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1"/>
  </p:notesMasterIdLst>
  <p:sldIdLst>
    <p:sldId id="293" r:id="rId2"/>
    <p:sldId id="396" r:id="rId3"/>
    <p:sldId id="397" r:id="rId4"/>
    <p:sldId id="398" r:id="rId5"/>
    <p:sldId id="403" r:id="rId6"/>
    <p:sldId id="400" r:id="rId7"/>
    <p:sldId id="401" r:id="rId8"/>
    <p:sldId id="462" r:id="rId9"/>
    <p:sldId id="452" r:id="rId10"/>
    <p:sldId id="445" r:id="rId11"/>
    <p:sldId id="463" r:id="rId12"/>
    <p:sldId id="453" r:id="rId13"/>
    <p:sldId id="464" r:id="rId14"/>
    <p:sldId id="438" r:id="rId15"/>
    <p:sldId id="469" r:id="rId16"/>
    <p:sldId id="408" r:id="rId17"/>
    <p:sldId id="467" r:id="rId18"/>
    <p:sldId id="466" r:id="rId19"/>
    <p:sldId id="471" r:id="rId20"/>
    <p:sldId id="472" r:id="rId21"/>
    <p:sldId id="473" r:id="rId22"/>
    <p:sldId id="465" r:id="rId23"/>
    <p:sldId id="456" r:id="rId24"/>
    <p:sldId id="407" r:id="rId25"/>
    <p:sldId id="428" r:id="rId26"/>
    <p:sldId id="331" r:id="rId27"/>
    <p:sldId id="335" r:id="rId28"/>
    <p:sldId id="352" r:id="rId29"/>
    <p:sldId id="459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  <a:srgbClr val="006666"/>
    <a:srgbClr val="339966"/>
    <a:srgbClr val="00CC66"/>
    <a:srgbClr val="FF0066"/>
    <a:srgbClr val="FF6699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13" autoAdjust="0"/>
    <p:restoredTop sz="94342" autoAdjust="0"/>
  </p:normalViewPr>
  <p:slideViewPr>
    <p:cSldViewPr snapToGrid="0">
      <p:cViewPr varScale="1">
        <p:scale>
          <a:sx n="69" d="100"/>
          <a:sy n="69" d="100"/>
        </p:scale>
        <p:origin x="738" y="4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E8749B-3CAC-4240-A381-9ED509CC998C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36948C-120A-4DC4-ABA5-898F401C16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7725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8C4C689-0797-4A8F-B2C6-5687E1566F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64717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幻灯片图像占位符 60417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0243" name="文本占位符 60418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1024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22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78208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幻灯片图像占位符 60417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0243" name="文本占位符 60418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1024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23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37400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幻灯片图像占位符 60417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0243" name="文本占位符 60418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1024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24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36057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8191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28448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幻灯片图像占位符 60417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0243" name="文本占位符 60418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1024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7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45493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幻灯片图像占位符 60417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0243" name="文本占位符 60418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1024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8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16107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6948C-120A-4DC4-ABA5-898F401C160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5831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幻灯片图像占位符 60417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0243" name="文本占位符 60418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1024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16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32681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幻灯片图像占位符 60417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0243" name="文本占位符 60418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1024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17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50226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幻灯片图像占位符 60417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0243" name="文本占位符 60418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1024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18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37677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50D7D-F74F-4262-B4FB-2AD91599BE64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0BFE2-0032-460B-A3C4-558DC957E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8659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50D7D-F74F-4262-B4FB-2AD91599BE64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0BFE2-0032-460B-A3C4-558DC957E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6198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50D7D-F74F-4262-B4FB-2AD91599BE64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0BFE2-0032-460B-A3C4-558DC957E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0070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50D7D-F74F-4262-B4FB-2AD91599BE64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0BFE2-0032-460B-A3C4-558DC957E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6910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50D7D-F74F-4262-B4FB-2AD91599BE64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0BFE2-0032-460B-A3C4-558DC957E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162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50D7D-F74F-4262-B4FB-2AD91599BE64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0BFE2-0032-460B-A3C4-558DC957E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4507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50D7D-F74F-4262-B4FB-2AD91599BE64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0BFE2-0032-460B-A3C4-558DC957E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6701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50D7D-F74F-4262-B4FB-2AD91599BE64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0BFE2-0032-460B-A3C4-558DC957E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7394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50D7D-F74F-4262-B4FB-2AD91599BE64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0BFE2-0032-460B-A3C4-558DC957E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5846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50D7D-F74F-4262-B4FB-2AD91599BE64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0BFE2-0032-460B-A3C4-558DC957E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1502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50D7D-F74F-4262-B4FB-2AD91599BE64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0BFE2-0032-460B-A3C4-558DC957E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5362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E50D7D-F74F-4262-B4FB-2AD91599BE64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B0BFE2-0032-460B-A3C4-558DC957E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990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1.jpg"/><Relationship Id="rId4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7" Type="http://schemas.openxmlformats.org/officeDocument/2006/relationships/image" Target="../media/image22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microsoft.com/office/2007/relationships/hdphoto" Target="../media/hdphoto7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microsoft.com/office/2007/relationships/hdphoto" Target="../media/hdphoto6.wdp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microsoft.com/office/2007/relationships/hdphoto" Target="../media/hdphoto8.wdp"/><Relationship Id="rId7" Type="http://schemas.microsoft.com/office/2007/relationships/hdphoto" Target="../media/hdphoto10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5" Type="http://schemas.microsoft.com/office/2007/relationships/hdphoto" Target="../media/hdphoto9.wdp"/><Relationship Id="rId4" Type="http://schemas.openxmlformats.org/officeDocument/2006/relationships/image" Target="../media/image31.png"/><Relationship Id="rId9" Type="http://schemas.microsoft.com/office/2007/relationships/hdphoto" Target="../media/hdphoto1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microsoft.com/office/2007/relationships/hdphoto" Target="../media/hdphoto12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3" Type="http://schemas.microsoft.com/office/2007/relationships/hdphoto" Target="../media/hdphoto15.wdp"/><Relationship Id="rId7" Type="http://schemas.openxmlformats.org/officeDocument/2006/relationships/image" Target="../media/image4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6.wdp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4.jpe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9.png"/><Relationship Id="rId17" Type="http://schemas.microsoft.com/office/2007/relationships/hdphoto" Target="../media/hdphoto1.wdp"/><Relationship Id="rId2" Type="http://schemas.openxmlformats.org/officeDocument/2006/relationships/audio" Target="../media/media1.mp3"/><Relationship Id="rId16" Type="http://schemas.openxmlformats.org/officeDocument/2006/relationships/image" Target="../media/image6.png"/><Relationship Id="rId1" Type="http://schemas.microsoft.com/office/2007/relationships/media" Target="../media/media1.mp3"/><Relationship Id="rId6" Type="http://schemas.microsoft.com/office/2007/relationships/media" Target="../media/media3.mp3"/><Relationship Id="rId11" Type="http://schemas.openxmlformats.org/officeDocument/2006/relationships/image" Target="../media/image8.png"/><Relationship Id="rId5" Type="http://schemas.openxmlformats.org/officeDocument/2006/relationships/audio" Target="NULL" TargetMode="External"/><Relationship Id="rId15" Type="http://schemas.microsoft.com/office/2007/relationships/hdphoto" Target="../media/hdphoto2.wdp"/><Relationship Id="rId10" Type="http://schemas.openxmlformats.org/officeDocument/2006/relationships/image" Target="../media/image7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6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microsoft.com/office/2007/relationships/hdphoto" Target="../media/hdphoto3.wdp"/><Relationship Id="rId2" Type="http://schemas.openxmlformats.org/officeDocument/2006/relationships/audio" Target="../media/media1.mp3"/><Relationship Id="rId16" Type="http://schemas.openxmlformats.org/officeDocument/2006/relationships/image" Target="../media/image9.png"/><Relationship Id="rId1" Type="http://schemas.microsoft.com/office/2007/relationships/media" Target="../media/media1.mp3"/><Relationship Id="rId6" Type="http://schemas.microsoft.com/office/2007/relationships/media" Target="../media/media3.mp3"/><Relationship Id="rId11" Type="http://schemas.openxmlformats.org/officeDocument/2006/relationships/image" Target="../media/image12.png"/><Relationship Id="rId5" Type="http://schemas.openxmlformats.org/officeDocument/2006/relationships/audio" Target="NULL" TargetMode="External"/><Relationship Id="rId15" Type="http://schemas.openxmlformats.org/officeDocument/2006/relationships/image" Target="../media/image8.png"/><Relationship Id="rId10" Type="http://schemas.openxmlformats.org/officeDocument/2006/relationships/image" Target="../media/image11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2.xml"/><Relationship Id="rId1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9.png"/><Relationship Id="rId18" Type="http://schemas.microsoft.com/office/2007/relationships/hdphoto" Target="../media/hdphoto1.wdp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8.png"/><Relationship Id="rId17" Type="http://schemas.openxmlformats.org/officeDocument/2006/relationships/image" Target="../media/image6.png"/><Relationship Id="rId2" Type="http://schemas.openxmlformats.org/officeDocument/2006/relationships/audio" Target="../media/media1.mp3"/><Relationship Id="rId16" Type="http://schemas.microsoft.com/office/2007/relationships/hdphoto" Target="../media/hdphoto4.wdp"/><Relationship Id="rId1" Type="http://schemas.microsoft.com/office/2007/relationships/media" Target="../media/media1.mp3"/><Relationship Id="rId6" Type="http://schemas.microsoft.com/office/2007/relationships/media" Target="../media/media3.mp3"/><Relationship Id="rId11" Type="http://schemas.openxmlformats.org/officeDocument/2006/relationships/image" Target="../media/image13.png"/><Relationship Id="rId5" Type="http://schemas.openxmlformats.org/officeDocument/2006/relationships/audio" Target="NULL" TargetMode="External"/><Relationship Id="rId15" Type="http://schemas.openxmlformats.org/officeDocument/2006/relationships/image" Target="../media/image14.png"/><Relationship Id="rId10" Type="http://schemas.openxmlformats.org/officeDocument/2006/relationships/notesSlide" Target="../notesSlides/notesSlide3.xml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NULL" TargetMode="External"/><Relationship Id="rId7" Type="http://schemas.openxmlformats.org/officeDocument/2006/relationships/image" Target="../media/image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jpeg"/><Relationship Id="rId5" Type="http://schemas.openxmlformats.org/officeDocument/2006/relationships/slideLayout" Target="../slideLayouts/slideLayout2.xml"/><Relationship Id="rId10" Type="http://schemas.microsoft.com/office/2007/relationships/hdphoto" Target="../media/hdphoto1.wdp"/><Relationship Id="rId4" Type="http://schemas.microsoft.com/office/2007/relationships/media" Target="../media/media3.mp3"/><Relationship Id="rId9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7" Type="http://schemas.openxmlformats.org/officeDocument/2006/relationships/image" Target="../media/image22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13626"/>
            <a:ext cx="12209444" cy="3679353"/>
          </a:xfrm>
          <a:prstGeom prst="rect">
            <a:avLst/>
          </a:prstGeom>
        </p:spPr>
      </p:pic>
      <p:pic>
        <p:nvPicPr>
          <p:cNvPr id="3" name="1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408765" y="2745679"/>
            <a:ext cx="4906376" cy="3980824"/>
          </a:xfrm>
          <a:prstGeom prst="rect">
            <a:avLst/>
          </a:prstGeom>
        </p:spPr>
      </p:pic>
      <p:pic>
        <p:nvPicPr>
          <p:cNvPr id="4" name="19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 flipH="1">
            <a:off x="6267389" y="3938038"/>
            <a:ext cx="3773430" cy="2705180"/>
          </a:xfrm>
          <a:prstGeom prst="rect">
            <a:avLst/>
          </a:prstGeom>
        </p:spPr>
      </p:pic>
      <p:sp>
        <p:nvSpPr>
          <p:cNvPr id="8" name="Text Box 14"/>
          <p:cNvSpPr txBox="1">
            <a:spLocks noChangeArrowheads="1"/>
          </p:cNvSpPr>
          <p:nvPr/>
        </p:nvSpPr>
        <p:spPr bwMode="auto">
          <a:xfrm>
            <a:off x="408764" y="1069506"/>
            <a:ext cx="11229053" cy="773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ts val="1348"/>
              </a:spcBef>
              <a:defRPr/>
            </a:pP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TỰ NHIÊN VÀ XÃ HỘI </a:t>
            </a:r>
          </a:p>
        </p:txBody>
      </p:sp>
      <p:sp>
        <p:nvSpPr>
          <p:cNvPr id="10" name="Text Box 6"/>
          <p:cNvSpPr txBox="1"/>
          <p:nvPr/>
        </p:nvSpPr>
        <p:spPr>
          <a:xfrm>
            <a:off x="904526" y="1851087"/>
            <a:ext cx="10373073" cy="9233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5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54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8:</a:t>
            </a:r>
            <a:r>
              <a:rPr lang="vi-VN" sz="54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 </a:t>
            </a:r>
            <a:r>
              <a:rPr lang="en-US" sz="54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 khi ở trường </a:t>
            </a:r>
            <a:r>
              <a:rPr lang="en-US" sz="54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vi-VN" sz="54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54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iết </a:t>
            </a:r>
            <a:r>
              <a:rPr lang="en-US" sz="54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</a:t>
            </a:r>
            <a:endParaRPr lang="en-US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6504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378" y="1812681"/>
            <a:ext cx="3525160" cy="24412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325" y="1822602"/>
            <a:ext cx="2930293" cy="24412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6593" y="1769497"/>
            <a:ext cx="3376479" cy="247762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7261" y="4262540"/>
            <a:ext cx="4064582" cy="264954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3882" y="1969419"/>
            <a:ext cx="773379" cy="7402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03467" y="1769497"/>
            <a:ext cx="775472" cy="7422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03713" y="4299572"/>
            <a:ext cx="1011924" cy="9685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32914" y="1671422"/>
            <a:ext cx="870159" cy="8328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Rectangle 1"/>
          <p:cNvSpPr/>
          <p:nvPr/>
        </p:nvSpPr>
        <p:spPr>
          <a:xfrm>
            <a:off x="707163" y="534972"/>
            <a:ext cx="3713533" cy="163121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vi-VN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Cô </a:t>
            </a:r>
            <a:r>
              <a:rPr lang="vi-VN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 viên 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 bếp </a:t>
            </a:r>
            <a:r>
              <a:rPr lang="vi-VN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 </a:t>
            </a:r>
            <a:r>
              <a:rPr lang="vi-V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 canh nóng, hai bạn đuổi bắt </a:t>
            </a:r>
            <a:r>
              <a:rPr lang="en-US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xô </a:t>
            </a:r>
            <a:r>
              <a:rPr lang="vi-V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 </a:t>
            </a:r>
            <a:r>
              <a:rPr lang="vi-VN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cô: Có thể 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bát </a:t>
            </a:r>
            <a:r>
              <a:rPr lang="vi-V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canh </a:t>
            </a:r>
            <a:r>
              <a:rPr lang="en-US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 vào người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cô và </a:t>
            </a:r>
            <a:r>
              <a:rPr lang="vi-VN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bạn sẽ bị </a:t>
            </a:r>
            <a:r>
              <a:rPr lang="vi-VN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bỏng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678513" y="285008"/>
            <a:ext cx="2807104" cy="163121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bể bơi rất trơn, chạy nhảy sẽ 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 </a:t>
            </a:r>
            <a:r>
              <a:rPr lang="vi-V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ngã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 chấn </a:t>
            </a:r>
            <a:r>
              <a:rPr lang="vi-VN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thương,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ngã 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 bể 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bơi nếu không biết bơi sẽ bị đuối 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nước.</a:t>
            </a:r>
          </a:p>
        </p:txBody>
      </p:sp>
      <p:sp>
        <p:nvSpPr>
          <p:cNvPr id="21" name="Rectangle 20"/>
          <p:cNvSpPr/>
          <p:nvPr/>
        </p:nvSpPr>
        <p:spPr>
          <a:xfrm>
            <a:off x="7909751" y="566599"/>
            <a:ext cx="3561891" cy="163121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 đánh quay trong giờ học thể </a:t>
            </a:r>
            <a:r>
              <a:rPr lang="vi-V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dục: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ó thể quất dây </a:t>
            </a:r>
            <a:r>
              <a:rPr lang="vi-V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 người khác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đầu nhọn con quay </a:t>
            </a:r>
            <a:r>
              <a:rPr lang="vi-V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 tung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dễ </a:t>
            </a:r>
            <a:r>
              <a:rPr lang="vi-V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 vào người hoặc bị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đâm vào chân.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9207723" y="4766021"/>
            <a:ext cx="2984277" cy="132343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</a:t>
            </a:r>
            <a:r>
              <a:rPr lang="vi-V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ghịch nước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vi-V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 ướt </a:t>
            </a:r>
            <a:r>
              <a:rPr lang="vi-V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áo,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dễ bị cảm lạnh; </a:t>
            </a:r>
            <a:r>
              <a:rPr lang="vi-V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Lấy dụng 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cụ làm </a:t>
            </a:r>
            <a:r>
              <a:rPr lang="vi-V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vườn để đùa nghịch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Box 6"/>
          <p:cNvSpPr txBox="1"/>
          <p:nvPr/>
        </p:nvSpPr>
        <p:spPr>
          <a:xfrm>
            <a:off x="221674" y="4061361"/>
            <a:ext cx="5015588" cy="267765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endParaRPr lang="vi-VN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 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 này rất nguy </a:t>
            </a:r>
            <a:r>
              <a:rPr lang="vi-VN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hiểm, không an toàn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cho bản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 và</a:t>
            </a:r>
            <a:r>
              <a:rPr lang="vi-VN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những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người xung </a:t>
            </a:r>
            <a:r>
              <a:rPr lang="vi-VN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quanh. </a:t>
            </a:r>
            <a:endParaRPr lang="zh-CN" altLang="en-US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77415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0" grpId="0" animBg="1"/>
      <p:bldP spid="21" grpId="0" animBg="1"/>
      <p:bldP spid="22" grpId="0" animBg="1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5366" y="1191492"/>
            <a:ext cx="10760034" cy="1427017"/>
          </a:xfrm>
        </p:spPr>
        <p:txBody>
          <a:bodyPr>
            <a:norm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tham gia các hoạt động </a:t>
            </a:r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đó, 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cần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chú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ý điều gì 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3766" y="3325092"/>
            <a:ext cx="10515600" cy="12607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Cần 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 ý quan </a:t>
            </a:r>
            <a:r>
              <a:rPr lang="vi-VN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 để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tránh </a:t>
            </a:r>
            <a:r>
              <a:rPr lang="vi-VN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 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 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 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bản 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 và </a:t>
            </a:r>
            <a:r>
              <a:rPr lang="vi-VN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người xung quanh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8333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919" y="-3972"/>
            <a:ext cx="5059679" cy="434035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2579" y="0"/>
            <a:ext cx="4571999" cy="433638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19884" y="4413504"/>
            <a:ext cx="973469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Tranh 4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 6 là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những tình </a:t>
            </a:r>
            <a:r>
              <a:rPr lang="vi-V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huống, các trò chơi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 </a:t>
            </a:r>
            <a:r>
              <a:rPr lang="vi-V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toàn, lành mạnh 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bản thân và 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người xung </a:t>
            </a:r>
            <a:r>
              <a:rPr lang="vi-V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quanh.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301107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86" y="1588459"/>
            <a:ext cx="3593919" cy="25298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1972" y="1588459"/>
            <a:ext cx="3262261" cy="25848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4406" y="1626066"/>
            <a:ext cx="3425951" cy="25869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053" y="4188314"/>
            <a:ext cx="3545148" cy="264954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3202" y="4188313"/>
            <a:ext cx="3452142" cy="264954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8361" y="4188313"/>
            <a:ext cx="3304030" cy="258342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63296" y="280417"/>
            <a:ext cx="11728704" cy="1077218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rong 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tranh,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các bạn đã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tham gia những hoạt động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khi ở trường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altLang="zh-CN" sz="3200" dirty="0" smtClean="0"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Microsoft YaHei" panose="020B0503020204020204" charset="-122"/>
              </a:rPr>
              <a:t>Muốn </a:t>
            </a:r>
            <a:r>
              <a:rPr lang="en-US" altLang="zh-CN" sz="3200" dirty="0"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Microsoft YaHei" panose="020B0503020204020204" charset="-122"/>
              </a:rPr>
              <a:t>an </a:t>
            </a:r>
            <a:r>
              <a:rPr lang="vi-VN" altLang="zh-CN" sz="3200" dirty="0" smtClean="0"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Microsoft YaHei" panose="020B0503020204020204" charset="-122"/>
              </a:rPr>
              <a:t>toàn,</a:t>
            </a:r>
            <a:r>
              <a:rPr lang="en-US" altLang="zh-CN" sz="3200" dirty="0" smtClean="0"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Microsoft YaHei" panose="020B0503020204020204" charset="-122"/>
              </a:rPr>
              <a:t> </a:t>
            </a:r>
            <a:r>
              <a:rPr lang="vi-VN" altLang="zh-CN" sz="3200" dirty="0"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Microsoft YaHei" panose="020B0503020204020204" charset="-122"/>
              </a:rPr>
              <a:t>em</a:t>
            </a:r>
            <a:r>
              <a:rPr lang="en-US" altLang="zh-CN" sz="3200" dirty="0" smtClean="0"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Microsoft YaHei" panose="020B0503020204020204" charset="-122"/>
              </a:rPr>
              <a:t> </a:t>
            </a:r>
            <a:r>
              <a:rPr lang="en-US" altLang="zh-CN" sz="3200" dirty="0"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Microsoft YaHei" panose="020B0503020204020204" charset="-122"/>
              </a:rPr>
              <a:t>cần </a:t>
            </a:r>
            <a:r>
              <a:rPr lang="en-US" altLang="zh-CN" sz="3200" dirty="0" smtClean="0"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Microsoft YaHei" panose="020B0503020204020204" charset="-122"/>
              </a:rPr>
              <a:t>làm </a:t>
            </a:r>
            <a:r>
              <a:rPr lang="vi-VN" altLang="zh-CN" sz="3200" dirty="0" smtClean="0"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Microsoft YaHei" panose="020B0503020204020204" charset="-122"/>
              </a:rPr>
              <a:t>gì 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7044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39"/>
          <p:cNvSpPr txBox="1"/>
          <p:nvPr/>
        </p:nvSpPr>
        <p:spPr>
          <a:xfrm flipH="1">
            <a:off x="736269" y="1158240"/>
            <a:ext cx="9612971" cy="3577892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algn="ctr"/>
            <a:endParaRPr lang="en-US" altLang="zh-CN" sz="2800" u="sng" dirty="0">
              <a:solidFill>
                <a:srgbClr val="C00000"/>
              </a:solidFill>
              <a:latin typeface="Arial" panose="020B0604020202020204" pitchFamily="34" charset="0"/>
              <a:ea typeface="Microsoft YaHei" panose="020B0503020204020204" charset="-122"/>
              <a:cs typeface="Arial" panose="020B0604020202020204" pitchFamily="34" charset="0"/>
              <a:sym typeface="Microsoft YaHei" panose="020B0503020204020204" charset="-122"/>
            </a:endParaRPr>
          </a:p>
          <a:p>
            <a:r>
              <a:rPr lang="en-US" altLang="zh-CN" sz="2800" dirty="0" smtClean="0">
                <a:solidFill>
                  <a:srgbClr val="C00000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  <a:sym typeface="Microsoft YaHei" panose="020B0503020204020204" charset="-122"/>
              </a:rPr>
              <a:t>    </a:t>
            </a:r>
            <a:r>
              <a:rPr lang="en-US" altLang="zh-CN" sz="4000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Microsoft YaHei" panose="020B0503020204020204" charset="-122"/>
              </a:rPr>
              <a:t>Ở </a:t>
            </a:r>
            <a:r>
              <a:rPr lang="vi-VN" altLang="zh-CN" sz="4000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Microsoft YaHei" panose="020B0503020204020204" charset="-122"/>
              </a:rPr>
              <a:t>trường,</a:t>
            </a:r>
            <a:r>
              <a:rPr lang="en-US" altLang="zh-CN" sz="4000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Microsoft YaHei" panose="020B0503020204020204" charset="-122"/>
              </a:rPr>
              <a:t> chúng ta tham gia</a:t>
            </a:r>
            <a:r>
              <a:rPr lang="en-US" altLang="zh-CN" sz="400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Microsoft YaHei" panose="020B0503020204020204" charset="-122"/>
              </a:rPr>
              <a:t> </a:t>
            </a:r>
            <a:r>
              <a:rPr lang="en-US" altLang="zh-CN" sz="4000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Microsoft YaHei" panose="020B0503020204020204" charset="-122"/>
              </a:rPr>
              <a:t>rất nhiều các hoạt </a:t>
            </a:r>
            <a:r>
              <a:rPr lang="en-US" altLang="zh-CN" sz="400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Microsoft YaHei" panose="020B0503020204020204" charset="-122"/>
              </a:rPr>
              <a:t>động khác </a:t>
            </a:r>
            <a:r>
              <a:rPr lang="en-US" altLang="zh-CN" sz="4000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Microsoft YaHei" panose="020B0503020204020204" charset="-122"/>
              </a:rPr>
              <a:t>nhau.</a:t>
            </a:r>
            <a:r>
              <a:rPr lang="vi-VN" altLang="zh-CN" sz="4000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Microsoft YaHei" panose="020B0503020204020204" charset="-122"/>
              </a:rPr>
              <a:t> </a:t>
            </a:r>
            <a:r>
              <a:rPr lang="en-US" altLang="zh-CN" sz="4000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Microsoft YaHei" panose="020B0503020204020204" charset="-122"/>
              </a:rPr>
              <a:t>Để an </a:t>
            </a:r>
            <a:r>
              <a:rPr lang="vi-VN" altLang="zh-CN" sz="4000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Microsoft YaHei" panose="020B0503020204020204" charset="-122"/>
              </a:rPr>
              <a:t>toàn,</a:t>
            </a:r>
            <a:r>
              <a:rPr lang="en-US" altLang="zh-CN" sz="4000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Microsoft YaHei" panose="020B0503020204020204" charset="-122"/>
              </a:rPr>
              <a:t> cần </a:t>
            </a:r>
            <a:r>
              <a:rPr lang="en-US" altLang="zh-CN" sz="400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Microsoft YaHei" panose="020B0503020204020204" charset="-122"/>
              </a:rPr>
              <a:t>chú </a:t>
            </a:r>
            <a:r>
              <a:rPr lang="en-US" altLang="zh-CN" sz="4000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Microsoft YaHei" panose="020B0503020204020204" charset="-122"/>
              </a:rPr>
              <a:t>ý quan sát để tránh </a:t>
            </a:r>
            <a:r>
              <a:rPr lang="vi-VN" altLang="zh-CN" sz="4000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Microsoft YaHei" panose="020B0503020204020204" charset="-122"/>
              </a:rPr>
              <a:t>những tình huống</a:t>
            </a:r>
            <a:r>
              <a:rPr lang="en-US" altLang="zh-CN" sz="4000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Microsoft YaHei" panose="020B0503020204020204" charset="-122"/>
              </a:rPr>
              <a:t> nguy </a:t>
            </a:r>
            <a:r>
              <a:rPr lang="en-US" altLang="zh-CN" sz="400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Microsoft YaHei" panose="020B0503020204020204" charset="-122"/>
              </a:rPr>
              <a:t>hiểm có thể </a:t>
            </a:r>
            <a:r>
              <a:rPr lang="en-US" altLang="zh-CN" sz="4000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Microsoft YaHei" panose="020B0503020204020204" charset="-122"/>
              </a:rPr>
              <a:t>gây</a:t>
            </a:r>
            <a:r>
              <a:rPr lang="en-US" altLang="zh-CN" sz="400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Microsoft YaHei" panose="020B0503020204020204" charset="-122"/>
              </a:rPr>
              <a:t> </a:t>
            </a:r>
            <a:r>
              <a:rPr lang="en-US" altLang="zh-CN" sz="4000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Microsoft YaHei" panose="020B0503020204020204" charset="-122"/>
              </a:rPr>
              <a:t>ra </a:t>
            </a:r>
            <a:r>
              <a:rPr lang="en-US" altLang="zh-CN" sz="400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Microsoft YaHei" panose="020B0503020204020204" charset="-122"/>
              </a:rPr>
              <a:t>cho </a:t>
            </a:r>
            <a:r>
              <a:rPr lang="en-US" altLang="zh-CN" sz="4000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Microsoft YaHei" panose="020B0503020204020204" charset="-122"/>
              </a:rPr>
              <a:t>bản </a:t>
            </a:r>
            <a:r>
              <a:rPr lang="en-US" altLang="zh-CN" sz="400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Microsoft YaHei" panose="020B0503020204020204" charset="-122"/>
              </a:rPr>
              <a:t>thân và </a:t>
            </a:r>
            <a:r>
              <a:rPr lang="en-US" altLang="zh-CN" sz="4000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Microsoft YaHei" panose="020B0503020204020204" charset="-122"/>
              </a:rPr>
              <a:t>những người </a:t>
            </a:r>
            <a:r>
              <a:rPr lang="en-US" altLang="zh-CN" sz="400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Microsoft YaHei" panose="020B0503020204020204" charset="-122"/>
              </a:rPr>
              <a:t>xung quanh.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758" y="1158240"/>
            <a:ext cx="3440782" cy="4741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58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Bài 8  Em Yêu Trường Em  Âm Nhạc Lớp 3  Tập Hát Theo Lời  CD Bộ Giáo Dục_v72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6480" y="264471"/>
            <a:ext cx="11721829" cy="6593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052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2" name="图片 39941" descr="1-4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583" y="0"/>
            <a:ext cx="12202583" cy="6705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41" name="图片 39940" descr="1-4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620090" y="4187232"/>
            <a:ext cx="4948767" cy="287231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2271568" y="163370"/>
            <a:ext cx="7164483" cy="584775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pPr algn="ctr"/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Thảo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luận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sau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30053" y="1190416"/>
            <a:ext cx="11247512" cy="2554545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 và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 bạn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thường tham gia những hoạt động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 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ở trường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hững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tình huống 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thể gây nguy hiểm cho bản thân và người khác 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 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ần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làm gì để phòng tránh nguy hiểm khi tham gia các hoạt động ở trường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0214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99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99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1" name="图片 39940" descr="1-4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443" y="4492598"/>
            <a:ext cx="4948767" cy="287231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43" name="图片 39942" descr="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5855" y="4591500"/>
            <a:ext cx="2773020" cy="2266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Cloud 8"/>
          <p:cNvSpPr/>
          <p:nvPr/>
        </p:nvSpPr>
        <p:spPr>
          <a:xfrm>
            <a:off x="118753" y="1108363"/>
            <a:ext cx="11948556" cy="4073237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tập: Học </a:t>
            </a:r>
            <a:r>
              <a:rPr lang="vi-VN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oán, học </a:t>
            </a:r>
            <a:r>
              <a:rPr lang="vi-VN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iếng </a:t>
            </a:r>
            <a:r>
              <a:rPr lang="vi-VN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iệt, học hát, học vẽ, </a:t>
            </a:r>
            <a:r>
              <a:rPr lang="vi-VN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sách, 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múa hát tập </a:t>
            </a:r>
            <a:r>
              <a:rPr lang="vi-VN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thể,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</a:t>
            </a:r>
          </a:p>
          <a:p>
            <a:r>
              <a:rPr lang="vi-VN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 chơi : </a:t>
            </a:r>
            <a:r>
              <a:rPr lang="vi-VN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 n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hảy 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dây, 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 cầu, kéo </a:t>
            </a:r>
            <a:r>
              <a:rPr lang="vi-VN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co, cờ vua, cá  ngựa,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rồng rắn lên mây, 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endParaRPr lang="vi-VN" sz="36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Lao động: Vệ sinh lớp học, tưới cây, ...</a:t>
            </a:r>
            <a:endParaRPr 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68651" y="565862"/>
            <a:ext cx="125688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vi-V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trường,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các bạn thường tham gia những hoạt động nào 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2672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9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99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1" name="图片 39940" descr="1-4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676033"/>
            <a:ext cx="4948767" cy="287231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43" name="图片 39942" descr="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95579" y="4537695"/>
            <a:ext cx="3478509" cy="260272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Cloud 7"/>
          <p:cNvSpPr/>
          <p:nvPr/>
        </p:nvSpPr>
        <p:spPr>
          <a:xfrm>
            <a:off x="443345" y="1270660"/>
            <a:ext cx="10806546" cy="3871356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hen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lấn xô đẩy trong 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 xếp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hàng, khi </a:t>
            </a:r>
            <a:r>
              <a:rPr lang="vi-V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chơi;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trèo lên bàn </a:t>
            </a:r>
            <a:r>
              <a:rPr lang="vi-V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ghế;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bóng </a:t>
            </a:r>
            <a:r>
              <a:rPr lang="vi-V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ở sân trường, trong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lớp; nghịch ổ điện, 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bắn súng cao </a:t>
            </a:r>
            <a:r>
              <a:rPr lang="vi-V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su, ném tổ ong, đi xe đạp quanh sân trường, 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12518" y="376767"/>
            <a:ext cx="1081446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Nêu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những tình huống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thể gây nguy hiểm cho bản thân và người khác ?</a:t>
            </a:r>
          </a:p>
        </p:txBody>
      </p:sp>
    </p:spTree>
    <p:extLst>
      <p:ext uri="{BB962C8B-B14F-4D97-AF65-F5344CB8AC3E}">
        <p14:creationId xmlns:p14="http://schemas.microsoft.com/office/powerpoint/2010/main" val="3034515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9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99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032" y="319882"/>
            <a:ext cx="4353168" cy="3044642"/>
          </a:xfrm>
        </p:spPr>
      </p:pic>
      <p:pic>
        <p:nvPicPr>
          <p:cNvPr id="6" name="Content Placeholder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6133" y="125596"/>
            <a:ext cx="4293251" cy="30982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6266" y="3364524"/>
            <a:ext cx="6070601" cy="3408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200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3505200"/>
            <a:ext cx="12420600" cy="3327400"/>
          </a:xfrm>
          <a:prstGeom prst="rect">
            <a:avLst/>
          </a:prstGeom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4" r="-2133" b="21481"/>
          <a:stretch>
            <a:fillRect/>
          </a:stretch>
        </p:blipFill>
        <p:spPr bwMode="auto">
          <a:xfrm>
            <a:off x="-76200" y="97129"/>
            <a:ext cx="12725400" cy="4559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3965536" y="3472269"/>
            <a:ext cx="4489528" cy="3596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1768874" y="97129"/>
            <a:ext cx="9140864" cy="8382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742950" indent="-742950" algn="ctr">
              <a:buAutoNum type="arabicPeriod"/>
            </a:pPr>
            <a:r>
              <a:rPr lang="en-US" sz="36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</a:t>
            </a:r>
            <a:r>
              <a:rPr lang="en-US" sz="3600" b="1" dirty="0" err="1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hởi</a:t>
            </a:r>
            <a:r>
              <a:rPr lang="en-US" sz="36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36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lang="en-US" sz="36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lang="en-US" sz="36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(Xe bus yêu thương)</a:t>
            </a:r>
          </a:p>
        </p:txBody>
      </p:sp>
    </p:spTree>
    <p:extLst>
      <p:ext uri="{BB962C8B-B14F-4D97-AF65-F5344CB8AC3E}">
        <p14:creationId xmlns:p14="http://schemas.microsoft.com/office/powerpoint/2010/main" val="3433293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55" y="3352797"/>
            <a:ext cx="5323346" cy="3329356"/>
          </a:xfrm>
        </p:spPr>
      </p:pic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6812" y="67732"/>
            <a:ext cx="4844685" cy="3118337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827" y="67731"/>
            <a:ext cx="4508439" cy="3118337"/>
          </a:xfrm>
          <a:prstGeom prst="rect">
            <a:avLst/>
          </a:prstGeom>
        </p:spPr>
      </p:pic>
      <p:pic>
        <p:nvPicPr>
          <p:cNvPr id="8" name="Content Placeholder 3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6812" y="3338179"/>
            <a:ext cx="5156200" cy="3343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284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815" y="-67774"/>
            <a:ext cx="10515600" cy="13255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735" y="278032"/>
            <a:ext cx="4768082" cy="5723934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1661" y="0"/>
            <a:ext cx="4610100" cy="31623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1122" y="3249323"/>
            <a:ext cx="6922474" cy="3466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79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2" name="图片 39941" descr="1-4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2645" y="376767"/>
            <a:ext cx="12202583" cy="6705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41" name="图片 39940" descr="1-4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7310" y="3839816"/>
            <a:ext cx="4948767" cy="287231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43" name="图片 39942" descr="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24309" y="2616657"/>
            <a:ext cx="3795184" cy="357751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Text Box 1"/>
          <p:cNvSpPr txBox="1"/>
          <p:nvPr/>
        </p:nvSpPr>
        <p:spPr>
          <a:xfrm>
            <a:off x="748145" y="941463"/>
            <a:ext cx="1046018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Em 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ần 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làm gì để phòng tránh nguy hiểm khi tham gia các hoạt động ở trường 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8895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99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99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99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/>
      <p:bldP spid="6" grpId="2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2" name="图片 39941" descr="1-4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90437" y="129570"/>
            <a:ext cx="12202583" cy="6705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41" name="图片 39940" descr="1-4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20233" y="4210051"/>
            <a:ext cx="4948767" cy="287231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Rectangle 5"/>
          <p:cNvSpPr/>
          <p:nvPr/>
        </p:nvSpPr>
        <p:spPr>
          <a:xfrm>
            <a:off x="795647" y="237506"/>
            <a:ext cx="706810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tham gia các hoạt động ở </a:t>
            </a:r>
            <a:r>
              <a:rPr lang="vi-V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trường,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em </a:t>
            </a:r>
            <a:r>
              <a:rPr lang="vi-V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cần 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ghi nhớ điều gì? </a:t>
            </a:r>
            <a:endParaRPr lang="en-US" sz="3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6068" y="-721189"/>
            <a:ext cx="4602954" cy="5548328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605641" y="1437834"/>
            <a:ext cx="6828311" cy="2525019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vi-VN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luận </a:t>
            </a:r>
            <a:endParaRPr lang="vi-VN" sz="36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tham gia các hoạt động ở </a:t>
            </a:r>
            <a:r>
              <a:rPr lang="vi-VN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trường,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 giữ an toàn và phòng tránh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nguy </a:t>
            </a:r>
            <a:r>
              <a:rPr lang="vi-VN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hiểm, rủi ro em nhé !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089648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99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99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2" name="图片 39941" descr="1-4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202583" cy="6705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41" name="图片 39940" descr="1-4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20233" y="4210051"/>
            <a:ext cx="4948767" cy="287231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222" name="Text Box 6"/>
          <p:cNvSpPr txBox="1"/>
          <p:nvPr/>
        </p:nvSpPr>
        <p:spPr>
          <a:xfrm>
            <a:off x="636707" y="1831744"/>
            <a:ext cx="10152185" cy="9233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zh-CN" sz="5400" dirty="0" err="1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Hoạt</a:t>
            </a:r>
            <a:r>
              <a:rPr lang="en-US" altLang="zh-CN" sz="5400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5400" dirty="0" err="1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động</a:t>
            </a:r>
            <a:r>
              <a:rPr lang="en-US" altLang="zh-CN" sz="5400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5400" dirty="0" err="1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vận</a:t>
            </a:r>
            <a:r>
              <a:rPr lang="en-US" altLang="zh-CN" sz="5400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5400" dirty="0" err="1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dụng</a:t>
            </a:r>
            <a:endParaRPr lang="zh-CN" altLang="en-US" sz="5400" dirty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0440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99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99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353" y="0"/>
            <a:ext cx="8507790" cy="42763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Content Placeholder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1" y="1096790"/>
            <a:ext cx="3635213" cy="4363960"/>
          </a:xfrm>
          <a:prstGeom prst="rect">
            <a:avLst/>
          </a:prstGeom>
        </p:spPr>
      </p:pic>
      <p:sp>
        <p:nvSpPr>
          <p:cNvPr id="6" name="Cloud Callout 5"/>
          <p:cNvSpPr/>
          <p:nvPr/>
        </p:nvSpPr>
        <p:spPr>
          <a:xfrm>
            <a:off x="7883236" y="942109"/>
            <a:ext cx="4308764" cy="2646218"/>
          </a:xfrm>
          <a:prstGeom prst="cloudCallout">
            <a:avLst>
              <a:gd name="adj1" fmla="val -68559"/>
              <a:gd name="adj2" fmla="val 35264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000"/>
              </a:lnSpc>
            </a:pPr>
            <a:r>
              <a:rPr lang="vi-VN" sz="3600" dirty="0" smtClean="0">
                <a:solidFill>
                  <a:srgbClr val="002060"/>
                </a:solidFill>
                <a:latin typeface="+mj-lt"/>
              </a:rPr>
              <a:t>Em</a:t>
            </a:r>
            <a:r>
              <a:rPr lang="en-US" sz="3600" dirty="0" smtClean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3600" dirty="0" smtClean="0">
                <a:solidFill>
                  <a:srgbClr val="002060"/>
                </a:solidFill>
                <a:latin typeface="+mj-lt"/>
              </a:rPr>
              <a:t>sẽ khuyên bạn điều gì trong các tình huống trên?</a:t>
            </a:r>
            <a:endParaRPr lang="en-US" sz="2667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49017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6891" y="1303331"/>
            <a:ext cx="10515600" cy="1827797"/>
          </a:xfrm>
        </p:spPr>
        <p:txBody>
          <a:bodyPr>
            <a:normAutofit/>
          </a:bodyPr>
          <a:lstStyle/>
          <a:p>
            <a:r>
              <a:rPr lang="en-US" dirty="0" smtClean="0"/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Không trèo </a:t>
            </a:r>
            <a:r>
              <a:rPr lang="vi-VN" dirty="0">
                <a:cs typeface="Times New Roman" panose="02020603050405020304" pitchFamily="18" charset="0"/>
              </a:rPr>
              <a:t>cây,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đu cây hay hái</a:t>
            </a:r>
            <a:r>
              <a:rPr lang="vi-VN" dirty="0">
                <a:cs typeface="Times New Roman" panose="02020603050405020304" pitchFamily="18" charset="0"/>
              </a:rPr>
              <a:t> quả hoặc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ném quả.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036891" y="2954552"/>
            <a:ext cx="10663272" cy="24487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học máy tính và đồ điện phải </a:t>
            </a:r>
            <a:r>
              <a:rPr lang="vi-VN" dirty="0">
                <a:cs typeface="Times New Roman" panose="02020603050405020304" pitchFamily="18" charset="0"/>
              </a:rPr>
              <a:t>để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tay chân gọn</a:t>
            </a:r>
            <a:r>
              <a:rPr lang="vi-VN" dirty="0">
                <a:cs typeface="Times New Roman" panose="02020603050405020304" pitchFamily="18" charset="0"/>
              </a:rPr>
              <a:t> gàng;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tránh va </a:t>
            </a:r>
            <a:r>
              <a:rPr lang="vi-VN" dirty="0">
                <a:cs typeface="Times New Roman" panose="02020603050405020304" pitchFamily="18" charset="0"/>
              </a:rPr>
              <a:t>chạm và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động vào ổ điện, dây điện.</a:t>
            </a:r>
          </a:p>
        </p:txBody>
      </p:sp>
    </p:spTree>
    <p:extLst>
      <p:ext uri="{BB962C8B-B14F-4D97-AF65-F5344CB8AC3E}">
        <p14:creationId xmlns:p14="http://schemas.microsoft.com/office/powerpoint/2010/main" val="228618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868634" y="928256"/>
            <a:ext cx="3176893" cy="151578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868633" y="2881746"/>
            <a:ext cx="9065075" cy="112221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400" dirty="0" smtClean="0">
                <a:solidFill>
                  <a:srgbClr val="C0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Microsoft YaHei" panose="020B0503020204020204" charset="-122"/>
              </a:rPr>
              <a:t>Qua bài học</a:t>
            </a:r>
            <a:r>
              <a:rPr lang="en-US" altLang="zh-CN" sz="4400" dirty="0">
                <a:solidFill>
                  <a:srgbClr val="C0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Microsoft YaHei" panose="020B0503020204020204" charset="-122"/>
              </a:rPr>
              <a:t> </a:t>
            </a:r>
            <a:r>
              <a:rPr lang="en-US" altLang="zh-CN" sz="4400" dirty="0" smtClean="0">
                <a:solidFill>
                  <a:srgbClr val="C0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Microsoft YaHei" panose="020B0503020204020204" charset="-122"/>
              </a:rPr>
              <a:t>hôm </a:t>
            </a:r>
            <a:r>
              <a:rPr lang="vi-VN" altLang="zh-CN" sz="4400" dirty="0" smtClean="0">
                <a:solidFill>
                  <a:srgbClr val="C0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Microsoft YaHei" panose="020B0503020204020204" charset="-122"/>
              </a:rPr>
              <a:t>nay,</a:t>
            </a:r>
            <a:r>
              <a:rPr lang="en-US" altLang="zh-CN" sz="4400" dirty="0" smtClean="0">
                <a:solidFill>
                  <a:srgbClr val="C0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Microsoft YaHei" panose="020B0503020204020204" charset="-122"/>
              </a:rPr>
              <a:t> </a:t>
            </a:r>
            <a:r>
              <a:rPr lang="vi-VN" altLang="zh-CN" sz="4400" dirty="0">
                <a:solidFill>
                  <a:srgbClr val="C0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Microsoft YaHei" panose="020B0503020204020204" charset="-122"/>
              </a:rPr>
              <a:t>em</a:t>
            </a:r>
            <a:r>
              <a:rPr lang="en-US" altLang="zh-CN" sz="4400" dirty="0" smtClean="0">
                <a:solidFill>
                  <a:srgbClr val="C0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Microsoft YaHei" panose="020B0503020204020204" charset="-122"/>
              </a:rPr>
              <a:t> cần ghi nhớ điều gì?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0426" y="569375"/>
            <a:ext cx="3052083" cy="5998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60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952500" y="6108702"/>
            <a:ext cx="10287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952500" y="0"/>
            <a:ext cx="10287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ACEF646-EF93-4CC8-B63F-673BE5B2BFB0}"/>
              </a:ext>
            </a:extLst>
          </p:cNvPr>
          <p:cNvSpPr txBox="1"/>
          <p:nvPr/>
        </p:nvSpPr>
        <p:spPr>
          <a:xfrm>
            <a:off x="1742182" y="1136801"/>
            <a:ext cx="4585752" cy="637097"/>
          </a:xfrm>
          <a:prstGeom prst="rect">
            <a:avLst/>
          </a:prstGeom>
          <a:noFill/>
        </p:spPr>
        <p:txBody>
          <a:bodyPr wrap="square" lIns="82296" tIns="41148" rIns="82296" bIns="41148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2DA03E-49DD-41F8-B79F-FB60F57AF135}"/>
              </a:ext>
            </a:extLst>
          </p:cNvPr>
          <p:cNvSpPr txBox="1"/>
          <p:nvPr/>
        </p:nvSpPr>
        <p:spPr>
          <a:xfrm>
            <a:off x="1601602" y="972057"/>
            <a:ext cx="7711589" cy="4895956"/>
          </a:xfrm>
          <a:prstGeom prst="rect">
            <a:avLst/>
          </a:prstGeom>
          <a:noFill/>
        </p:spPr>
        <p:txBody>
          <a:bodyPr wrap="square" lIns="82296" tIns="41148" rIns="82296" bIns="41148">
            <a:spAutoFit/>
          </a:bodyPr>
          <a:lstStyle/>
          <a:p>
            <a:pPr marL="411480" indent="-411480">
              <a:lnSpc>
                <a:spcPct val="150000"/>
              </a:lnSpc>
              <a:buFontTx/>
              <a:buChar char="-"/>
            </a:pPr>
            <a:r>
              <a:rPr lang="en-US" sz="3600" dirty="0" smtClean="0">
                <a:solidFill>
                  <a:schemeClr val="accent2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 nhà chuẩn bị </a:t>
            </a:r>
            <a:r>
              <a:rPr lang="vi-VN" sz="3600" dirty="0" smtClean="0">
                <a:solidFill>
                  <a:schemeClr val="accent2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bài:</a:t>
            </a:r>
            <a:r>
              <a:rPr lang="en-US" sz="3600" dirty="0" smtClean="0">
                <a:solidFill>
                  <a:schemeClr val="accent2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>
                <a:solidFill>
                  <a:schemeClr val="accent2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</a:t>
            </a:r>
            <a:r>
              <a:rPr lang="en-US" sz="3600" dirty="0" smtClean="0">
                <a:solidFill>
                  <a:schemeClr val="accent2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 toàn khi ở trường </a:t>
            </a:r>
            <a:r>
              <a:rPr lang="vi-VN" sz="3600" dirty="0" smtClean="0">
                <a:solidFill>
                  <a:schemeClr val="accent2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(T</a:t>
            </a:r>
            <a:r>
              <a:rPr lang="en-US" sz="3600" dirty="0" smtClean="0">
                <a:solidFill>
                  <a:schemeClr val="accent2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iết </a:t>
            </a:r>
            <a:r>
              <a:rPr lang="vi-VN" sz="3600" dirty="0" smtClean="0">
                <a:solidFill>
                  <a:schemeClr val="accent2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2)</a:t>
            </a:r>
            <a:r>
              <a:rPr lang="en-US" sz="3600" dirty="0" smtClean="0">
                <a:solidFill>
                  <a:schemeClr val="accent2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</a:p>
          <a:p>
            <a:pPr marL="411480" indent="-411480">
              <a:lnSpc>
                <a:spcPct val="150000"/>
              </a:lnSpc>
              <a:buFontTx/>
              <a:buChar char="-"/>
            </a:pPr>
            <a:r>
              <a:rPr lang="en-US" sz="3600" dirty="0" err="1" smtClean="0">
                <a:solidFill>
                  <a:schemeClr val="accent2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3600" dirty="0" smtClean="0">
                <a:solidFill>
                  <a:schemeClr val="accent2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accent2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nhóm</a:t>
            </a:r>
            <a:r>
              <a:rPr lang="en-US" sz="3600" dirty="0" smtClean="0">
                <a:solidFill>
                  <a:schemeClr val="accent2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accent2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thảo</a:t>
            </a:r>
            <a:r>
              <a:rPr lang="en-US" sz="3600" dirty="0" smtClean="0">
                <a:solidFill>
                  <a:schemeClr val="accent2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accent2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luận</a:t>
            </a:r>
            <a:r>
              <a:rPr lang="en-US" sz="3600" dirty="0" smtClean="0">
                <a:solidFill>
                  <a:schemeClr val="accent2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</a:t>
            </a:r>
            <a:r>
              <a:rPr lang="en-US" sz="36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6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6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6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6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6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11480" indent="-411480">
              <a:lnSpc>
                <a:spcPct val="150000"/>
              </a:lnSpc>
              <a:buFontTx/>
              <a:buChar char="-"/>
            </a:pPr>
            <a:endParaRPr lang="en-US" sz="285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图片 35">
            <a:extLst>
              <a:ext uri="{FF2B5EF4-FFF2-40B4-BE49-F238E27FC236}">
                <a16:creationId xmlns:a16="http://schemas.microsoft.com/office/drawing/2014/main" id="{6D336546-DCB4-44A1-9408-72467C3E80A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1648" y="1889212"/>
            <a:ext cx="1784326" cy="1620749"/>
          </a:xfrm>
          <a:prstGeom prst="rect">
            <a:avLst/>
          </a:prstGeom>
        </p:spPr>
      </p:pic>
      <p:pic>
        <p:nvPicPr>
          <p:cNvPr id="11" name="图片 41">
            <a:extLst>
              <a:ext uri="{FF2B5EF4-FFF2-40B4-BE49-F238E27FC236}">
                <a16:creationId xmlns:a16="http://schemas.microsoft.com/office/drawing/2014/main" id="{F0CA763B-28AA-4F2E-B16E-CEE647F245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6010" y="423861"/>
            <a:ext cx="1123810" cy="21633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7F7FCC9-1039-46C8-BD0B-1FC7198DA85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35" y="3737426"/>
            <a:ext cx="1687417" cy="2959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307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5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nh dep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54" y="107005"/>
            <a:ext cx="12071646" cy="6602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WordArt 3"/>
          <p:cNvSpPr>
            <a:spLocks noChangeArrowheads="1" noChangeShapeType="1" noTextEdit="1"/>
          </p:cNvSpPr>
          <p:nvPr/>
        </p:nvSpPr>
        <p:spPr bwMode="auto">
          <a:xfrm>
            <a:off x="2507673" y="2752927"/>
            <a:ext cx="7439891" cy="67085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269" b="1" kern="10" dirty="0" smtClean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Cảm ơn các thầy, cô và các em !</a:t>
            </a:r>
            <a:endParaRPr lang="en-US" sz="4269" b="1" kern="10" dirty="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997121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355" b="25080"/>
          <a:stretch>
            <a:fillRect/>
          </a:stretch>
        </p:blipFill>
        <p:spPr bwMode="auto">
          <a:xfrm>
            <a:off x="0" y="2"/>
            <a:ext cx="12649200" cy="4571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996593" y="152402"/>
            <a:ext cx="10099854" cy="11429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đáp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án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hoạt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tập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" name="Rectangle 9"/>
          <p:cNvSpPr/>
          <p:nvPr/>
        </p:nvSpPr>
        <p:spPr>
          <a:xfrm>
            <a:off x="1581150" y="1577657"/>
            <a:ext cx="2821940" cy="949325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A. </a:t>
            </a:r>
            <a:r>
              <a:rPr lang="en-US" sz="3000" b="1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Tắm</a:t>
            </a:r>
            <a:r>
              <a:rPr lang="en-US" sz="30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gội</a:t>
            </a:r>
            <a:r>
              <a:rPr lang="en-US" sz="30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</a:t>
            </a:r>
            <a:endParaRPr lang="en-US" sz="3000" b="1" dirty="0">
              <a:solidFill>
                <a:prstClr val="white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983416" y="1485900"/>
            <a:ext cx="3645876" cy="113284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C. </a:t>
            </a:r>
            <a:r>
              <a:rPr lang="en-US" sz="30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 </a:t>
            </a:r>
            <a:r>
              <a:rPr lang="vi-VN" sz="30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bài, </a:t>
            </a:r>
            <a:r>
              <a:rPr lang="en-US" sz="30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thảo luận nhóm.</a:t>
            </a:r>
            <a:endParaRPr lang="en-US" sz="3000" b="1" dirty="0">
              <a:solidFill>
                <a:prstClr val="white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985426" y="1528762"/>
            <a:ext cx="2711450" cy="1133475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B. </a:t>
            </a:r>
            <a:r>
              <a:rPr lang="en-US" sz="30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 chợ,</a:t>
            </a:r>
            <a:r>
              <a:rPr lang="vi-VN" sz="30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 siêu thị. </a:t>
            </a:r>
            <a:endParaRPr lang="en-US" sz="3000" b="1" dirty="0">
              <a:solidFill>
                <a:prstClr val="white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1"/>
            <a:ext cx="12191999" cy="2285999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6267" r="942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805"/>
          <a:stretch>
            <a:fillRect/>
          </a:stretch>
        </p:blipFill>
        <p:spPr bwMode="auto">
          <a:xfrm>
            <a:off x="2362199" y="2362200"/>
            <a:ext cx="1830153" cy="2482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10287000" y="2362201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0128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37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500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4 L -1.69166 0.01296 " pathEditMode="relative" rAng="0" ptsTypes="AA">
                                      <p:cBhvr>
                                        <p:cTn id="48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058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bldLvl="0" animBg="1"/>
      <p:bldP spid="10" grpId="0" bldLvl="0" animBg="1"/>
      <p:bldP spid="11" grpId="0" bldLvl="0" animBg="1"/>
      <p:bldP spid="12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72"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7395" l="6550" r="92652">
                        <a14:foregroundMark x1="30192" y1="95130" x2="43291" y2="87542"/>
                        <a14:foregroundMark x1="37220" y1="86070" x2="26198" y2="93318"/>
                        <a14:foregroundMark x1="61182" y1="86636" x2="73003" y2="94224"/>
                        <a14:foregroundMark x1="57987" y1="89921" x2="61661" y2="92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33600" y="3352800"/>
            <a:ext cx="2003681" cy="2292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2040890" y="0"/>
            <a:ext cx="9260840" cy="14859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chơi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" name="Rectangle 9"/>
          <p:cNvSpPr/>
          <p:nvPr/>
        </p:nvSpPr>
        <p:spPr>
          <a:xfrm>
            <a:off x="1278785" y="1756400"/>
            <a:ext cx="2894894" cy="16002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A.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Ăn</a:t>
            </a:r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cơm</a:t>
            </a:r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endParaRPr lang="en-US" sz="3600" b="1" dirty="0">
              <a:solidFill>
                <a:prstClr val="white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942040" y="1846888"/>
            <a:ext cx="2487960" cy="1505912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C.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Kéo</a:t>
            </a:r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 </a:t>
            </a:r>
            <a:endParaRPr lang="en-US" sz="3600" b="1" dirty="0">
              <a:solidFill>
                <a:prstClr val="white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825015" y="1756400"/>
            <a:ext cx="3369415" cy="16002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B.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bảng</a:t>
            </a:r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endParaRPr lang="en-US" sz="3600" b="1" dirty="0">
              <a:solidFill>
                <a:prstClr val="white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10287000" y="3733800"/>
            <a:ext cx="5486400" cy="3023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857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81481E-6 L -0.68333 0.00325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48148E-6 L 0.25 1.48148E-6 " pathEditMode="relative" rAng="0" ptsTypes="AA">
                                      <p:cBhvr>
                                        <p:cTn id="37" dur="3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500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5 L -1.69167 0.01297 " pathEditMode="relative" rAng="0" ptsTypes="AA">
                                      <p:cBhvr>
                                        <p:cTn id="48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058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bldLvl="0" animBg="1"/>
      <p:bldP spid="10" grpId="0" bldLvl="0" animBg="1"/>
      <p:bldP spid="11" grpId="0" bldLvl="0" animBg="1"/>
      <p:bldP spid="12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" b="10145"/>
          <a:stretch>
            <a:fillRect/>
          </a:stretch>
        </p:blipFill>
        <p:spPr bwMode="auto">
          <a:xfrm>
            <a:off x="64765" y="85725"/>
            <a:ext cx="1219200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328774" y="38101"/>
            <a:ext cx="9958226" cy="11429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hoạt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buổi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trưa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?</a:t>
            </a: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031238" y="1661160"/>
            <a:ext cx="2628900" cy="864235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A. 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 học</a:t>
            </a:r>
            <a:endParaRPr lang="en-US" sz="3200" b="1" dirty="0">
              <a:solidFill>
                <a:prstClr val="white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968316" y="1650274"/>
            <a:ext cx="3890333" cy="852805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B.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Ăn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cơm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ngủ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trưa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198479" y="1650274"/>
            <a:ext cx="3993520" cy="751205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</a:t>
            </a:r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Thảo</a:t>
            </a:r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luận</a:t>
            </a:r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nhóm</a:t>
            </a:r>
            <a:endParaRPr lang="en-US" sz="3600" b="1" dirty="0">
              <a:solidFill>
                <a:prstClr val="white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4724400"/>
            <a:ext cx="12268199" cy="2133600"/>
          </a:xfrm>
          <a:prstGeom prst="rect">
            <a:avLst/>
          </a:prstGeom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19" b="92037" l="9787" r="93191">
                        <a14:foregroundMark x1="43688" y1="28519" x2="51915" y2="34444"/>
                        <a14:foregroundMark x1="57730" y1="28519" x2="57730" y2="35463"/>
                        <a14:foregroundMark x1="31773" y1="15556" x2="29220" y2="19352"/>
                        <a14:foregroundMark x1="49078" y1="69907" x2="49078" y2="71852"/>
                        <a14:foregroundMark x1="46950" y1="75833" x2="44539" y2="85000"/>
                        <a14:foregroundMark x1="43262" y1="84167" x2="36738" y2="89907"/>
                        <a14:foregroundMark x1="69645" y1="76944" x2="74610" y2="88796"/>
                        <a14:foregroundMark x1="74184" y1="84167" x2="77872" y2="86667"/>
                        <a14:foregroundMark x1="36738" y1="85278" x2="36738" y2="86389"/>
                        <a14:foregroundMark x1="43948" y1="74574" x2="40968" y2="80049"/>
                        <a14:foregroundMark x1="51769" y1="22141" x2="45810" y2="367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87" b="7407"/>
          <a:stretch>
            <a:fillRect/>
          </a:stretch>
        </p:blipFill>
        <p:spPr bwMode="auto">
          <a:xfrm flipH="1">
            <a:off x="2590800" y="2667000"/>
            <a:ext cx="1687656" cy="1584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10287000" y="2362201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7920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1.85185E-6 L 0.25 1.85185E-6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500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4 L -1.69166 0.01296 " pathEditMode="relative" rAng="0" ptsTypes="AA">
                                      <p:cBhvr>
                                        <p:cTn id="48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058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10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10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bldLvl="0" animBg="1"/>
      <p:bldP spid="10" grpId="0" bldLvl="0" animBg="1"/>
      <p:bldP spid="11" grpId="0" bldLvl="0" animBg="1"/>
      <p:bldP spid="12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05200"/>
            <a:ext cx="12192000" cy="3327400"/>
          </a:xfrm>
          <a:prstGeom prst="rect">
            <a:avLst/>
          </a:prstGeom>
        </p:spPr>
      </p:pic>
      <p:pic>
        <p:nvPicPr>
          <p:cNvPr id="10" name="Bus Horn sound effec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1" name="Bus Sound Effects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40" end="156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4" r="-2133" b="21481"/>
          <a:stretch>
            <a:fillRect/>
          </a:stretch>
        </p:blipFill>
        <p:spPr bwMode="auto">
          <a:xfrm>
            <a:off x="0" y="0"/>
            <a:ext cx="12496800" cy="4559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12204544" y="2362200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1">
            <a:extLst>
              <a:ext uri="{FF2B5EF4-FFF2-40B4-BE49-F238E27FC236}">
                <a16:creationId xmlns:a16="http://schemas.microsoft.com/office/drawing/2014/main" id="{8AF20E49-F441-460C-9788-B697CB11B514}"/>
              </a:ext>
            </a:extLst>
          </p:cNvPr>
          <p:cNvSpPr txBox="1"/>
          <p:nvPr/>
        </p:nvSpPr>
        <p:spPr>
          <a:xfrm>
            <a:off x="5266267" y="1778635"/>
            <a:ext cx="1964266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SCHOOL</a:t>
            </a:r>
          </a:p>
        </p:txBody>
      </p:sp>
    </p:spTree>
    <p:extLst>
      <p:ext uri="{BB962C8B-B14F-4D97-AF65-F5344CB8AC3E}">
        <p14:creationId xmlns:p14="http://schemas.microsoft.com/office/powerpoint/2010/main" val="1041478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5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14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1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2" name="图片 39941" descr="1-4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36815" y="152399"/>
            <a:ext cx="13029657" cy="919348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41" name="图片 39940" descr="1-4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20233" y="4210051"/>
            <a:ext cx="4948767" cy="287231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222" name="Text Box 6"/>
          <p:cNvSpPr txBox="1"/>
          <p:nvPr/>
        </p:nvSpPr>
        <p:spPr>
          <a:xfrm>
            <a:off x="1190700" y="1865260"/>
            <a:ext cx="10142318" cy="9233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vi-VN" sz="54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15</a:t>
            </a:r>
            <a:r>
              <a:rPr lang="en-US" sz="54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sz="54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 </a:t>
            </a:r>
            <a:r>
              <a:rPr lang="en-US" sz="54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 khi ở </a:t>
            </a:r>
            <a:r>
              <a:rPr lang="en-US" sz="54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endParaRPr lang="en-US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Box 14"/>
          <p:cNvSpPr txBox="1">
            <a:spLocks noChangeArrowheads="1"/>
          </p:cNvSpPr>
          <p:nvPr/>
        </p:nvSpPr>
        <p:spPr bwMode="auto">
          <a:xfrm>
            <a:off x="408765" y="1069506"/>
            <a:ext cx="11145926" cy="773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ts val="1348"/>
              </a:spcBef>
              <a:defRPr/>
            </a:pP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TỰ NHIÊN VÀ XÃ HỘI </a:t>
            </a:r>
          </a:p>
        </p:txBody>
      </p:sp>
    </p:spTree>
    <p:extLst>
      <p:ext uri="{BB962C8B-B14F-4D97-AF65-F5344CB8AC3E}">
        <p14:creationId xmlns:p14="http://schemas.microsoft.com/office/powerpoint/2010/main" val="1958014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99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99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2" name="图片 39941" descr="1-4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55567" y="285227"/>
            <a:ext cx="14074685" cy="993942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41" name="图片 39940" descr="1-4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20233" y="4210051"/>
            <a:ext cx="4948767" cy="287231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Rectangle 1"/>
          <p:cNvSpPr/>
          <p:nvPr/>
        </p:nvSpPr>
        <p:spPr>
          <a:xfrm>
            <a:off x="855023" y="1386468"/>
            <a:ext cx="10462161" cy="24857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Khi 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tham gia các hoạt </a:t>
            </a:r>
            <a:r>
              <a:rPr lang="vi-V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 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ở trường, </a:t>
            </a:r>
            <a:r>
              <a:rPr lang="vi-V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 đã từng thấy tình 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huống nguy hiểm nào</a:t>
            </a:r>
            <a:r>
              <a:rPr lang="vi-V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pPr algn="just">
              <a:lnSpc>
                <a:spcPct val="150000"/>
              </a:lnSpc>
            </a:pPr>
            <a:r>
              <a:rPr lang="vi-V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Nêu nguyên nhân xảy ra tình huống đó ?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8615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99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99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86" y="1309058"/>
            <a:ext cx="3593919" cy="25298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1972" y="1309058"/>
            <a:ext cx="3262261" cy="25848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4406" y="1346665"/>
            <a:ext cx="3425951" cy="25869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053" y="4188314"/>
            <a:ext cx="3545148" cy="264954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3202" y="4188313"/>
            <a:ext cx="3452142" cy="264954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8361" y="4188313"/>
            <a:ext cx="3304030" cy="258342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25687" y="-1018"/>
            <a:ext cx="10484670" cy="1200329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pPr algn="ctr"/>
            <a:r>
              <a:rPr lang="vi-V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sát và 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vi-V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những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tình huống nào là </a:t>
            </a:r>
            <a:endParaRPr lang="vi-VN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hiểm 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các 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vi-V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dưới đây.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Vì sao?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329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4046</TotalTime>
  <Words>840</Words>
  <Application>Microsoft Office PowerPoint</Application>
  <PresentationFormat>Widescreen</PresentationFormat>
  <Paragraphs>71</Paragraphs>
  <Slides>29</Slides>
  <Notes>12</Notes>
  <HiddenSlides>0</HiddenSlides>
  <MMClips>18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9" baseType="lpstr">
      <vt:lpstr>Microsoft YaHei</vt:lpstr>
      <vt:lpstr>SimSun</vt:lpstr>
      <vt:lpstr>Arial</vt:lpstr>
      <vt:lpstr>Arial-Rounded</vt:lpstr>
      <vt:lpstr>Calibri</vt:lpstr>
      <vt:lpstr>Calibri Light</vt:lpstr>
      <vt:lpstr>iCiel Crocante</vt:lpstr>
      <vt:lpstr>Times New Roman</vt:lpstr>
      <vt:lpstr>字魂59号-创粗黑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Khi tham gia các hoạt động đó, em cần chú ý điều gì 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- Không trèo cây, đu cây hay hái quả hoặc ném quả.</vt:lpstr>
      <vt:lpstr>PowerPoint Presentation</vt:lpstr>
      <vt:lpstr>PowerPoint Presentation</vt:lpstr>
      <vt:lpstr>PowerPoint Presentation</vt:lpstr>
    </vt:vector>
  </TitlesOfParts>
  <Company>SLIRA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ADMIN</cp:lastModifiedBy>
  <cp:revision>913</cp:revision>
  <dcterms:created xsi:type="dcterms:W3CDTF">2021-06-08T07:37:38Z</dcterms:created>
  <dcterms:modified xsi:type="dcterms:W3CDTF">2023-12-06T10:45:56Z</dcterms:modified>
</cp:coreProperties>
</file>