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mf" ContentType="image/x-w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32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318" r:id="rId3"/>
    <p:sldId id="262" r:id="rId4"/>
    <p:sldId id="256" r:id="rId5"/>
    <p:sldId id="271" r:id="rId6"/>
    <p:sldId id="353" r:id="rId7"/>
    <p:sldId id="305" r:id="rId8"/>
    <p:sldId id="275" r:id="rId9"/>
    <p:sldId id="277" r:id="rId11"/>
    <p:sldId id="276" r:id="rId12"/>
    <p:sldId id="341" r:id="rId13"/>
    <p:sldId id="278" r:id="rId14"/>
    <p:sldId id="342" r:id="rId15"/>
    <p:sldId id="338" r:id="rId16"/>
    <p:sldId id="306" r:id="rId17"/>
    <p:sldId id="280" r:id="rId18"/>
    <p:sldId id="283" r:id="rId19"/>
    <p:sldId id="284" r:id="rId20"/>
    <p:sldId id="311" r:id="rId21"/>
    <p:sldId id="368" r:id="rId22"/>
    <p:sldId id="288" r:id="rId23"/>
  </p:sldIdLst>
  <p:sldSz cx="9144000" cy="6858000" type="screen4x3"/>
  <p:notesSz cx="6858000" cy="9144000"/>
  <p:embeddedFontLst>
    <p:embeddedFont>
      <p:font typeface="Calibri Light" panose="020F0302020204030204" charset="0"/>
      <p:regular r:id="rId27"/>
      <p:italic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  <p:embeddedFont>
      <p:font typeface="Calibri" panose="020F0502020204030204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EF7"/>
    <a:srgbClr val="9BFFC8"/>
    <a:srgbClr val="8BFFBF"/>
    <a:srgbClr val="87FFBD"/>
    <a:srgbClr val="A5FFCE"/>
    <a:srgbClr val="84D1F9"/>
    <a:srgbClr val="90E26C"/>
    <a:srgbClr val="FCBDDD"/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wm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3" Type="http://schemas.openxmlformats.org/officeDocument/2006/relationships/image" Target="../media/image32.webp"/><Relationship Id="rId2" Type="http://schemas.openxmlformats.org/officeDocument/2006/relationships/image" Target="../media/image31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microsoft.com/office/2007/relationships/hdphoto" Target="../media/image45.wdp"/><Relationship Id="rId2" Type="http://schemas.openxmlformats.org/officeDocument/2006/relationships/image" Target="../media/image44.pn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6.wav"/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image" Target="../media/image48.png"/><Relationship Id="rId3" Type="http://schemas.microsoft.com/office/2007/relationships/hdphoto" Target="../media/image45.wdp"/><Relationship Id="rId2" Type="http://schemas.openxmlformats.org/officeDocument/2006/relationships/image" Target="../media/image44.pn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GIF"/><Relationship Id="rId4" Type="http://schemas.openxmlformats.org/officeDocument/2006/relationships/image" Target="../media/image56.GIF"/><Relationship Id="rId3" Type="http://schemas.openxmlformats.org/officeDocument/2006/relationships/image" Target="../media/image55.GIF"/><Relationship Id="rId23" Type="http://schemas.openxmlformats.org/officeDocument/2006/relationships/notesSlide" Target="../notesSlides/notesSlide3.xml"/><Relationship Id="rId22" Type="http://schemas.openxmlformats.org/officeDocument/2006/relationships/slideLayout" Target="../slideLayouts/slideLayout7.xml"/><Relationship Id="rId21" Type="http://schemas.openxmlformats.org/officeDocument/2006/relationships/audio" Target="../media/audio9.wav"/><Relationship Id="rId20" Type="http://schemas.openxmlformats.org/officeDocument/2006/relationships/audio" Target="../media/audio8.wav"/><Relationship Id="rId2" Type="http://schemas.openxmlformats.org/officeDocument/2006/relationships/image" Target="../media/image54.GIF"/><Relationship Id="rId19" Type="http://schemas.openxmlformats.org/officeDocument/2006/relationships/image" Target="../media/image68.GIF"/><Relationship Id="rId18" Type="http://schemas.openxmlformats.org/officeDocument/2006/relationships/image" Target="../media/image6.png"/><Relationship Id="rId17" Type="http://schemas.microsoft.com/office/2007/relationships/media" Target="../media/audio7.wav"/><Relationship Id="rId16" Type="http://schemas.openxmlformats.org/officeDocument/2006/relationships/audio" Target="../media/audio7.wav"/><Relationship Id="rId15" Type="http://schemas.openxmlformats.org/officeDocument/2006/relationships/image" Target="../media/image67.png"/><Relationship Id="rId14" Type="http://schemas.openxmlformats.org/officeDocument/2006/relationships/image" Target="../media/image66.png"/><Relationship Id="rId13" Type="http://schemas.openxmlformats.org/officeDocument/2006/relationships/image" Target="../media/image65.png"/><Relationship Id="rId12" Type="http://schemas.openxmlformats.org/officeDocument/2006/relationships/image" Target="../media/image64.png"/><Relationship Id="rId11" Type="http://schemas.openxmlformats.org/officeDocument/2006/relationships/image" Target="../media/image63.png"/><Relationship Id="rId10" Type="http://schemas.openxmlformats.org/officeDocument/2006/relationships/image" Target="../media/image62.png"/><Relationship Id="rId1" Type="http://schemas.openxmlformats.org/officeDocument/2006/relationships/image" Target="../media/image53.GI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GIF"/><Relationship Id="rId3" Type="http://schemas.openxmlformats.org/officeDocument/2006/relationships/image" Target="../media/image55.GIF"/><Relationship Id="rId23" Type="http://schemas.openxmlformats.org/officeDocument/2006/relationships/notesSlide" Target="../notesSlides/notesSlide4.xml"/><Relationship Id="rId22" Type="http://schemas.openxmlformats.org/officeDocument/2006/relationships/slideLayout" Target="../slideLayouts/slideLayout7.xml"/><Relationship Id="rId21" Type="http://schemas.openxmlformats.org/officeDocument/2006/relationships/audio" Target="../media/audio9.wav"/><Relationship Id="rId20" Type="http://schemas.openxmlformats.org/officeDocument/2006/relationships/audio" Target="../media/audio8.wav"/><Relationship Id="rId2" Type="http://schemas.openxmlformats.org/officeDocument/2006/relationships/image" Target="../media/image54.GIF"/><Relationship Id="rId19" Type="http://schemas.openxmlformats.org/officeDocument/2006/relationships/image" Target="../media/image68.GIF"/><Relationship Id="rId18" Type="http://schemas.openxmlformats.org/officeDocument/2006/relationships/image" Target="../media/image56.GIF"/><Relationship Id="rId17" Type="http://schemas.openxmlformats.org/officeDocument/2006/relationships/image" Target="../media/image6.png"/><Relationship Id="rId16" Type="http://schemas.microsoft.com/office/2007/relationships/media" Target="../media/audio7.wav"/><Relationship Id="rId15" Type="http://schemas.openxmlformats.org/officeDocument/2006/relationships/audio" Target="../media/audio7.wav"/><Relationship Id="rId14" Type="http://schemas.openxmlformats.org/officeDocument/2006/relationships/image" Target="../media/image67.png"/><Relationship Id="rId13" Type="http://schemas.openxmlformats.org/officeDocument/2006/relationships/image" Target="../media/image66.png"/><Relationship Id="rId12" Type="http://schemas.openxmlformats.org/officeDocument/2006/relationships/image" Target="../media/image65.png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1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8.GIF"/><Relationship Id="rId4" Type="http://schemas.openxmlformats.org/officeDocument/2006/relationships/image" Target="../media/image56.GIF"/><Relationship Id="rId3" Type="http://schemas.openxmlformats.org/officeDocument/2006/relationships/image" Target="../media/image2.wmf"/><Relationship Id="rId2" Type="http://schemas.openxmlformats.org/officeDocument/2006/relationships/image" Target="../media/image26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0.png"/><Relationship Id="rId7" Type="http://schemas.openxmlformats.org/officeDocument/2006/relationships/image" Target="../media/image6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5.GIF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1.GIF"/><Relationship Id="rId10" Type="http://schemas.microsoft.com/office/2007/relationships/media" Target="../media/media1.mp3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17.GIF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5.GIF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2.wav"/><Relationship Id="rId15" Type="http://schemas.openxmlformats.org/officeDocument/2006/relationships/image" Target="../media/image18.png"/><Relationship Id="rId14" Type="http://schemas.openxmlformats.org/officeDocument/2006/relationships/image" Target="../media/image11.GIF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image" Target="../media/image10.png"/><Relationship Id="rId10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dots and lines&#10;&#10;Description automatically generated"/>
          <p:cNvPicPr>
            <a:picLocks noChangeAspect="1"/>
          </p:cNvPicPr>
          <p:nvPr/>
        </p:nvPicPr>
        <p:blipFill rotWithShape="1">
          <a:blip r:embed="rId1"/>
          <a:srcRect l="10333" r="-1" b="-1"/>
          <a:stretch>
            <a:fillRect/>
          </a:stretch>
        </p:blipFill>
        <p:spPr>
          <a:xfrm>
            <a:off x="0" y="0"/>
            <a:ext cx="9322220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8601" y="2138209"/>
            <a:ext cx="2784615" cy="2839273"/>
          </a:xfrm>
        </p:spPr>
        <p:txBody>
          <a:bodyPr>
            <a:normAutofit/>
          </a:bodyPr>
          <a:lstStyle/>
          <a:p>
            <a:pPr algn="l"/>
            <a:endParaRPr lang="en-US" sz="31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8601" y="5149388"/>
            <a:ext cx="2784615" cy="1197216"/>
          </a:xfrm>
        </p:spPr>
        <p:txBody>
          <a:bodyPr>
            <a:normAutofit/>
          </a:bodyPr>
          <a:lstStyle/>
          <a:p>
            <a:pPr algn="l"/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222" y="511396"/>
            <a:ext cx="838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solidFill>
                  <a:srgbClr val="292E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  <a:endParaRPr lang="en-US" sz="4800" b="1" dirty="0">
              <a:solidFill>
                <a:srgbClr val="292EF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292E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GIỜ, THĂM LỚP</a:t>
            </a:r>
            <a:endParaRPr lang="en-US" sz="4800" b="1" dirty="0">
              <a:solidFill>
                <a:srgbClr val="292EF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FIREWR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" y="3399440"/>
            <a:ext cx="782160" cy="8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FIREWR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44" y="1221940"/>
            <a:ext cx="993038" cy="8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FIREWR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0825" y="2905673"/>
            <a:ext cx="993038" cy="8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FIREWR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2162" y="2443108"/>
            <a:ext cx="993038" cy="8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FIREWR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562" y="4977482"/>
            <a:ext cx="993038" cy="8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FIREWR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2703" y="5257800"/>
            <a:ext cx="993038" cy="8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2839232" y="5129185"/>
            <a:ext cx="57600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 dirty="0">
                <a:solidFill>
                  <a:srgbClr val="292E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CHUYÊN</a:t>
            </a:r>
            <a:endParaRPr lang="en-US" sz="2800" b="1" dirty="0">
              <a:solidFill>
                <a:srgbClr val="292EF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457181" y="3847569"/>
            <a:ext cx="8686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 dirty="0">
                <a:solidFill>
                  <a:srgbClr val="292E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38: Hình chữ nhật, hình vuông</a:t>
            </a:r>
            <a:endParaRPr lang="en-US" sz="4400" b="1" dirty="0">
              <a:solidFill>
                <a:srgbClr val="292EF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2078495" y="3234962"/>
            <a:ext cx="5003514" cy="7067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  <a:endParaRPr lang="en-US" alt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4" name="Content Placeholder 10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28650" y="2902585"/>
            <a:ext cx="3886200" cy="2196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1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1765"/>
            <a:ext cx="9184640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Content Placeholder 10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310" y="365125"/>
            <a:ext cx="2887980" cy="1744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Picture 99"/>
          <p:cNvPicPr/>
          <p:nvPr/>
        </p:nvPicPr>
        <p:blipFill>
          <a:blip r:embed="rId3"/>
          <a:srcRect l="25615" r="27215"/>
          <a:stretch>
            <a:fillRect/>
          </a:stretch>
        </p:blipFill>
        <p:spPr>
          <a:xfrm>
            <a:off x="628650" y="2383155"/>
            <a:ext cx="2193925" cy="402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4">
            <a:clrChange>
              <a:clrFrom>
                <a:srgbClr val="F4F8FB">
                  <a:alpha val="100000"/>
                </a:srgbClr>
              </a:clrFrom>
              <a:clrTo>
                <a:srgbClr val="F4F8FB">
                  <a:alpha val="100000"/>
                  <a:alpha val="0"/>
                </a:srgbClr>
              </a:clrTo>
            </a:clrChange>
          </a:blip>
          <a:srcRect l="4951" t="15220" r="3415" b="8463"/>
          <a:stretch>
            <a:fillRect/>
          </a:stretch>
        </p:blipFill>
        <p:spPr>
          <a:xfrm>
            <a:off x="3336290" y="-71755"/>
            <a:ext cx="4349115" cy="2735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5"/>
          <a:stretch>
            <a:fillRect/>
          </a:stretch>
        </p:blipFill>
        <p:spPr>
          <a:xfrm>
            <a:off x="3336290" y="2957195"/>
            <a:ext cx="2324100" cy="323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240" t="24710" r="4760" b="32580"/>
          <a:stretch>
            <a:fillRect/>
          </a:stretch>
        </p:blipFill>
        <p:spPr>
          <a:xfrm>
            <a:off x="6655435" y="1167765"/>
            <a:ext cx="2313305" cy="1496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98" t="20593" r="4009" b="21037"/>
          <a:stretch>
            <a:fillRect/>
          </a:stretch>
        </p:blipFill>
        <p:spPr>
          <a:xfrm rot="20040000">
            <a:off x="5741670" y="3057525"/>
            <a:ext cx="3586480" cy="2211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103" name="Content Placeholder 10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227820" cy="6949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"/>
          <a:srcRect l="64949" r="2930"/>
          <a:stretch>
            <a:fillRect/>
          </a:stretch>
        </p:blipFill>
        <p:spPr>
          <a:xfrm>
            <a:off x="3038286" y="705881"/>
            <a:ext cx="2559398" cy="2102651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3710562" y="1161099"/>
            <a:ext cx="12344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945002" y="1202374"/>
            <a:ext cx="0" cy="121143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710562" y="2389526"/>
            <a:ext cx="12344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710562" y="1146348"/>
            <a:ext cx="0" cy="12540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719195" y="1177290"/>
            <a:ext cx="1216025" cy="1210945"/>
            <a:chOff x="2143" y="2260"/>
            <a:chExt cx="1915" cy="1907"/>
          </a:xfrm>
        </p:grpSpPr>
        <p:sp>
          <p:nvSpPr>
            <p:cNvPr id="67" name="Rectangle 66"/>
            <p:cNvSpPr/>
            <p:nvPr/>
          </p:nvSpPr>
          <p:spPr>
            <a:xfrm>
              <a:off x="2171" y="2260"/>
              <a:ext cx="468" cy="46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568" y="2260"/>
              <a:ext cx="477" cy="4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584" y="3659"/>
              <a:ext cx="475" cy="48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43" y="3655"/>
              <a:ext cx="497" cy="5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618865" y="1093470"/>
            <a:ext cx="1438697" cy="1405139"/>
            <a:chOff x="5717" y="1589"/>
            <a:chExt cx="2266" cy="2213"/>
          </a:xfrm>
        </p:grpSpPr>
        <p:sp>
          <p:nvSpPr>
            <p:cNvPr id="81" name="Oval 80"/>
            <p:cNvSpPr/>
            <p:nvPr/>
          </p:nvSpPr>
          <p:spPr>
            <a:xfrm>
              <a:off x="5717" y="1589"/>
              <a:ext cx="421" cy="39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  <p:sp>
          <p:nvSpPr>
            <p:cNvPr id="82" name="Oval 81"/>
            <p:cNvSpPr/>
            <p:nvPr/>
          </p:nvSpPr>
          <p:spPr>
            <a:xfrm>
              <a:off x="7535" y="1589"/>
              <a:ext cx="448" cy="4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  <p:sp>
          <p:nvSpPr>
            <p:cNvPr id="83" name="Oval 82"/>
            <p:cNvSpPr/>
            <p:nvPr/>
          </p:nvSpPr>
          <p:spPr>
            <a:xfrm>
              <a:off x="7535" y="3390"/>
              <a:ext cx="448" cy="412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  <p:sp>
          <p:nvSpPr>
            <p:cNvPr id="84" name="Oval 83"/>
            <p:cNvSpPr/>
            <p:nvPr/>
          </p:nvSpPr>
          <p:spPr>
            <a:xfrm>
              <a:off x="5717" y="3390"/>
              <a:ext cx="448" cy="4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>
            <a:off x="3710562" y="962751"/>
            <a:ext cx="1234440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44708" y="3234307"/>
            <a:ext cx="345596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MNPQ có: 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đỉnh</a:t>
            </a:r>
            <a:endParaRPr lang="vi-VN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4"/>
          <p:cNvSpPr txBox="1"/>
          <p:nvPr/>
        </p:nvSpPr>
        <p:spPr>
          <a:xfrm>
            <a:off x="2744708" y="3962996"/>
            <a:ext cx="29277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góc vuông</a:t>
            </a:r>
            <a:endParaRPr lang="vi-VN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41295" y="4363720"/>
            <a:ext cx="5857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cạnh bằng nhau</a:t>
            </a:r>
            <a:r>
              <a:rPr lang="en-US" alt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MN = NP = PQ = QM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69722" y="4796650"/>
            <a:ext cx="349345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3" name="Content Placeholder 10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86995" y="-70485"/>
            <a:ext cx="9356090" cy="7133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Content Placeholder 9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7280" y="751840"/>
            <a:ext cx="2338070" cy="2338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9775" y="521970"/>
            <a:ext cx="2623185" cy="256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rcRect l="16308" t="4111" r="15633" b="6400"/>
          <a:stretch>
            <a:fillRect/>
          </a:stretch>
        </p:blipFill>
        <p:spPr>
          <a:xfrm>
            <a:off x="534670" y="521970"/>
            <a:ext cx="2593975" cy="2567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/>
          <p:nvPr/>
        </p:nvPicPr>
        <p:blipFill>
          <a:blip r:embed="rId5"/>
          <a:srcRect l="7611" t="4398" r="1907" b="4333"/>
          <a:stretch>
            <a:fillRect/>
          </a:stretch>
        </p:blipFill>
        <p:spPr>
          <a:xfrm>
            <a:off x="1093470" y="3884930"/>
            <a:ext cx="2522220" cy="2395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2617" t="5850" r="13933" b="7550"/>
          <a:stretch>
            <a:fillRect/>
          </a:stretch>
        </p:blipFill>
        <p:spPr>
          <a:xfrm>
            <a:off x="4961890" y="3199130"/>
            <a:ext cx="2798445" cy="3299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104" name="Content Placeholder 103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-3175" y="0"/>
            <a:ext cx="9147175" cy="6840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93" t="4832" r="59495" b="3302"/>
          <a:stretch>
            <a:fillRect/>
          </a:stretch>
        </p:blipFill>
        <p:spPr>
          <a:xfrm>
            <a:off x="685800" y="1132840"/>
            <a:ext cx="3912235" cy="241236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"/>
          <a:srcRect l="65732" t="6840" r="2930" b="4485"/>
          <a:stretch>
            <a:fillRect/>
          </a:stretch>
        </p:blipFill>
        <p:spPr>
          <a:xfrm>
            <a:off x="5416550" y="1186180"/>
            <a:ext cx="3159125" cy="235902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016635" y="3801745"/>
            <a:ext cx="427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nhau: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Có 4 đỉnh, 4 góc, 4 cạnh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016635" y="4492625"/>
            <a:ext cx="75266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nhau: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- Hình chữ nhật có hai cạnh dài có độ dài bằng nhau,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457200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hai cạnh ngắn có độ dài bằng nhau.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457200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- Hình vuông có bốn cạnh có độ dài bằng nhau.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4" name="Content Placeholder 1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1765"/>
            <a:ext cx="9184640" cy="701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5910" y="3292475"/>
            <a:ext cx="8888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Trong các hình dưới đây, hình nào là hình chữ nhật?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360" y="3811270"/>
            <a:ext cx="6979285" cy="1660525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455295" y="1165225"/>
            <a:ext cx="8487410" cy="432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Trong các hình dưới đây, hình nào là hình vuông?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05" y="1684020"/>
            <a:ext cx="6525260" cy="1522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960" y="-62230"/>
            <a:ext cx="1831340" cy="901700"/>
          </a:xfrm>
          <a:prstGeom prst="rect">
            <a:avLst/>
          </a:prstGeom>
        </p:spPr>
      </p:pic>
      <p:sp>
        <p:nvSpPr>
          <p:cNvPr id="5" name="Google Shape;369;p13"/>
          <p:cNvSpPr/>
          <p:nvPr/>
        </p:nvSpPr>
        <p:spPr>
          <a:xfrm>
            <a:off x="187960" y="643890"/>
            <a:ext cx="915035" cy="434975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Content Placeholder 1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1765"/>
            <a:ext cx="9184640" cy="7009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"/>
          <p:cNvSpPr txBox="1"/>
          <p:nvPr/>
        </p:nvSpPr>
        <p:spPr>
          <a:xfrm>
            <a:off x="455295" y="1165225"/>
            <a:ext cx="8487410" cy="432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>
              <a:defRPr/>
            </a:pP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Trong các hình dưới đây, hình nào là hình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" y="2832735"/>
            <a:ext cx="8392795" cy="1957705"/>
          </a:xfrm>
          <a:prstGeom prst="rect">
            <a:avLst/>
          </a:prstGeom>
        </p:spPr>
      </p:pic>
      <p:pic>
        <p:nvPicPr>
          <p:cNvPr id="9" name="Picture 8" descr="Shap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40" y="2832735"/>
            <a:ext cx="928370" cy="786130"/>
          </a:xfrm>
          <a:prstGeom prst="rect">
            <a:avLst/>
          </a:prstGeom>
        </p:spPr>
      </p:pic>
      <p:sp>
        <p:nvSpPr>
          <p:cNvPr id="2" name="Google Shape;369;p13"/>
          <p:cNvSpPr/>
          <p:nvPr/>
        </p:nvSpPr>
        <p:spPr>
          <a:xfrm>
            <a:off x="187960" y="643890"/>
            <a:ext cx="915035" cy="434975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4" name="Content Placeholder 1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1765"/>
            <a:ext cx="9184640" cy="701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5275" y="741045"/>
            <a:ext cx="8888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b) Trong các hình dưới đây, hình nào là hình chữ nhật?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6120"/>
            <a:ext cx="9089390" cy="2162175"/>
          </a:xfrm>
          <a:prstGeom prst="rect">
            <a:avLst/>
          </a:prstGeom>
        </p:spPr>
      </p:pic>
      <p:pic>
        <p:nvPicPr>
          <p:cNvPr id="8" name="Picture 7" descr="Shap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2450465"/>
            <a:ext cx="1030605" cy="872490"/>
          </a:xfrm>
          <a:prstGeom prst="rect">
            <a:avLst/>
          </a:prstGeom>
        </p:spPr>
      </p:pic>
      <p:pic>
        <p:nvPicPr>
          <p:cNvPr id="9" name="Picture 8" descr="Shap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15" y="2450465"/>
            <a:ext cx="969010" cy="820420"/>
          </a:xfrm>
          <a:prstGeom prst="rect">
            <a:avLst/>
          </a:prstGeom>
        </p:spPr>
      </p:pic>
      <p:sp>
        <p:nvSpPr>
          <p:cNvPr id="5" name="Google Shape;369;p13"/>
          <p:cNvSpPr/>
          <p:nvPr/>
        </p:nvSpPr>
        <p:spPr>
          <a:xfrm>
            <a:off x="543560" y="146685"/>
            <a:ext cx="1083945" cy="434975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4" name="Content Placeholder 1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1765"/>
            <a:ext cx="9184640" cy="7009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35405" y="0"/>
            <a:ext cx="1209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rectang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240" y="1299210"/>
            <a:ext cx="1706880" cy="2017395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" y="1299210"/>
            <a:ext cx="1941195" cy="2285365"/>
          </a:xfrm>
          <a:prstGeom prst="rect">
            <a:avLst/>
          </a:prstGeom>
        </p:spPr>
      </p:pic>
      <p:grpSp>
        <p:nvGrpSpPr>
          <p:cNvPr id="19" name="Google Shape;321;p11"/>
          <p:cNvGrpSpPr/>
          <p:nvPr/>
        </p:nvGrpSpPr>
        <p:grpSpPr>
          <a:xfrm rot="20110912">
            <a:off x="1320800" y="1654810"/>
            <a:ext cx="9222105" cy="6854190"/>
            <a:chOff x="-491208" y="1559964"/>
            <a:chExt cx="5576478" cy="4695532"/>
          </a:xfrm>
        </p:grpSpPr>
        <p:pic>
          <p:nvPicPr>
            <p:cNvPr id="20" name="Google Shape;322;p11" descr="A picture containing rectangle&#10;&#10;Description automatically generated"/>
            <p:cNvPicPr preferRelativeResize="0"/>
            <p:nvPr/>
          </p:nvPicPr>
          <p:blipFill rotWithShape="1">
            <a:blip r:embed="rId4"/>
            <a:srcRect t="40000" b="38815"/>
            <a:stretch>
              <a:fillRect/>
            </a:stretch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23;p11" descr="A silhouette of a person&#10;&#10;Description automatically generated with low confidence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组合 18"/>
          <p:cNvGrpSpPr/>
          <p:nvPr/>
        </p:nvGrpSpPr>
        <p:grpSpPr>
          <a:xfrm>
            <a:off x="115570" y="4210050"/>
            <a:ext cx="4364990" cy="1403350"/>
            <a:chOff x="1317" y="3053"/>
            <a:chExt cx="16681" cy="3765"/>
          </a:xfrm>
        </p:grpSpPr>
        <p:grpSp>
          <p:nvGrpSpPr>
            <p:cNvPr id="23" name="组合 15"/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25" name="圆角矩形 14"/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圆角矩形 13"/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4" name="文本框 17"/>
            <p:cNvSpPr txBox="1"/>
            <p:nvPr/>
          </p:nvSpPr>
          <p:spPr>
            <a:xfrm>
              <a:off x="1646" y="3130"/>
              <a:ext cx="15605" cy="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ABCD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3 cm.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合 18"/>
          <p:cNvGrpSpPr/>
          <p:nvPr/>
        </p:nvGrpSpPr>
        <p:grpSpPr>
          <a:xfrm>
            <a:off x="4524243" y="4092508"/>
            <a:ext cx="4407138" cy="1522765"/>
            <a:chOff x="-7564" y="2670"/>
            <a:chExt cx="15887" cy="3119"/>
          </a:xfrm>
        </p:grpSpPr>
        <p:grpSp>
          <p:nvGrpSpPr>
            <p:cNvPr id="33" name="组合 15"/>
            <p:cNvGrpSpPr/>
            <p:nvPr/>
          </p:nvGrpSpPr>
          <p:grpSpPr>
            <a:xfrm>
              <a:off x="-7564" y="2670"/>
              <a:ext cx="15887" cy="3119"/>
              <a:chOff x="-4843" y="1539"/>
              <a:chExt cx="10488" cy="6426"/>
            </a:xfrm>
          </p:grpSpPr>
          <p:sp>
            <p:nvSpPr>
              <p:cNvPr id="35" name="圆角矩形 14"/>
              <p:cNvSpPr/>
              <p:nvPr/>
            </p:nvSpPr>
            <p:spPr>
              <a:xfrm>
                <a:off x="-4841" y="1539"/>
                <a:ext cx="10486" cy="6426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圆角矩形 13"/>
              <p:cNvSpPr/>
              <p:nvPr/>
            </p:nvSpPr>
            <p:spPr>
              <a:xfrm>
                <a:off x="-4843" y="1549"/>
                <a:ext cx="10486" cy="5922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文本框 17"/>
            <p:cNvSpPr txBox="1"/>
            <p:nvPr/>
          </p:nvSpPr>
          <p:spPr>
            <a:xfrm>
              <a:off x="-7454" y="2868"/>
              <a:ext cx="15568" cy="2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MNPQ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3 cm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rông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 cm.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49325" y="534035"/>
            <a:ext cx="7924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cm;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cm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cm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oogle Shape;321;p11"/>
          <p:cNvGrpSpPr/>
          <p:nvPr/>
        </p:nvGrpSpPr>
        <p:grpSpPr>
          <a:xfrm rot="20110912">
            <a:off x="5280172" y="2153046"/>
            <a:ext cx="8640350" cy="5402847"/>
            <a:chOff x="96489" y="2497217"/>
            <a:chExt cx="5299874" cy="3055335"/>
          </a:xfrm>
        </p:grpSpPr>
        <p:pic>
          <p:nvPicPr>
            <p:cNvPr id="30" name="Google Shape;322;p11" descr="A picture containing rectangle&#10;&#10;Description automatically generated"/>
            <p:cNvPicPr preferRelativeResize="0"/>
            <p:nvPr/>
          </p:nvPicPr>
          <p:blipFill rotWithShape="1">
            <a:blip r:embed="rId4"/>
            <a:srcRect t="40000" b="38815"/>
            <a:stretch>
              <a:fillRect/>
            </a:stretch>
          </p:blipFill>
          <p:spPr>
            <a:xfrm rot="1511427">
              <a:off x="96489" y="2761525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 rot="1665680">
              <a:off x="605665" y="2497217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Google Shape;321;p11"/>
          <p:cNvGrpSpPr/>
          <p:nvPr/>
        </p:nvGrpSpPr>
        <p:grpSpPr>
          <a:xfrm rot="3906487">
            <a:off x="-700517" y="3909095"/>
            <a:ext cx="9366363" cy="4335780"/>
            <a:chOff x="-201535" y="2139345"/>
            <a:chExt cx="5299874" cy="3016947"/>
          </a:xfrm>
        </p:grpSpPr>
        <p:pic>
          <p:nvPicPr>
            <p:cNvPr id="38" name="Google Shape;322;p11" descr="A picture containing rectangle&#10;&#10;Description automatically generated"/>
            <p:cNvPicPr preferRelativeResize="0"/>
            <p:nvPr/>
          </p:nvPicPr>
          <p:blipFill rotWithShape="1">
            <a:blip r:embed="rId4"/>
            <a:srcRect t="40000" b="38815"/>
            <a:stretch>
              <a:fillRect/>
            </a:stretch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23;p11" descr="A silhouette of a person&#10;&#10;Description automatically generated with low confidence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 rot="1665680">
              <a:off x="362325" y="2139345"/>
              <a:ext cx="3427809" cy="30169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Google Shape;369;p13"/>
          <p:cNvSpPr/>
          <p:nvPr/>
        </p:nvSpPr>
        <p:spPr>
          <a:xfrm>
            <a:off x="177165" y="99060"/>
            <a:ext cx="1083945" cy="434975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" name="Picture 102"/>
          <p:cNvPicPr/>
          <p:nvPr/>
        </p:nvPicPr>
        <p:blipFill>
          <a:blip r:embed="rId1"/>
          <a:srcRect r="30114"/>
          <a:stretch>
            <a:fillRect/>
          </a:stretch>
        </p:blipFill>
        <p:spPr>
          <a:xfrm flipH="1">
            <a:off x="-194310" y="0"/>
            <a:ext cx="953325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0000">
            <a:off x="6023939" y="2274757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9984" y="76261"/>
            <a:ext cx="2863850" cy="1753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sz="5400" b="1">
                <a:solidFill>
                  <a:srgbClr val="DA00DA"/>
                </a:solidFill>
              </a:rPr>
              <a:t>HÁI HOA</a:t>
            </a:r>
            <a:endParaRPr lang="en-US" sz="5400" b="1">
              <a:solidFill>
                <a:srgbClr val="DA00DA"/>
              </a:solidFill>
            </a:endParaRPr>
          </a:p>
          <a:p>
            <a:pPr algn="ctr"/>
            <a:r>
              <a:rPr lang="en-US" sz="5400" b="1">
                <a:solidFill>
                  <a:srgbClr val="DA00DA"/>
                </a:solidFill>
              </a:rPr>
              <a:t>DÂN CHỦ</a:t>
            </a:r>
            <a:endParaRPr lang="en-US" sz="5400" b="1">
              <a:solidFill>
                <a:srgbClr val="DA00DA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2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485" y="1318575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02" y="1756659"/>
            <a:ext cx="682398" cy="66329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412" y="5181320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77" y="4483121"/>
            <a:ext cx="865484" cy="8654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63" y="1883226"/>
            <a:ext cx="859974" cy="8599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178" y="3278859"/>
            <a:ext cx="865484" cy="86548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524" y="692326"/>
            <a:ext cx="900448" cy="9004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03" y="2082257"/>
            <a:ext cx="915266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74" y="832315"/>
            <a:ext cx="844358" cy="84435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71" y="1592377"/>
            <a:ext cx="896300" cy="8963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583" y="1095326"/>
            <a:ext cx="901570" cy="90157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92" y="2692067"/>
            <a:ext cx="858056" cy="8580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20" y="3574669"/>
            <a:ext cx="894080" cy="894080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61020" y="6631499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091" y="815142"/>
            <a:ext cx="682398" cy="638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" flipH="1">
            <a:off x="8454741" y="2501067"/>
            <a:ext cx="682398" cy="638724"/>
          </a:xfrm>
          <a:prstGeom prst="rect">
            <a:avLst/>
          </a:prstGeom>
        </p:spPr>
      </p:pic>
      <p:sp>
        <p:nvSpPr>
          <p:cNvPr id="4" name="Đáp án 7"/>
          <p:cNvSpPr/>
          <p:nvPr/>
        </p:nvSpPr>
        <p:spPr>
          <a:xfrm>
            <a:off x="209550" y="4281170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Có 4 đỉnh, 4 góc vuông và 4 cạnh bằng nhau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" name="Câu hỏi 7"/>
          <p:cNvSpPr/>
          <p:nvPr/>
        </p:nvSpPr>
        <p:spPr>
          <a:xfrm>
            <a:off x="209550" y="409067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7: Đặc điểm của hình vuông là gì? 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" name="Đáp án 8"/>
          <p:cNvSpPr/>
          <p:nvPr/>
        </p:nvSpPr>
        <p:spPr>
          <a:xfrm>
            <a:off x="209550" y="4281170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Hình chữ nhật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Câu hỏi 8"/>
          <p:cNvSpPr/>
          <p:nvPr/>
        </p:nvSpPr>
        <p:spPr>
          <a:xfrm>
            <a:off x="209550" y="409067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8: Cửa ra vào giống với hình gì?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8" name="Đáp án 9"/>
          <p:cNvSpPr/>
          <p:nvPr/>
        </p:nvSpPr>
        <p:spPr>
          <a:xfrm>
            <a:off x="209550" y="4281170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 : Hình vuông có 4 cạnh bằng nhau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Câu hỏi 9"/>
          <p:cNvSpPr/>
          <p:nvPr/>
        </p:nvSpPr>
        <p:spPr>
          <a:xfrm>
            <a:off x="209550" y="409067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9:</a:t>
            </a:r>
            <a:endParaRPr lang="en-US" sz="2400">
              <a:solidFill>
                <a:srgbClr val="002060"/>
              </a:solidFill>
            </a:endParaRPr>
          </a:p>
          <a:p>
            <a:pPr algn="ctr"/>
            <a:r>
              <a:rPr lang="en-US" sz="2400">
                <a:solidFill>
                  <a:srgbClr val="002060"/>
                </a:solidFill>
              </a:rPr>
              <a:t>Các cạnh của hình vuông như thế nào với nhau?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0" name="Đáp án 10"/>
          <p:cNvSpPr/>
          <p:nvPr/>
        </p:nvSpPr>
        <p:spPr>
          <a:xfrm>
            <a:off x="209550" y="5674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Có 4 góc vuông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1" name="Câu hỏi 10"/>
          <p:cNvSpPr/>
          <p:nvPr/>
        </p:nvSpPr>
        <p:spPr>
          <a:xfrm>
            <a:off x="209550" y="409067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 Câu hỏi 10: Hình chữ nhật có mấy góc vuông?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2" name="Đáp án 1"/>
          <p:cNvSpPr/>
          <p:nvPr/>
        </p:nvSpPr>
        <p:spPr>
          <a:xfrm>
            <a:off x="209550" y="5674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Hình chữ nhật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3" name="Câu hỏi 1"/>
          <p:cNvSpPr/>
          <p:nvPr/>
        </p:nvSpPr>
        <p:spPr>
          <a:xfrm>
            <a:off x="209550" y="409067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400">
                <a:solidFill>
                  <a:srgbClr val="002060"/>
                </a:solidFill>
              </a:rPr>
              <a:t>Câu hỏi số 1: Thước kẻ có dạng hình gì? 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4" name="Đáp án 2"/>
          <p:cNvSpPr/>
          <p:nvPr/>
        </p:nvSpPr>
        <p:spPr>
          <a:xfrm>
            <a:off x="209550" y="5674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Có 4 góc vuông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Câu hỏi 2"/>
          <p:cNvSpPr/>
          <p:nvPr/>
        </p:nvSpPr>
        <p:spPr>
          <a:xfrm>
            <a:off x="209550" y="409067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2: Hình chữ nhật có mấy góc vuông?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6" name="Đáp án 3"/>
          <p:cNvSpPr/>
          <p:nvPr/>
        </p:nvSpPr>
        <p:spPr>
          <a:xfrm>
            <a:off x="209550" y="5674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Có 4 góc, 4 đỉnh và có 4 cạnh có độ dài bằng nhau.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7" name="Câu hỏi 3"/>
          <p:cNvSpPr/>
          <p:nvPr/>
        </p:nvSpPr>
        <p:spPr>
          <a:xfrm>
            <a:off x="209550" y="409067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3: Hình vuông có đặc điểm gì?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8" name="Đáp án 4"/>
          <p:cNvSpPr/>
          <p:nvPr/>
        </p:nvSpPr>
        <p:spPr>
          <a:xfrm>
            <a:off x="209550" y="5674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Có 4 cạnh, 2 cạnh dài có độ dài bằng nhau, 2 cạnh ngắn có độ dài bằng nhau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" name="Câu hỏi 4"/>
          <p:cNvSpPr/>
          <p:nvPr/>
        </p:nvSpPr>
        <p:spPr>
          <a:xfrm>
            <a:off x="209550" y="409067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4: Hình chữ nhật có mấy cạnh và đặc điểm các cạnh như thế nào?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20" name="Đáp án 5"/>
          <p:cNvSpPr/>
          <p:nvPr/>
        </p:nvSpPr>
        <p:spPr>
          <a:xfrm>
            <a:off x="209550" y="5674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Góc vuông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1" name="Câu hỏi 5"/>
          <p:cNvSpPr/>
          <p:nvPr/>
        </p:nvSpPr>
        <p:spPr>
          <a:xfrm>
            <a:off x="209550" y="409067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5: Các góc của hình vuông là góc gì?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22" name="Câu hỏi 6"/>
          <p:cNvSpPr/>
          <p:nvPr/>
        </p:nvSpPr>
        <p:spPr>
          <a:xfrm>
            <a:off x="209550" y="409067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6: Hình chữ nhật có mấy cạnh dài?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23" name="Đáp án 6"/>
          <p:cNvSpPr/>
          <p:nvPr/>
        </p:nvSpPr>
        <p:spPr>
          <a:xfrm>
            <a:off x="209550" y="5674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Có 2 cạnh dài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3" name="Đáp án 7"/>
          <p:cNvSpPr/>
          <p:nvPr/>
        </p:nvSpPr>
        <p:spPr>
          <a:xfrm>
            <a:off x="209550" y="5293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Có 4 đỉnh, 4 góc vuông và 4 cạnh bằng nhau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3" name="Câu hỏi 7"/>
          <p:cNvSpPr/>
          <p:nvPr/>
        </p:nvSpPr>
        <p:spPr>
          <a:xfrm>
            <a:off x="209550" y="384683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7: Đặc điểm của hình vuông là gì? 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4" name="Đáp án 8"/>
          <p:cNvSpPr/>
          <p:nvPr/>
        </p:nvSpPr>
        <p:spPr>
          <a:xfrm>
            <a:off x="336550" y="5420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Hình chữ nhật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5" name="Câu hỏi 8"/>
          <p:cNvSpPr/>
          <p:nvPr/>
        </p:nvSpPr>
        <p:spPr>
          <a:xfrm>
            <a:off x="336550" y="397383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8: Cửa ra vào giống với hình gì?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5" name="Đáp án 9"/>
          <p:cNvSpPr/>
          <p:nvPr/>
        </p:nvSpPr>
        <p:spPr>
          <a:xfrm>
            <a:off x="463550" y="5547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 : Hình vuông có 4 cạnh bằng nhau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7" name="Câu hỏi 9"/>
          <p:cNvSpPr/>
          <p:nvPr/>
        </p:nvSpPr>
        <p:spPr>
          <a:xfrm>
            <a:off x="463550" y="410083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9:</a:t>
            </a:r>
            <a:endParaRPr lang="en-US" sz="2400">
              <a:solidFill>
                <a:srgbClr val="002060"/>
              </a:solidFill>
            </a:endParaRPr>
          </a:p>
          <a:p>
            <a:pPr algn="ctr"/>
            <a:r>
              <a:rPr lang="en-US" sz="2400">
                <a:solidFill>
                  <a:srgbClr val="002060"/>
                </a:solidFill>
              </a:rPr>
              <a:t>Các cạnh của hình vuông như thế nào với nhau?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6" name="Đáp án 10"/>
          <p:cNvSpPr/>
          <p:nvPr/>
        </p:nvSpPr>
        <p:spPr>
          <a:xfrm>
            <a:off x="590550" y="5674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Có 4 góc vuông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9" name="Câu hỏi 10"/>
          <p:cNvSpPr/>
          <p:nvPr/>
        </p:nvSpPr>
        <p:spPr>
          <a:xfrm>
            <a:off x="590550" y="422783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 Câu hỏi 10: Hình chữ nhật có mấy góc vuông?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32" name="Đáp án 1"/>
          <p:cNvSpPr/>
          <p:nvPr/>
        </p:nvSpPr>
        <p:spPr>
          <a:xfrm>
            <a:off x="717550" y="5801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Hình chữ nhật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0" name="Câu hỏi 1"/>
          <p:cNvSpPr/>
          <p:nvPr/>
        </p:nvSpPr>
        <p:spPr>
          <a:xfrm>
            <a:off x="717550" y="435483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400">
                <a:solidFill>
                  <a:srgbClr val="002060"/>
                </a:solidFill>
              </a:rPr>
              <a:t>Câu hỏi số 1: Thước kẻ có dạng hình gì? 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8" name="Đáp án 2"/>
          <p:cNvSpPr/>
          <p:nvPr/>
        </p:nvSpPr>
        <p:spPr>
          <a:xfrm>
            <a:off x="844550" y="5928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Có 4 góc vuông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3" name="Câu hỏi 2"/>
          <p:cNvSpPr/>
          <p:nvPr/>
        </p:nvSpPr>
        <p:spPr>
          <a:xfrm>
            <a:off x="844550" y="448183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2: Hình chữ nhật có mấy góc vuông?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9" name="Đáp án 3"/>
          <p:cNvSpPr/>
          <p:nvPr/>
        </p:nvSpPr>
        <p:spPr>
          <a:xfrm>
            <a:off x="971550" y="6055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Có 4 góc, 4 đỉnh và có 4 cạnh có độ dài bằng nhau.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5" name="Câu hỏi 3"/>
          <p:cNvSpPr/>
          <p:nvPr/>
        </p:nvSpPr>
        <p:spPr>
          <a:xfrm>
            <a:off x="971550" y="460883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3: Hình vuông có đặc điểm gì?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0" name="Đáp án 4"/>
          <p:cNvSpPr/>
          <p:nvPr/>
        </p:nvSpPr>
        <p:spPr>
          <a:xfrm>
            <a:off x="1098550" y="6182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Có 4 cạnh, 2 cạnh dài có độ dài bằng nhau, 2 cạnh ngắn có độ dài bằng nhau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7" name="Câu hỏi 4"/>
          <p:cNvSpPr/>
          <p:nvPr/>
        </p:nvSpPr>
        <p:spPr>
          <a:xfrm>
            <a:off x="1098550" y="473583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4: Hình chữ nhật có mấy cạnh và đặc điểm các cạnh như thế nào?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1" name="Đáp án 5"/>
          <p:cNvSpPr/>
          <p:nvPr/>
        </p:nvSpPr>
        <p:spPr>
          <a:xfrm>
            <a:off x="1225550" y="6309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Góc vuông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9" name="Câu hỏi 5"/>
          <p:cNvSpPr/>
          <p:nvPr/>
        </p:nvSpPr>
        <p:spPr>
          <a:xfrm>
            <a:off x="1225550" y="486283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5: Các góc của hình vuông là góc gì?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41" name="Câu hỏi 6"/>
          <p:cNvSpPr/>
          <p:nvPr/>
        </p:nvSpPr>
        <p:spPr>
          <a:xfrm>
            <a:off x="1352550" y="4989830"/>
            <a:ext cx="5106670" cy="125793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6: Hình chữ nhật có mấy cạnh dài?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2" name="Đáp án 6"/>
          <p:cNvSpPr/>
          <p:nvPr/>
        </p:nvSpPr>
        <p:spPr>
          <a:xfrm>
            <a:off x="1352550" y="6436995"/>
            <a:ext cx="5115560" cy="106743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án: Có 2 cạnh dài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006 0.0970795 C -0.0071006 0.144726 0.0698531 -0.174562 0.0965438 -0.120537 C 0.105437 -0.0898991 0.143711 -0.134146 0.145121 -0.0790552 C 0.146954 -0.0239547 0.0738009 0.0415568 0.0807311 -0.0131111 C 0.0827049 -0.0322527 0.105437 0.0741059 0.134807 0.0566643 C 0.159101 0.0551756 0.162495 0.00433033 0.205844 0.00411897 C 0.219542 -0.00992235 0.242556 0.0245379 0.24581 -0.0235319 C 0.212764 -0.0662911 0.274897 0.0994137 0.262045 0.0717626 C 0.260072 0.0428342 0.268683 0.0545323 0.296924 0.00411897 C 0.317119 -0.0405508 0.288877 -0.0450169 0.333365 -0.078412 C 0.343245 -0.11415 0.406094 -0.0214092 0.419651 -0.0794779 C 0.426571 -0.101175 0.522596 -0.137335 0.532758 -0.135212 " pathEditMode="relative" rAng="0" ptsTypes="AAAAAAAAAAAA">
                                      <p:cBhvr>
                                        <p:cTn id="73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" y="-11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8611 0.164074 L -0.380486 -0.55713 " pathEditMode="relative" rAng="0" ptsTypes="">
                                      <p:cBhvr>
                                        <p:cTn id="7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" y="-4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1736 0.236111 L -0.523819 -0.444815 " pathEditMode="relative" rAng="0" ptsTypes="">
                                      <p:cBhvr>
                                        <p:cTn id="8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4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4236 0 L -0.545486 -0.683056 " pathEditMode="relative" rAng="0" ptsTypes="">
                                      <p:cBhvr>
                                        <p:cTn id="87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3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889 -0.140463 L -0.481181 -0.891111 " pathEditMode="relative" rAng="0" ptsTypes="">
                                      <p:cBhvr>
                                        <p:cTn id="9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" y="-4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1875 -0.0952778 L -0.315069 -0.848056 " pathEditMode="relative" rAng="0" ptsTypes="">
                                      <p:cBhvr>
                                        <p:cTn id="9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-4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361 -0.0805556 L -0.169306 -0.819815 " pathEditMode="relative" rAng="0" ptsTypes="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986 0.0890741 L -0.135 -0.601019 " pathEditMode="relative" rAng="0" ptsTypes="">
                                      <p:cBhvr>
                                        <p:cTn id="111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-3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4306 0.289815 L -0.164306 -0.476481 " pathEditMode="relative" rAng="0" ptsTypes="">
                                      <p:cBhvr>
                                        <p:cTn id="11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-4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3264 0.082037 L -0.250694 -0.670278 " pathEditMode="relative" rAng="0" ptsTypes="">
                                      <p:cBhvr>
                                        <p:cTn id="123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" y="-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9375 0.277407 L -0.308333 -0.393519 " pathEditMode="relative" rAng="0" ptsTypes="">
                                      <p:cBhvr>
                                        <p:cTn id="129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-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0"/>
                            </p:stCondLst>
                            <p:childTnLst>
                              <p:par>
                                <p:cTn id="1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000"/>
                            </p:stCondLst>
                            <p:childTnLst>
                              <p:par>
                                <p:cTn id="16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000"/>
                            </p:stCondLst>
                            <p:childTnLst>
                              <p:par>
                                <p:cTn id="17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9000"/>
                            </p:stCondLst>
                            <p:childTnLst>
                              <p:par>
                                <p:cTn id="18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0 L -0.558542 -0.0887963 " pathEditMode="relative" rAng="0" ptsTypes="">
                                      <p:cBhvr>
                                        <p:cTn id="25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" y="-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0 L -0.399861 -0.0557407 " pathEditMode="relative" rAng="0" ptsTypes="">
                                      <p:cBhvr>
                                        <p:cTn id="26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" y="-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45486 0.119074 " pathEditMode="relative" rAng="0" ptsTypes="">
                                      <p:cBhvr>
                                        <p:cTn id="27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" y="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93056 0.281944 " pathEditMode="relative" rAng="0" ptsTypes="">
                                      <p:cBhvr>
                                        <p:cTn id="27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" y="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0 L -0.483056 0.0664815 " pathEditMode="relative" rAng="0" ptsTypes="">
                                      <p:cBhvr>
                                        <p:cTn id="28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" y="-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579375 0.264352 " pathEditMode="relative" rAng="0" ptsTypes="">
                                      <p:cBhvr>
                                        <p:cTn id="29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71528 0.145833 " pathEditMode="relative" rAng="0" ptsTypes="">
                                      <p:cBhvr>
                                        <p:cTn id="30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9722 0.00805556 L -0.821528 0.232222 " pathEditMode="relative" rAng="0" ptsTypes="">
                                      <p:cBhvr>
                                        <p:cTn id="30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" y="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848889 0.00259259 " pathEditMode="relative" rAng="0" ptsTypes="">
                                      <p:cBhvr>
                                        <p:cTn id="314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" y="-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-9.25926e-05 L -0.760694 -0.13787 " pathEditMode="relative" rAng="0" ptsTypes="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" y="-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48000">
                <p:cTn id="3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500"/>
                            </p:stCondLst>
                            <p:childTnLst>
                              <p:par>
                                <p:cTn id="3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500"/>
                            </p:stCondLst>
                            <p:childTnLst>
                              <p:par>
                                <p:cTn id="3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500"/>
                            </p:stCondLst>
                            <p:childTnLst>
                              <p:par>
                                <p:cTn id="3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00"/>
                            </p:stCondLst>
                            <p:childTnLst>
                              <p:par>
                                <p:cTn id="40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500"/>
                            </p:stCondLst>
                            <p:childTnLst>
                              <p:par>
                                <p:cTn id="4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500"/>
                            </p:stCondLst>
                            <p:childTnLst>
                              <p:par>
                                <p:cTn id="4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500"/>
                            </p:stCondLst>
                            <p:childTnLst>
                              <p:par>
                                <p:cTn id="4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500"/>
                            </p:stCondLst>
                            <p:childTnLst>
                              <p:par>
                                <p:cTn id="5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500"/>
                            </p:stCondLst>
                            <p:childTnLst>
                              <p:par>
                                <p:cTn id="5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500"/>
                            </p:stCondLst>
                            <p:childTnLst>
                              <p:par>
                                <p:cTn id="5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500"/>
                            </p:stCondLst>
                            <p:childTnLst>
                              <p:par>
                                <p:cTn id="5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500"/>
                            </p:stCondLst>
                            <p:childTnLst>
                              <p:par>
                                <p:cTn id="5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6" fill="hold">
                      <p:stCondLst>
                        <p:cond delay="0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00"/>
                            </p:stCondLst>
                            <p:childTnLst>
                              <p:par>
                                <p:cTn id="60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500"/>
                            </p:stCondLst>
                            <p:childTnLst>
                              <p:par>
                                <p:cTn id="6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500"/>
                            </p:stCondLst>
                            <p:childTnLst>
                              <p:par>
                                <p:cTn id="6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500"/>
                            </p:stCondLst>
                            <p:childTnLst>
                              <p:par>
                                <p:cTn id="6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4" fill="hold">
                      <p:stCondLst>
                        <p:cond delay="0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500"/>
                            </p:stCondLst>
                            <p:childTnLst>
                              <p:par>
                                <p:cTn id="6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1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9" fill="hold">
                      <p:stCondLst>
                        <p:cond delay="0"/>
                      </p:stCondLst>
                      <p:childTnLst>
                        <p:par>
                          <p:cTn id="720" fill="hold">
                            <p:stCondLst>
                              <p:cond delay="0"/>
                            </p:stCondLst>
                            <p:childTnLst>
                              <p:par>
                                <p:cTn id="7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8" fill="hold">
                      <p:stCondLst>
                        <p:cond delay="0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7" fill="hold">
                      <p:stCondLst>
                        <p:cond delay="0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/>
      <p:bldP spid="13" grpId="0" bldLvl="0" animBg="1"/>
      <p:bldP spid="13" grpId="1" bldLvl="0" animBg="1"/>
      <p:bldP spid="13" grpId="2" bldLvl="0" animBg="1"/>
      <p:bldP spid="15" grpId="0" bldLvl="0" animBg="1"/>
      <p:bldP spid="15" grpId="1" bldLvl="0" animBg="1"/>
      <p:bldP spid="15" grpId="2" bldLvl="0" animBg="1"/>
      <p:bldP spid="17" grpId="0" bldLvl="0" animBg="1"/>
      <p:bldP spid="17" grpId="1" bldLvl="0" animBg="1"/>
      <p:bldP spid="17" grpId="2" bldLvl="0" animBg="1"/>
      <p:bldP spid="19" grpId="0" bldLvl="0" animBg="1"/>
      <p:bldP spid="19" grpId="1" bldLvl="0" animBg="1"/>
      <p:bldP spid="19" grpId="2" bldLvl="0" animBg="1"/>
      <p:bldP spid="21" grpId="0" bldLvl="0" animBg="1"/>
      <p:bldP spid="21" grpId="1" bldLvl="0" animBg="1"/>
      <p:bldP spid="21" grpId="2" bldLvl="0" animBg="1"/>
      <p:bldP spid="22" grpId="0" bldLvl="0" animBg="1"/>
      <p:bldP spid="22" grpId="1" bldLvl="0" animBg="1"/>
      <p:bldP spid="22" grpId="2" bldLvl="0" animBg="1"/>
      <p:bldP spid="5" grpId="0" bldLvl="0" animBg="1"/>
      <p:bldP spid="5" grpId="1" bldLvl="0" animBg="1"/>
      <p:bldP spid="5" grpId="2" bldLvl="0" animBg="1"/>
      <p:bldP spid="7" grpId="0" bldLvl="0" animBg="1"/>
      <p:bldP spid="7" grpId="1" bldLvl="0" animBg="1"/>
      <p:bldP spid="7" grpId="2" bldLvl="0" animBg="1"/>
      <p:bldP spid="9" grpId="0" bldLvl="0" animBg="1"/>
      <p:bldP spid="9" grpId="1" bldLvl="0" animBg="1"/>
      <p:bldP spid="9" grpId="2" bldLvl="0" animBg="1"/>
      <p:bldP spid="11" grpId="0" bldLvl="0" animBg="1"/>
      <p:bldP spid="11" grpId="1" bldLvl="0" animBg="1"/>
      <p:bldP spid="11" grpId="2" bldLvl="0" animBg="1"/>
      <p:bldP spid="12" grpId="0" bldLvl="0" animBg="1"/>
      <p:bldP spid="12" grpId="1" bldLvl="0" animBg="1"/>
      <p:bldP spid="14" grpId="0" bldLvl="0" animBg="1"/>
      <p:bldP spid="14" grpId="1" bldLvl="0" animBg="1"/>
      <p:bldP spid="16" grpId="0" bldLvl="0" animBg="1"/>
      <p:bldP spid="16" grpId="1" bldLvl="0" animBg="1"/>
      <p:bldP spid="18" grpId="0" bldLvl="0" animBg="1"/>
      <p:bldP spid="18" grpId="1" bldLvl="0" animBg="1"/>
      <p:bldP spid="20" grpId="0" bldLvl="0" animBg="1"/>
      <p:bldP spid="20" grpId="1" bldLvl="0" animBg="1"/>
      <p:bldP spid="23" grpId="0" bldLvl="0" animBg="1"/>
      <p:bldP spid="23" grpId="1" bldLvl="0" animBg="1"/>
      <p:bldP spid="4" grpId="0" bldLvl="0" animBg="1"/>
      <p:bldP spid="4" grpId="1" bldLvl="0" animBg="1"/>
      <p:bldP spid="6" grpId="0" bldLvl="0" animBg="1"/>
      <p:bldP spid="6" grpId="1" bldLvl="0" animBg="1"/>
      <p:bldP spid="8" grpId="0" bldLvl="0" animBg="1"/>
      <p:bldP spid="8" grpId="1" bldLvl="0" animBg="1"/>
      <p:bldP spid="10" grpId="0" bldLvl="0" animBg="1"/>
      <p:bldP spid="10" grpId="1" bldLvl="0" animBg="1"/>
      <p:bldP spid="30" grpId="0" bldLvl="0" animBg="1"/>
      <p:bldP spid="30" grpId="1" bldLvl="0" animBg="1"/>
      <p:bldP spid="30" grpId="2" bldLvl="0" animBg="1"/>
      <p:bldP spid="33" grpId="0" bldLvl="0" animBg="1"/>
      <p:bldP spid="33" grpId="1" bldLvl="0" animBg="1"/>
      <p:bldP spid="33" grpId="2" bldLvl="0" animBg="1"/>
      <p:bldP spid="35" grpId="0" bldLvl="0" animBg="1"/>
      <p:bldP spid="35" grpId="1" bldLvl="0" animBg="1"/>
      <p:bldP spid="35" grpId="2" bldLvl="0" animBg="1"/>
      <p:bldP spid="37" grpId="0" bldLvl="0" animBg="1"/>
      <p:bldP spid="37" grpId="1" bldLvl="0" animBg="1"/>
      <p:bldP spid="37" grpId="2" bldLvl="0" animBg="1"/>
      <p:bldP spid="39" grpId="0" bldLvl="0" animBg="1"/>
      <p:bldP spid="39" grpId="1" bldLvl="0" animBg="1"/>
      <p:bldP spid="39" grpId="2" bldLvl="0" animBg="1"/>
      <p:bldP spid="41" grpId="0" bldLvl="0" animBg="1"/>
      <p:bldP spid="41" grpId="1" bldLvl="0" animBg="1"/>
      <p:bldP spid="41" grpId="2" bldLvl="0" animBg="1"/>
      <p:bldP spid="43" grpId="0" bldLvl="0" animBg="1"/>
      <p:bldP spid="43" grpId="1" bldLvl="0" animBg="1"/>
      <p:bldP spid="43" grpId="2" bldLvl="0" animBg="1"/>
      <p:bldP spid="45" grpId="0" bldLvl="0" animBg="1"/>
      <p:bldP spid="45" grpId="1" bldLvl="0" animBg="1"/>
      <p:bldP spid="45" grpId="2" bldLvl="0" animBg="1"/>
      <p:bldP spid="47" grpId="0" bldLvl="0" animBg="1"/>
      <p:bldP spid="47" grpId="1" bldLvl="0" animBg="1"/>
      <p:bldP spid="47" grpId="2" bldLvl="0" animBg="1"/>
      <p:bldP spid="49" grpId="0" bldLvl="0" animBg="1"/>
      <p:bldP spid="49" grpId="1" bldLvl="0" animBg="1"/>
      <p:bldP spid="49" grpId="2" bldLvl="0" animBg="1"/>
      <p:bldP spid="32" grpId="0" bldLvl="0" animBg="1"/>
      <p:bldP spid="32" grpId="1" bldLvl="0" animBg="1"/>
      <p:bldP spid="58" grpId="0" bldLvl="0" animBg="1"/>
      <p:bldP spid="58" grpId="1" bldLvl="0" animBg="1"/>
      <p:bldP spid="59" grpId="0" bldLvl="0" animBg="1"/>
      <p:bldP spid="59" grpId="1" bldLvl="0" animBg="1"/>
      <p:bldP spid="60" grpId="0" bldLvl="0" animBg="1"/>
      <p:bldP spid="60" grpId="1" bldLvl="0" animBg="1"/>
      <p:bldP spid="61" grpId="0" bldLvl="0" animBg="1"/>
      <p:bldP spid="61" grpId="1" bldLvl="0" animBg="1"/>
      <p:bldP spid="62" grpId="0" bldLvl="0" animBg="1"/>
      <p:bldP spid="62" grpId="1" bldLvl="0" animBg="1"/>
      <p:bldP spid="63" grpId="0" bldLvl="0" animBg="1"/>
      <p:bldP spid="63" grpId="1" bldLvl="0" animBg="1"/>
      <p:bldP spid="64" grpId="0" bldLvl="0" animBg="1"/>
      <p:bldP spid="64" grpId="1" bldLvl="0" animBg="1"/>
      <p:bldP spid="65" grpId="0" bldLvl="0" animBg="1"/>
      <p:bldP spid="65" grpId="1" bldLvl="0" animBg="1"/>
      <p:bldP spid="66" grpId="0" bldLvl="0" animBg="1"/>
      <p:bldP spid="66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" name="Picture 102"/>
          <p:cNvPicPr/>
          <p:nvPr/>
        </p:nvPicPr>
        <p:blipFill>
          <a:blip r:embed="rId1"/>
          <a:srcRect r="30114"/>
          <a:stretch>
            <a:fillRect/>
          </a:stretch>
        </p:blipFill>
        <p:spPr>
          <a:xfrm flipH="1">
            <a:off x="-131445" y="-8890"/>
            <a:ext cx="953325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Đáp án 1"/>
          <p:cNvSpPr/>
          <p:nvPr/>
        </p:nvSpPr>
        <p:spPr>
          <a:xfrm>
            <a:off x="209550" y="5142230"/>
            <a:ext cx="5106670" cy="128079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400">
                <a:solidFill>
                  <a:schemeClr val="bg1"/>
                </a:solidFill>
              </a:rPr>
              <a:t>Đáp án số 1: Hình chữ nhật có 4 đỉnh, 4 góc, 4 cạnh. 2 cạnh dài có độ dài bằng nhau, 2 cạnh ngắn có độ dài bằng nhau.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0" name="Câu hỏi 1"/>
          <p:cNvSpPr/>
          <p:nvPr/>
        </p:nvSpPr>
        <p:spPr>
          <a:xfrm>
            <a:off x="209550" y="3550285"/>
            <a:ext cx="5106670" cy="13271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1:</a:t>
            </a:r>
            <a:endParaRPr lang="en-US" sz="2400">
              <a:solidFill>
                <a:srgbClr val="002060"/>
              </a:solidFill>
            </a:endParaRPr>
          </a:p>
          <a:p>
            <a:pPr algn="ctr"/>
            <a:r>
              <a:rPr lang="en-US" sz="2400">
                <a:solidFill>
                  <a:srgbClr val="002060"/>
                </a:solidFill>
              </a:rPr>
              <a:t>Nêu đặc điểm của hình chữ nhật?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33" name="Câu hỏi 2"/>
          <p:cNvSpPr/>
          <p:nvPr/>
        </p:nvSpPr>
        <p:spPr>
          <a:xfrm>
            <a:off x="209550" y="3550285"/>
            <a:ext cx="5106670" cy="13271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2:</a:t>
            </a:r>
            <a:endParaRPr lang="en-US" sz="2400">
              <a:solidFill>
                <a:srgbClr val="002060"/>
              </a:solidFill>
            </a:endParaRPr>
          </a:p>
          <a:p>
            <a:pPr algn="ctr"/>
            <a:r>
              <a:rPr lang="en-US" sz="2400">
                <a:solidFill>
                  <a:srgbClr val="002060"/>
                </a:solidFill>
              </a:rPr>
              <a:t>Nêu đặc điểm của hình vuông?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8" name="Đáp án 2"/>
          <p:cNvSpPr/>
          <p:nvPr/>
        </p:nvSpPr>
        <p:spPr>
          <a:xfrm>
            <a:off x="209550" y="5142230"/>
            <a:ext cx="5106670" cy="128079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 số 2:</a:t>
            </a:r>
            <a:endParaRPr lang="en-US" sz="2400">
              <a:solidFill>
                <a:schemeClr val="bg1"/>
              </a:solidFill>
            </a:endParaRPr>
          </a:p>
          <a:p>
            <a:pPr algn="ctr"/>
            <a:r>
              <a:rPr lang="en-US" sz="2400">
                <a:solidFill>
                  <a:schemeClr val="bg1"/>
                </a:solidFill>
              </a:rPr>
              <a:t>Hình vuông có 4 đỉnh, 4 góc, 4 cạnh có độ dài bằng nhau.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5" name="Câu hỏi 3"/>
          <p:cNvSpPr/>
          <p:nvPr/>
        </p:nvSpPr>
        <p:spPr>
          <a:xfrm>
            <a:off x="209550" y="3550285"/>
            <a:ext cx="5106670" cy="13271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3: </a:t>
            </a:r>
            <a:endParaRPr lang="en-US" sz="2400">
              <a:solidFill>
                <a:srgbClr val="002060"/>
              </a:solidFill>
            </a:endParaRPr>
          </a:p>
          <a:p>
            <a:pPr algn="ctr"/>
            <a:r>
              <a:rPr lang="en-US" sz="2400">
                <a:solidFill>
                  <a:srgbClr val="002060"/>
                </a:solidFill>
              </a:rPr>
              <a:t>Các cạnh của hình chữ nhật có đặc điểm gì?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9" name="Đáp án 3"/>
          <p:cNvSpPr/>
          <p:nvPr/>
        </p:nvSpPr>
        <p:spPr>
          <a:xfrm>
            <a:off x="209550" y="5142230"/>
            <a:ext cx="5106670" cy="128079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 số 3: </a:t>
            </a:r>
            <a:endParaRPr lang="en-US" sz="2400">
              <a:solidFill>
                <a:schemeClr val="bg1"/>
              </a:solidFill>
            </a:endParaRPr>
          </a:p>
          <a:p>
            <a:pPr algn="ctr"/>
            <a:r>
              <a:rPr lang="en-US" sz="2400">
                <a:solidFill>
                  <a:schemeClr val="bg1"/>
                </a:solidFill>
              </a:rPr>
              <a:t>2 cạnh dài có độ dài bằng nhau</a:t>
            </a:r>
            <a:endParaRPr lang="en-US" sz="2400">
              <a:solidFill>
                <a:schemeClr val="bg1"/>
              </a:solidFill>
            </a:endParaRPr>
          </a:p>
          <a:p>
            <a:pPr algn="ctr"/>
            <a:r>
              <a:rPr lang="en-US" sz="2400">
                <a:solidFill>
                  <a:schemeClr val="bg1"/>
                </a:solidFill>
              </a:rPr>
              <a:t>2 cạnh ngắn có độ dài bằng nhau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0" name="Đáp án 4"/>
          <p:cNvSpPr/>
          <p:nvPr/>
        </p:nvSpPr>
        <p:spPr>
          <a:xfrm>
            <a:off x="209550" y="5142230"/>
            <a:ext cx="5106670" cy="128079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 số 4:</a:t>
            </a:r>
            <a:endParaRPr lang="en-US" sz="2400">
              <a:solidFill>
                <a:schemeClr val="bg1"/>
              </a:solidFill>
            </a:endParaRPr>
          </a:p>
          <a:p>
            <a:pPr algn="ctr"/>
            <a:r>
              <a:rPr lang="en-US" sz="2400">
                <a:solidFill>
                  <a:schemeClr val="bg1"/>
                </a:solidFill>
              </a:rPr>
              <a:t> Thước kẻ có dạng hình chữ nhật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7" name="Câu hỏi 4"/>
          <p:cNvSpPr/>
          <p:nvPr/>
        </p:nvSpPr>
        <p:spPr>
          <a:xfrm>
            <a:off x="209550" y="3550285"/>
            <a:ext cx="5106670" cy="13271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4:</a:t>
            </a:r>
            <a:endParaRPr lang="en-US" sz="2400">
              <a:solidFill>
                <a:srgbClr val="002060"/>
              </a:solidFill>
            </a:endParaRPr>
          </a:p>
          <a:p>
            <a:pPr algn="ctr"/>
            <a:r>
              <a:rPr lang="en-US" sz="2400">
                <a:solidFill>
                  <a:srgbClr val="002060"/>
                </a:solidFill>
              </a:rPr>
              <a:t>Thước kẻ có dạng hình gì?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39" name="Câu hỏi 5"/>
          <p:cNvSpPr/>
          <p:nvPr/>
        </p:nvSpPr>
        <p:spPr>
          <a:xfrm>
            <a:off x="209550" y="3550285"/>
            <a:ext cx="5106670" cy="13271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5: </a:t>
            </a:r>
            <a:endParaRPr lang="en-US" sz="2400">
              <a:solidFill>
                <a:srgbClr val="002060"/>
              </a:solidFill>
            </a:endParaRPr>
          </a:p>
          <a:p>
            <a:pPr algn="ctr"/>
            <a:r>
              <a:rPr lang="en-US" sz="2400">
                <a:solidFill>
                  <a:srgbClr val="002060"/>
                </a:solidFill>
              </a:rPr>
              <a:t>Các cạnh của hình vuông có đặc điểm gì?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1" name="Đáp án 5"/>
          <p:cNvSpPr/>
          <p:nvPr/>
        </p:nvSpPr>
        <p:spPr>
          <a:xfrm>
            <a:off x="209550" y="5142230"/>
            <a:ext cx="5106670" cy="128079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 số 5:</a:t>
            </a:r>
            <a:endParaRPr lang="en-US" sz="2400">
              <a:solidFill>
                <a:schemeClr val="bg1"/>
              </a:solidFill>
            </a:endParaRPr>
          </a:p>
          <a:p>
            <a:pPr algn="ctr"/>
            <a:r>
              <a:rPr lang="en-US" sz="2400">
                <a:solidFill>
                  <a:schemeClr val="bg1"/>
                </a:solidFill>
              </a:rPr>
              <a:t>Các cạnh của hình vuông có độ dài bằng nhau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2" name="Đáp án 6"/>
          <p:cNvSpPr/>
          <p:nvPr/>
        </p:nvSpPr>
        <p:spPr>
          <a:xfrm>
            <a:off x="209550" y="5142230"/>
            <a:ext cx="5106670" cy="128079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 số 6: </a:t>
            </a:r>
            <a:endParaRPr lang="en-US" sz="2400">
              <a:solidFill>
                <a:schemeClr val="bg1"/>
              </a:solidFill>
            </a:endParaRPr>
          </a:p>
          <a:p>
            <a:pPr algn="ctr"/>
            <a:r>
              <a:rPr lang="en-US" sz="2400">
                <a:solidFill>
                  <a:schemeClr val="bg1"/>
                </a:solidFill>
              </a:rPr>
              <a:t>Các mặt của khối rubik là hình vuông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1" name="Câu hỏi 6"/>
          <p:cNvSpPr/>
          <p:nvPr/>
        </p:nvSpPr>
        <p:spPr>
          <a:xfrm>
            <a:off x="209550" y="3550285"/>
            <a:ext cx="5106670" cy="13271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6: </a:t>
            </a:r>
            <a:endParaRPr lang="en-US" sz="2400">
              <a:solidFill>
                <a:srgbClr val="002060"/>
              </a:solidFill>
            </a:endParaRPr>
          </a:p>
          <a:p>
            <a:pPr algn="ctr"/>
            <a:r>
              <a:rPr lang="en-US" sz="2400">
                <a:solidFill>
                  <a:srgbClr val="002060"/>
                </a:solidFill>
              </a:rPr>
              <a:t>Khối rubik có có các mặt là hình gì?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43" name="Câu hỏi 7"/>
          <p:cNvSpPr/>
          <p:nvPr/>
        </p:nvSpPr>
        <p:spPr>
          <a:xfrm>
            <a:off x="209550" y="3550285"/>
            <a:ext cx="5106670" cy="13271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7: </a:t>
            </a:r>
            <a:endParaRPr lang="en-US" sz="2400">
              <a:solidFill>
                <a:srgbClr val="002060"/>
              </a:solidFill>
            </a:endParaRPr>
          </a:p>
          <a:p>
            <a:pPr algn="ctr"/>
            <a:r>
              <a:rPr lang="en-US" sz="2400">
                <a:solidFill>
                  <a:srgbClr val="002060"/>
                </a:solidFill>
              </a:rPr>
              <a:t>Hình vuông có mấy đỉnh, mấy góc?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3" name="Đáp án 7"/>
          <p:cNvSpPr/>
          <p:nvPr/>
        </p:nvSpPr>
        <p:spPr>
          <a:xfrm>
            <a:off x="209550" y="5142230"/>
            <a:ext cx="5106670" cy="128079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 số 7: Có 4 đỉnh, 4 góc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5" name="Câu hỏi 8"/>
          <p:cNvSpPr/>
          <p:nvPr/>
        </p:nvSpPr>
        <p:spPr>
          <a:xfrm>
            <a:off x="209550" y="3550285"/>
            <a:ext cx="5106670" cy="13271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8:</a:t>
            </a:r>
            <a:endParaRPr lang="en-US" sz="2400">
              <a:solidFill>
                <a:srgbClr val="002060"/>
              </a:solidFill>
            </a:endParaRPr>
          </a:p>
          <a:p>
            <a:pPr algn="ctr"/>
            <a:r>
              <a:rPr lang="en-US" sz="2400">
                <a:solidFill>
                  <a:srgbClr val="002060"/>
                </a:solidFill>
              </a:rPr>
              <a:t> Cửa ra vào có dạng hình gì? 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4" name="Đáp án 8"/>
          <p:cNvSpPr/>
          <p:nvPr/>
        </p:nvSpPr>
        <p:spPr>
          <a:xfrm>
            <a:off x="209550" y="5142230"/>
            <a:ext cx="5106670" cy="128079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 số 8: HÌnh chữ nhật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7" name="Câu hỏi 9"/>
          <p:cNvSpPr/>
          <p:nvPr/>
        </p:nvSpPr>
        <p:spPr>
          <a:xfrm>
            <a:off x="209550" y="3550285"/>
            <a:ext cx="5106670" cy="13271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9: Thước kẻ có dạng hình gì?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5" name="Đáp án 9"/>
          <p:cNvSpPr/>
          <p:nvPr/>
        </p:nvSpPr>
        <p:spPr>
          <a:xfrm>
            <a:off x="209550" y="5142230"/>
            <a:ext cx="5106670" cy="128079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 số 9: HÌnh chữ nhật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6" name="Đáp án 10"/>
          <p:cNvSpPr/>
          <p:nvPr/>
        </p:nvSpPr>
        <p:spPr>
          <a:xfrm>
            <a:off x="209550" y="5142230"/>
            <a:ext cx="5106670" cy="1280795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bg1"/>
                </a:solidFill>
              </a:rPr>
              <a:t>Đáp án số 10: Hình vuông có 4 cạnh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9" name="Câu hỏi 10"/>
          <p:cNvSpPr/>
          <p:nvPr/>
        </p:nvSpPr>
        <p:spPr>
          <a:xfrm>
            <a:off x="209550" y="3550285"/>
            <a:ext cx="5106670" cy="13271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rgbClr val="002060"/>
                </a:solidFill>
              </a:rPr>
              <a:t>Câu hỏi số 10: Hình vuông có mấy cạnh?</a:t>
            </a:r>
            <a:endParaRPr lang="en-US" sz="2400">
              <a:solidFill>
                <a:srgbClr val="002060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3550285"/>
            <a:ext cx="1188720" cy="86042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69098" y="410906"/>
            <a:ext cx="2895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sz="5400" b="1">
                <a:solidFill>
                  <a:srgbClr val="DA00DA"/>
                </a:solidFill>
              </a:rPr>
              <a:t>HÁI HOA</a:t>
            </a:r>
            <a:endParaRPr lang="en-US" sz="5400" b="1">
              <a:solidFill>
                <a:srgbClr val="DA00DA"/>
              </a:solidFill>
            </a:endParaRPr>
          </a:p>
          <a:p>
            <a:pPr algn="ctr"/>
            <a:r>
              <a:rPr lang="en-US" sz="5400" b="1">
                <a:solidFill>
                  <a:srgbClr val="DA00DA"/>
                </a:solidFill>
              </a:rPr>
              <a:t>DÂN CHỦ</a:t>
            </a:r>
            <a:endParaRPr lang="en-US" sz="5400" b="1">
              <a:solidFill>
                <a:srgbClr val="DA00DA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0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2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275" y="7338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67282" y="488858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550285"/>
            <a:ext cx="865505" cy="6267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43" y="1883226"/>
            <a:ext cx="859974" cy="8599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550285"/>
            <a:ext cx="865505" cy="62674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04" y="692326"/>
            <a:ext cx="900448" cy="9004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550285"/>
            <a:ext cx="915035" cy="6623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219" y="832950"/>
            <a:ext cx="844358" cy="84435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46" y="1781607"/>
            <a:ext cx="896300" cy="8963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63" y="1095326"/>
            <a:ext cx="901570" cy="90157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72" y="2692067"/>
            <a:ext cx="858056" cy="8580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80" y="4249039"/>
            <a:ext cx="894080" cy="894080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61500" y="983174"/>
            <a:ext cx="609600" cy="6096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680333" y="2274819"/>
            <a:ext cx="682398" cy="66329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119" y="4199442"/>
            <a:ext cx="1188758" cy="1188758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637" y="5006060"/>
            <a:ext cx="883602" cy="1234444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57" y="3111854"/>
            <a:ext cx="865484" cy="865484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83" y="3111854"/>
            <a:ext cx="865484" cy="86548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83" y="1983832"/>
            <a:ext cx="915266" cy="915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83 -0.144444 L -0.362431 -0.802222 " pathEditMode="relative" rAng="0" ptsTypes="">
                                      <p:cBhvr>
                                        <p:cTn id="7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-3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3403 -0.183519 L -0.213611 -0.803611 " pathEditMode="relative" rAng="0" ptsTypes="">
                                      <p:cBhvr>
                                        <p:cTn id="7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069 0.0606481 L -0.184444 -0.556667 " pathEditMode="relative" rAng="0" ptsTypes="">
                                      <p:cBhvr>
                                        <p:cTn id="85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694 0.244907 L -0.223889 -0.399722 " pathEditMode="relative" rAng="0" ptsTypes="">
                                      <p:cBhvr>
                                        <p:cTn id="9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03 -0.00175926 L -0.301111 -0.635278 " pathEditMode="relative" rAng="0" ptsTypes="">
                                      <p:cBhvr>
                                        <p:cTn id="97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375 0.240648 L -0.308333 -0.393519 " pathEditMode="relative" rAng="0" ptsTypes="">
                                      <p:cBhvr>
                                        <p:cTn id="10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-3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25 0.0890741 L -0.380486 -0.55713 " pathEditMode="relative" rAng="0" ptsTypes="">
                                      <p:cBhvr>
                                        <p:cTn id="109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5347 0.186019 L -0.52375 -0.444815 " pathEditMode="relative" rAng="0" ptsTypes="">
                                      <p:cBhvr>
                                        <p:cTn id="11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" y="-3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8611 -0.0396296 L -0.546389 -0.683056 " pathEditMode="relative" rAng="0" ptsTypes="">
                                      <p:cBhvr>
                                        <p:cTn id="121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" y="-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0903 -0.29213 L -0.481181 -0.892407 " pathEditMode="relative" rAng="0" ptsTypes="">
                                      <p:cBhvr>
                                        <p:cTn id="12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-2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6000"/>
                            </p:stCondLst>
                            <p:childTnLst>
                              <p:par>
                                <p:cTn id="16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000"/>
                            </p:stCondLst>
                            <p:childTnLst>
                              <p:par>
                                <p:cTn id="16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193" dur="2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04 -0.00069 C 0.017504 0.05116 0.0884596 -0.29629 0.113067 -0.2375 C 0.121266 -0.20416 0.156556 -0.25231 0.157856 -0.19236 C 0.159546 -0.1324 0.0920992 -0.06111 0.0984896 -0.1206 C 0.10031 -0.14143 0.121266 -0.02569 0.148346 -0.04467 C 0.170746 -0.04629 0.173876 -0.10162 0.213846 -0.10185 C 0.226476 -0.11713 0.247696 -0.07963 0.250696 -0.13194 C 0.220226 -0.17847 0.277516 0.00185 0.265666 -0.02824 C 0.263846 -0.05972 0.271786 -0.04699 0.297826 -0.10185 C 0.316446 -0.15046 0.290406 -0.15532 0.331426 -0.19166 C 0.340536 -0.23055 0.398486 -0.12963 0.410986 -0.19282 C 0.417366 -0.21643 0.505906 -0.25578 0.515276 -0.25347 " pathEditMode="relative" rAng="0" ptsTypes="AAAAAAAAAAAA">
                                      <p:cBhvr>
                                        <p:cTn id="195" dur="1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" y="-123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515 -0.16736 L -0.36341 -0.8037 " pathEditMode="relative" rAng="0" ptsTypes="AA">
                                      <p:cBhvr>
                                        <p:cTn id="209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-3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1750" fill="hold"/>
                                        <p:tgtEl>
                                          <p:spTgt spid="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1 -0.16736 L -0.21367 -0.8037 " pathEditMode="relative" rAng="0" ptsTypes="AA">
                                      <p:cBhvr>
                                        <p:cTn id="215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3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7" dur="1750" fill="hold"/>
                                        <p:tgtEl>
                                          <p:spTgt spid="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6042 0.0144444 L -0.301181 -0.637963 " pathEditMode="relative" rAng="0" ptsTypes="">
                                      <p:cBhvr>
                                        <p:cTn id="227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9" dur="1750" fill="hold"/>
                                        <p:tgtEl>
                                          <p:spTgt spid="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1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0 L -0.541597 -0.148519 " pathEditMode="relative" rAng="0" ptsTypes="">
                                      <p:cBhvr>
                                        <p:cTn id="23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0 L -0.416458 -0.183519 " pathEditMode="relative" rAng="0" ptsTypes="">
                                      <p:cBhvr>
                                        <p:cTn id="24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" y="-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754 1.48148e-06 L -0.32237 0.08194 " pathEditMode="relative" rAng="0" ptsTypes="AA">
                                      <p:cBhvr>
                                        <p:cTn id="2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" y="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68611 0.251574 " pathEditMode="relative" rAng="0" ptsTypes="">
                                      <p:cBhvr>
                                        <p:cTn id="2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" y="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0 L -0.454444 -0.00444444 " pathEditMode="relative" rAng="0" ptsTypes="">
                                      <p:cBhvr>
                                        <p:cTn id="264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" y="-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9.25926e-05 L -0.500486 0.238333 " pathEditMode="relative" rAng="0" ptsTypes="">
                                      <p:cBhvr>
                                        <p:cTn id="27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" y="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167 -1.69542e-08 L -0.607639 0.0907405 " pathEditMode="relative" rAng="0" ptsTypes="">
                                      <p:cBhvr>
                                        <p:cTn id="278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" y="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4444 -0.00416667 L -0.800069 0.194444 " pathEditMode="relative" rAng="0" ptsTypes="">
                                      <p:cBhvr>
                                        <p:cTn id="28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" y="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9.25926e-05 L -0.829444 -0.0337963 " pathEditMode="relative" rAng="0" ptsTypes="">
                                      <p:cBhvr>
                                        <p:cTn id="29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" y="-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4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-9.25926e-05 L -0.731806 -0.270185 " pathEditMode="relative" rAng="0" ptsTypes="">
                                      <p:cBhvr>
                                        <p:cTn id="29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" y="-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00"/>
                            </p:stCondLst>
                            <p:childTnLst>
                              <p:par>
                                <p:cTn id="3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500"/>
                            </p:stCondLst>
                            <p:childTnLst>
                              <p:par>
                                <p:cTn id="3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500"/>
                            </p:stCondLst>
                            <p:childTnLst>
                              <p:par>
                                <p:cTn id="3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500"/>
                            </p:stCondLst>
                            <p:childTnLst>
                              <p:par>
                                <p:cTn id="3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500"/>
                            </p:stCondLst>
                            <p:childTnLst>
                              <p:par>
                                <p:cTn id="3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500"/>
                            </p:stCondLst>
                            <p:childTnLst>
                              <p:par>
                                <p:cTn id="3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500"/>
                            </p:stCondLst>
                            <p:childTnLst>
                              <p:par>
                                <p:cTn id="40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00"/>
                            </p:stCondLst>
                            <p:childTnLst>
                              <p:par>
                                <p:cTn id="4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0" fill="hold">
                      <p:stCondLst>
                        <p:cond delay="0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68515 -0.16736 " pathEditMode="relative" rAng="0" ptsTypes="AA">
                                      <p:cBhvr>
                                        <p:cTn id="517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58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9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53541 -0.16736 " pathEditMode="relative" rAng="0" ptsTypes="AA">
                                      <p:cBhvr>
                                        <p:cTn id="524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6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0556 -0.019537 L -0.466667 0.0185185 " pathEditMode="relative" rAng="0" ptsTypes="">
                                      <p:cBhvr>
                                        <p:cTn id="531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" y="-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3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51" grpId="0"/>
      <p:bldP spid="30" grpId="0" bldLvl="0" animBg="1"/>
      <p:bldP spid="30" grpId="1" bldLvl="0" animBg="1"/>
      <p:bldP spid="30" grpId="2" bldLvl="0" animBg="1"/>
      <p:bldP spid="33" grpId="0" bldLvl="0" animBg="1"/>
      <p:bldP spid="33" grpId="1" bldLvl="0" animBg="1"/>
      <p:bldP spid="33" grpId="2" bldLvl="0" animBg="1"/>
      <p:bldP spid="35" grpId="0" bldLvl="0" animBg="1"/>
      <p:bldP spid="35" grpId="1" bldLvl="0" animBg="1"/>
      <p:bldP spid="35" grpId="2" bldLvl="0" animBg="1"/>
      <p:bldP spid="37" grpId="0" bldLvl="0" animBg="1"/>
      <p:bldP spid="37" grpId="1" bldLvl="0" animBg="1"/>
      <p:bldP spid="37" grpId="2" bldLvl="0" animBg="1"/>
      <p:bldP spid="39" grpId="0" bldLvl="0" animBg="1"/>
      <p:bldP spid="39" grpId="1" bldLvl="0" animBg="1"/>
      <p:bldP spid="39" grpId="2" bldLvl="0" animBg="1"/>
      <p:bldP spid="41" grpId="0" bldLvl="0" animBg="1"/>
      <p:bldP spid="41" grpId="1" bldLvl="0" animBg="1"/>
      <p:bldP spid="41" grpId="2" bldLvl="0" animBg="1"/>
      <p:bldP spid="43" grpId="0" bldLvl="0" animBg="1"/>
      <p:bldP spid="43" grpId="1" bldLvl="0" animBg="1"/>
      <p:bldP spid="43" grpId="2" bldLvl="0" animBg="1"/>
      <p:bldP spid="45" grpId="0" bldLvl="0" animBg="1"/>
      <p:bldP spid="45" grpId="1" bldLvl="0" animBg="1"/>
      <p:bldP spid="45" grpId="2" bldLvl="0" animBg="1"/>
      <p:bldP spid="47" grpId="0" bldLvl="0" animBg="1"/>
      <p:bldP spid="47" grpId="1" bldLvl="0" animBg="1"/>
      <p:bldP spid="47" grpId="2" bldLvl="0" animBg="1"/>
      <p:bldP spid="49" grpId="0" bldLvl="0" animBg="1"/>
      <p:bldP spid="49" grpId="1" bldLvl="0" animBg="1"/>
      <p:bldP spid="49" grpId="2" bldLvl="0" animBg="1"/>
      <p:bldP spid="32" grpId="0" bldLvl="0" animBg="1"/>
      <p:bldP spid="32" grpId="1" bldLvl="0" animBg="1"/>
      <p:bldP spid="58" grpId="0" bldLvl="0" animBg="1"/>
      <p:bldP spid="58" grpId="1" bldLvl="0" animBg="1"/>
      <p:bldP spid="59" grpId="0" bldLvl="0" animBg="1"/>
      <p:bldP spid="59" grpId="1" bldLvl="0" animBg="1"/>
      <p:bldP spid="60" grpId="0" bldLvl="0" animBg="1"/>
      <p:bldP spid="60" grpId="1" bldLvl="0" animBg="1"/>
      <p:bldP spid="61" grpId="0" bldLvl="0" animBg="1"/>
      <p:bldP spid="61" grpId="1" bldLvl="0" animBg="1"/>
      <p:bldP spid="62" grpId="0" bldLvl="0" animBg="1"/>
      <p:bldP spid="62" grpId="1" bldLvl="0" animBg="1"/>
      <p:bldP spid="63" grpId="0" bldLvl="0" animBg="1"/>
      <p:bldP spid="63" grpId="1" bldLvl="0" animBg="1"/>
      <p:bldP spid="64" grpId="0" bldLvl="0" animBg="1"/>
      <p:bldP spid="64" grpId="1" bldLvl="0" animBg="1"/>
      <p:bldP spid="65" grpId="0" bldLvl="0" animBg="1"/>
      <p:bldP spid="65" grpId="1" bldLvl="0" animBg="1"/>
      <p:bldP spid="66" grpId="0" bldLvl="0" animBg="1"/>
      <p:bldP spid="66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292EF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  <a:endParaRPr lang="en-US" sz="5400" b="1">
              <a:ln w="9525">
                <a:solidFill>
                  <a:schemeClr val="bg1"/>
                </a:solidFill>
                <a:prstDash val="solid"/>
              </a:ln>
              <a:solidFill>
                <a:srgbClr val="292EF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92EF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292EF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ontent Placeholder 1" descr="A colorful dots and lines&#10;&#10;Description automatically generated"/>
          <p:cNvPicPr>
            <a:picLocks noChangeAspect="1"/>
          </p:cNvPicPr>
          <p:nvPr/>
        </p:nvPicPr>
        <p:blipFill rotWithShape="1">
          <a:blip r:embed="rId1"/>
          <a:srcRect l="10333" r="-1" b="-1"/>
          <a:stretch>
            <a:fillRect/>
          </a:stretch>
        </p:blipFill>
        <p:spPr>
          <a:xfrm>
            <a:off x="0" y="-87630"/>
            <a:ext cx="9183370" cy="6945630"/>
          </a:xfrm>
          <a:prstGeom prst="rect">
            <a:avLst/>
          </a:prstGeom>
        </p:spPr>
      </p:pic>
      <p:pic>
        <p:nvPicPr>
          <p:cNvPr id="104" name="Content Placeholder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765"/>
            <a:ext cx="9184640" cy="7009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410788" y="1984836"/>
            <a:ext cx="6477370" cy="692498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p>
            <a:pPr algn="ctr"/>
            <a:r>
              <a:rPr lang="en-US" altLang="vi-VN" sz="72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thầy cô và</a:t>
            </a:r>
            <a:r>
              <a:rPr lang="vi-VN" sz="72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các em!</a:t>
            </a:r>
            <a:endParaRPr lang="en-US" sz="7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pic>
        <p:nvPicPr>
          <p:cNvPr id="8" name="Picture 5" descr="FIREWRK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890" y="3120040"/>
            <a:ext cx="782160" cy="8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FIREWRK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71134" y="941905"/>
            <a:ext cx="993038" cy="8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FIREWRK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5915" y="2625638"/>
            <a:ext cx="993038" cy="8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FIREWRK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7252" y="2163073"/>
            <a:ext cx="993038" cy="8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FIREWRK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652" y="4697447"/>
            <a:ext cx="993038" cy="8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FIREWRK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7793" y="4977765"/>
            <a:ext cx="993038" cy="8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527" y="3929629"/>
            <a:ext cx="682398" cy="6632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" flipH="1">
            <a:off x="6203666" y="4499412"/>
            <a:ext cx="682398" cy="638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712 -0.248383 C -0.290712 -0.200737 -0.213758 -0.520024 -0.187067 -0.466 C -0.178174 -0.435362 -0.1399 -0.479609 -0.13849 -0.424518 C -0.136657 -0.369417 -0.20981 -0.303906 -0.20288 -0.358574 C -0.200906 -0.377715 -0.178174 -0.271357 -0.148804 -0.288798 C -0.12451 -0.290287 -0.121116 -0.341132 -0.0777671 -0.341344 C -0.0640691 -0.355385 -0.0410551 -0.320925 -0.0378007 -0.368995 C -0.0708471 -0.411754 -0.00871366 -0.246049 -0.0215657 -0.2737 C -0.0235387 -0.302629 -0.0149277 -0.29093 0.0133133 -0.341344 C 0.0335083 -0.386014 0.00526634 -0.39048 0.0497543 -0.423875 C 0.0596343 -0.459613 0.122482 -0.366872 0.136039 -0.424941 C 0.142959 -0.446638 0.238984 -0.482798 0.249146 -0.480675 " pathEditMode="relative" rAng="0" ptsTypes="AAAAAAAAAAAA">
                                      <p:cBhvr>
                                        <p:cTn id="18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" y="-1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6111 0.0600926 L -0.04875 0.0483333 L -0.0438889 0.0378704 L -0.0399306 0.0262037 L -0.0360417 0.0105556 L -0.0340972 -0.00768519 L -0.0311806 -0.0181481 L -0.0281944 -0.0286111 L -0.0281944 -0.0416667 L -0.0272222 -0.0573148 L -0.02625 -0.0715741 L -0.0272222 -0.082037 L -0.0301389 -0.0937963 L -0.0360417 -0.105556 L -0.0458333 -0.112037 L -0.0575694 -0.119815 L -0.0653472 -0.1225 L -0.0780556 -0.135463 L -0.0897917 -0.142037 L -0.0976389 -0.151111 L -0.107431 -0.158981 L -0.117222 -0.16287 L -0.125 -0.172037 L -0.133819 -0.178519 L -0.142639 -0.179815 L -0.151458 -0.183704 L -0.161181 -0.187685 L -0.169028 -0.188981 L -0.176875 -0.19287 L -0.190556 -0.190278 L -0.200347 -0.190278 L -0.208125 -0.190278 L -0.215972 -0.188981 L -0.225764 -0.182407 L -0.233542 -0.181111 L -0.241389 -0.177222 L -0.251181 -0.173333 L -0.258958 -0.168056 L -0.267778 -0.158981 L -0.271667 -0.147222 L -0.263889 -0.14463 L -0.254097 -0.140741 L -0.243333 -0.136759 L -0.235486 -0.13287 L -0.227708 -0.128981 L -0.221806 -0.118519 L -0.221806 -0.105556 L -0.218889 -0.0937963 L -0.216944 -0.0833333 L -0.215972 -0.072963 L -0.214028 -0.0625 L -0.214028 -0.0507407 L -0.215 -0.0389815 L -0.218889 -0.0286111 L -0.224792 -0.0181481 L -0.232569 -0.00907407 L -0.240417 -0.0012037 L -0.248264 0.00268519 L -0.256042 0.00527778 L -0.263889 0.00925926 L -0.272708 0.00925926 L -0.280486 0.0144444 L -0.29125 0.0131481 L -0.300069 0.0131481 L -0.308889 0.0105556 L -0.317639 0.00657407 L -0.327431 -0.0012037 L -0.337222 -0.0116667 L -0.346042 -0.0207407 L -0.355764 -0.0299074 L -0.362639 -0.042963 L -0.3675 -0.0559259 L -0.370486 -0.0676852 L -0.375347 -0.0781481 L -0.378264 -0.0899074 L -0.38125 -0.10287 L -0.382222 -0.113333 L -0.382222 -0.125093 L -0.384167 -0.136759 L -0.384167 -0.148519 L -0.383194 -0.160278 L -0.377292 -0.170741 L -0.369514 -0.179815 L -0.363611 -0.190278 L -0.355764 -0.199352 L -0.345069 -0.207222 L -0.337222 -0.211111 L -0.329375 -0.216296 L -0.321597 -0.218981 L -0.31375 -0.220278 L -0.305903 -0.220278 L -0.296111 -0.220278 L -0.288333 -0.220278 L -0.280486 -0.220278 L -0.271667 -0.220278 L -0.261944 -0.220278 L -0.253125 -0.220278 L -0.245278 -0.220278 L -0.236528 -0.22287 L -0.226736 -0.228056 L -0.215972 -0.229352 L -0.205208 -0.233241 L -0.196389 -0.237222 L -0.184653 -0.242407 L -0.173889 -0.243704 L -0.166111 -0.250278 L -0.155347 -0.264537 L -0.146528 -0.267222 L -0.138681 -0.268519 L -0.129931 -0.269815 L -0.122083 -0.273704 L -0.113264 -0.277593 L -0.1025 -0.28287 L -0.0908333 -0.288056 L -0.0820139 -0.289352 L -0.07125 -0.294537 L -0.0624306 -0.298519 L -0.0546528 -0.299815 L -0.0458333 -0.310185 L -0.0370139 -0.316759 L -0.0213889 -0.32713 L -0.0135417 -0.331111 L -0.00472222 -0.338889 L 0.00402778 -0.346667 L 0.0177083 -0.358426 L 0.0284722 -0.367593 L 0.0372917 -0.379352 L 0.0451389 -0.389722 L 0.0509722 -0.400185 L 0.0559028 -0.411944 L 0.0617361 -0.423611 L 0.065625 -0.436667 L 0.0676389 -0.44713 L 0.0597917 -0.454907 L 0.0509722 -0.4575 L 0.0411806 -0.4575 L 0.0265278 -0.458796 L 0.01875 -0.462778 L 0.0109028 -0.462778 L 0.000138889 -0.464074 L -0.010625 -0.467963 L -0.0204167 -0.469259 L -0.0301389 -0.471852 L -0.0389583 -0.475741 L -0.0477778 -0.474444 L -0.0565972 -0.474444 L -0.064375 -0.470556 L -0.0731944 -0.470556 L -0.0820139 -0.466667 L -0.0908333 -0.46537 L -0.103542 -0.460185 L -0.112292 -0.460185 L -0.124028 -0.456204 L -0.134792 -0.452315 L -0.142639 -0.451019 L -0.151458 -0.44713 L -0.162153 -0.445833 L -0.171944 -0.439259 L -0.179792 -0.436667 L -0.188611 -0.434074 L -0.198333 -0.428889 L -0.206181 -0.426204 L -0.215972 -0.421019 L -0.223819 -0.41713 L -0.239444 -0.401481 L -0.249236 -0.396296 L -0.258958 -0.391019 L -0.269722 -0.384537 L -0.277569 -0.380648 L -0.289306 -0.372778 L -0.299097 -0.367593 L -0.311806 -0.358426 L -0.322569 -0.351944 L -0.33625 -0.340185 L -0.345069 -0.333704 L -0.353819 -0.328426 L -0.362639 -0.320648 L -0.372431 -0.312778 L -0.380208 -0.306296 L -0.387083 -0.295833 L -0.396875 -0.289352 L -0.405694 -0.280185 L -0.414444 -0.275 L -0.422292 -0.265833 L -0.430139 -0.259352 L -0.437917 -0.251574 L -0.445764 -0.245 L -0.454583 -0.235926 L -0.463333 -0.229352 L -0.472153 -0.220278 L -0.481944 -0.212407 L -0.490764 -0.20463 L -0.500486 -0.195463 L -0.509306 -0.183704 L -0.518125 -0.178519 L -0.525903 -0.172037 L -0.534722 -0.161574 L -0.542569 -0.156389 L -0.551389 -0.147222 L -0.55625 -0.135463 L -0.559167 -0.125093 L -0.557222 -0.11463 L -0.553333 -0.104167 L -0.548403 -0.0925 L -0.540625 -0.0807407 L -0.534722 -0.0702778 L -0.525903 -0.0625 L -0.517153 -0.0507407 L -0.514236 -0.0376852 L -0.514236 -0.0273148 L -0.512222 -0.0168519 L -0.512222 -0.0037963 L -0.514236 0.00657407 L -0.517153 0.0183333 L -0.520069 0.0300926 L -0.522986 0.0418519 L -0.528889 0.0535185 L -0.534722 0.0652778 L -0.538681 0.0757407 L -0.546458 0.0744444 L -0.550417 0.0626852 L -0.557222 0.0509259 L -0.561111 0.0405556 L -0.564097 0.0287963 L -0.565069 0.017037 L -0.567986 0.00527778 L -0.569931 -0.00638889 L -0.569931 -0.0181481 L -0.569931 -0.0286111 L -0.569931 -0.0389815 L -0.570903 -0.0507407 L -0.572847 -0.0612037 L -0.573819 -0.072963 L -0.576806 -0.0846296 L -0.57875 -0.0963889 L -0.581667 -0.109444 L -0.583611 -0.1225 L -0.585556 -0.134167 L -0.589514 -0.149815 L -0.591458 -0.161574 L -0.592431 -0.172037 L -0.596319 -0.185 L -0.598264 -0.196759 L -0.599306 -0.207222 L -0.60125 -0.220278 L -0.60125 -0.233241 L -0.602222 -0.245 L -0.606111 -0.260648 L -0.606111 -0.273704 L -0.606111 -0.289352 L -0.609028 -0.303704 L -0.609028 -0.320648 L -0.61 -0.337593 L -0.61 -0.348056 L -0.608056 -0.359722 L -0.608056 -0.371481 L -0.607083 -0.381944 L -0.605139 -0.394907 L -0.599306 -0.414537 L -0.595347 -0.424907 L -0.592431 -0.437963 L -0.588542 -0.449722 L -0.585556 -0.460185 L -0.579722 -0.470556 L -0.574861 -0.483611 L -0.570903 -0.49537 L -0.564097 -0.508426 L -0.559167 -0.520093 L -0.553333 -0.531852 L -0.546458 -0.543611 L -0.542569 -0.553981 L -0.534722 -0.565741 L -0.526944 -0.576204 L -0.516181 -0.590556 L -0.508333 -0.59963 L -0.500486 -0.603519 L -0.490764 -0.603519 L -0.480972 -0.604815 L -0.469236 -0.613981 L -0.460417 -0.616574 L -0.452569 -0.620463 L -0.444792 -0.620463 L -0.435972 -0.619167 L -0.423264 -0.61787 L -0.415417 -0.61787 L -0.406667 -0.61787 L -0.394931 -0.620463 L -0.394931 -0.620463 " pathEditMode="relative" ptsTypes="">
                                      <p:cBhvr>
                                        <p:cTn id="20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55" y="0"/>
            <a:ext cx="1039876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74695" y="2045335"/>
            <a:ext cx="3237230" cy="13011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Hình tam giác</a:t>
            </a:r>
            <a:endParaRPr lang="en-US" sz="1400">
              <a:solidFill>
                <a:srgbClr val="7030A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800" y="227965"/>
            <a:ext cx="8572500" cy="1664970"/>
            <a:chOff x="480" y="359"/>
            <a:chExt cx="13500" cy="2622"/>
          </a:xfrm>
        </p:grpSpPr>
        <p:sp>
          <p:nvSpPr>
            <p:cNvPr id="11" name="Rectangle 10"/>
            <p:cNvSpPr/>
            <p:nvPr/>
          </p:nvSpPr>
          <p:spPr>
            <a:xfrm>
              <a:off x="480" y="461"/>
              <a:ext cx="13500" cy="252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cho biết đây là hình gì?</a:t>
              </a:r>
              <a:endPara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9112" y="758"/>
              <a:ext cx="2791" cy="174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20" y="1845"/>
              <a:ext cx="42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11903" y="1845"/>
              <a:ext cx="42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9676" y="359"/>
              <a:ext cx="424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778 0.00203704 L -1.02722 0.00138889 " pathEditMode="relative" rAng="0" ptsTypes="">
                                      <p:cBhvr>
                                        <p:cTn id="4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bldLvl="0" animBg="1"/>
      <p:bldP spid="16" grpId="0" animBg="1"/>
      <p:bldP spid="16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13621" y="510343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864" y="5103687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CBDD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CHÀO MỪNG TÍ XÌ TRUM VỀ NHÀ  </a:t>
            </a:r>
            <a:endParaRPr lang="en-US" sz="6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486025" y="2501265"/>
            <a:ext cx="4695825" cy="13011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4 góc, 4 cạnh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Có 4 góc, 4 cạnh</a:t>
            </a:r>
            <a:endParaRPr lang="en-US" sz="1400">
              <a:solidFill>
                <a:srgbClr val="7030A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85750" y="848360"/>
            <a:ext cx="8572500" cy="1600200"/>
            <a:chOff x="480" y="461"/>
            <a:chExt cx="13500" cy="2520"/>
          </a:xfrm>
        </p:grpSpPr>
        <p:sp>
          <p:nvSpPr>
            <p:cNvPr id="17" name="Rectangle 16"/>
            <p:cNvSpPr/>
            <p:nvPr/>
          </p:nvSpPr>
          <p:spPr>
            <a:xfrm>
              <a:off x="480" y="461"/>
              <a:ext cx="13500" cy="252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tứ giác có mấy góc, mấy cạnh?</a:t>
              </a:r>
              <a:endPara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5"/>
            <a:srcRect t="1246" r="3659" b="5225"/>
            <a:stretch>
              <a:fillRect/>
            </a:stretch>
          </p:blipFill>
          <p:spPr>
            <a:xfrm>
              <a:off x="10533" y="461"/>
              <a:ext cx="3042" cy="222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ve nha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bldLvl="0" animBg="1"/>
      <p:bldP spid="18" grpId="0" bldLvl="0" animBg="1"/>
      <p:bldP spid="18" grpId="1" bldLvl="0" animBg="1"/>
      <p:bldP spid="23" grpId="0" bldLvl="0" animBg="1"/>
      <p:bldP spid="23" grpId="1" bldLvl="0" animBg="1"/>
      <p:bldP spid="23" grpId="2" bldLvl="0" animBg="1"/>
      <p:bldP spid="20" grpId="0" bldLvl="0" animBg="1"/>
      <p:bldP spid="20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6366" t="21585" r="30992" b="15415"/>
          <a:stretch>
            <a:fillRect/>
          </a:stretch>
        </p:blipFill>
        <p:spPr>
          <a:xfrm>
            <a:off x="0" y="0"/>
            <a:ext cx="9144000" cy="68916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1" name="Content Placeholder 10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15820" y="1261110"/>
            <a:ext cx="5277485" cy="3446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365" y="-1142365"/>
            <a:ext cx="6858635" cy="9144000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1267691" y="1806287"/>
            <a:ext cx="6830291" cy="3103418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HW SC"/>
                <a:ea typeface="PangMenZhengDao" panose="02010600030101010101" pitchFamily="2" charset="-122"/>
                <a:cs typeface="+mn-cs"/>
                <a:sym typeface="Source Han Sans HW SC"/>
              </a:rPr>
              <a:t>T</a:t>
            </a:r>
            <a:endParaRPr kumimoji="0" lang="en-US" altLang="zh-C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03" y="2633719"/>
            <a:ext cx="4658591" cy="465859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>
            <a:fillRect/>
          </a:stretch>
        </p:blipFill>
        <p:spPr>
          <a:xfrm>
            <a:off x="4336472" y="857250"/>
            <a:ext cx="2141540" cy="10390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11934" y="1915112"/>
            <a:ext cx="6120130" cy="18923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38: Hình chữ nhật, hình vuông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31" y="4382765"/>
            <a:ext cx="4361688" cy="1874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2" name="Content Placeholder 10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635"/>
            <a:ext cx="9074785" cy="6871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A picture containing doll, toy, clipart&#10;&#10;Description automatically generated"/>
          <p:cNvPicPr>
            <a:picLocks noChangeAspect="1"/>
          </p:cNvPicPr>
          <p:nvPr/>
        </p:nvPicPr>
        <p:blipFill>
          <a:blip r:embed="rId2">
            <a:clrChange>
              <a:clrFrom>
                <a:srgbClr val="252023">
                  <a:alpha val="30196"/>
                </a:srgbClr>
              </a:clrFrom>
              <a:clrTo>
                <a:srgbClr val="252023">
                  <a:alpha val="30196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694" y="3291548"/>
            <a:ext cx="1788127" cy="344769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03" y="3943584"/>
            <a:ext cx="1788126" cy="2622586"/>
          </a:xfrm>
          <a:prstGeom prst="rect">
            <a:avLst/>
          </a:prstGeom>
        </p:spPr>
      </p:pic>
      <p:pic>
        <p:nvPicPr>
          <p:cNvPr id="11" name="Picture 10" descr="A picture containing text, clipart, doll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0" y="3210622"/>
            <a:ext cx="1467341" cy="3355548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>
            <a:off x="150091" y="1976582"/>
            <a:ext cx="2909454" cy="1107435"/>
          </a:xfrm>
          <a:prstGeom prst="wedgeRoundRectCallout">
            <a:avLst>
              <a:gd name="adj1" fmla="val -14912"/>
              <a:gd name="adj2" fmla="val 6905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400" b="1" dirty="0" err="1"/>
              <a:t>Bức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này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dạng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endParaRPr lang="en-US" sz="2400" b="1" dirty="0"/>
          </a:p>
        </p:txBody>
      </p:sp>
      <p:sp>
        <p:nvSpPr>
          <p:cNvPr id="19" name="Speech Bubble: Rectangle with Corners Rounded 18"/>
          <p:cNvSpPr/>
          <p:nvPr/>
        </p:nvSpPr>
        <p:spPr>
          <a:xfrm>
            <a:off x="3117792" y="2656904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ở </a:t>
            </a:r>
            <a:r>
              <a:rPr lang="en-US" sz="2400" b="1" dirty="0" err="1"/>
              <a:t>khung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endParaRPr lang="en-US" sz="2400" b="1" dirty="0"/>
          </a:p>
        </p:txBody>
      </p:sp>
      <p:sp>
        <p:nvSpPr>
          <p:cNvPr id="20" name="Speech Bubble: Rectangle with Corners Rounded 19"/>
          <p:cNvSpPr/>
          <p:nvPr/>
        </p:nvSpPr>
        <p:spPr>
          <a:xfrm flipH="1">
            <a:off x="6085205" y="2103120"/>
            <a:ext cx="2990215" cy="1107440"/>
          </a:xfrm>
          <a:prstGeom prst="wedgeRoundRectCallout">
            <a:avLst>
              <a:gd name="adj1" fmla="val -5497"/>
              <a:gd name="adj2" fmla="val 7849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nhỉ</a:t>
            </a:r>
            <a:r>
              <a:rPr lang="en-US" sz="2400" b="1" dirty="0"/>
              <a:t>?</a:t>
            </a:r>
            <a:endParaRPr lang="en-US" sz="2400" b="1" dirty="0"/>
          </a:p>
        </p:txBody>
      </p:sp>
      <p:sp>
        <p:nvSpPr>
          <p:cNvPr id="13" name="Content Placeholder 12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 nh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óc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hoại 00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9" grpId="0" bldLvl="0" animBg="1"/>
      <p:bldP spid="2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4" name="Content Placeholder 10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6670" y="0"/>
            <a:ext cx="90995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12"/>
          <p:cNvPicPr>
            <a:picLocks noChangeAspect="1"/>
          </p:cNvPicPr>
          <p:nvPr>
            <p:ph sz="half" idx="2"/>
          </p:nvPr>
        </p:nvPicPr>
        <p:blipFill>
          <a:blip r:embed="rId2"/>
          <a:srcRect l="30136" t="41046" r="52682" b="42292"/>
          <a:stretch>
            <a:fillRect/>
          </a:stretch>
        </p:blipFill>
        <p:spPr>
          <a:xfrm>
            <a:off x="2630805" y="365125"/>
            <a:ext cx="3352800" cy="20955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" name="TextBox 4"/>
          <p:cNvSpPr txBox="1"/>
          <p:nvPr/>
        </p:nvSpPr>
        <p:spPr>
          <a:xfrm>
            <a:off x="773430" y="3154680"/>
            <a:ext cx="3581400" cy="792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 có: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đỉnh</a:t>
            </a:r>
            <a:r>
              <a:rPr lang="en-US" alt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endParaRPr lang="en-US" altLang="vi-VN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3333998" y="720906"/>
            <a:ext cx="2004695" cy="11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320798" y="732342"/>
            <a:ext cx="8890" cy="1343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333998" y="2079521"/>
            <a:ext cx="2004060" cy="10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334633" y="747576"/>
            <a:ext cx="8255" cy="1334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356985" y="734091"/>
            <a:ext cx="1950980" cy="1334781"/>
            <a:chOff x="5515" y="1107"/>
            <a:chExt cx="2606" cy="1808"/>
          </a:xfrm>
        </p:grpSpPr>
        <p:sp>
          <p:nvSpPr>
            <p:cNvPr id="70" name="Rectangle 69"/>
            <p:cNvSpPr/>
            <p:nvPr/>
          </p:nvSpPr>
          <p:spPr>
            <a:xfrm>
              <a:off x="5520" y="1119"/>
              <a:ext cx="459" cy="4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681" y="1107"/>
              <a:ext cx="440" cy="4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515" y="2491"/>
              <a:ext cx="440" cy="4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681" y="2496"/>
              <a:ext cx="440" cy="4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05480" y="632460"/>
            <a:ext cx="2280285" cy="1566545"/>
            <a:chOff x="5362" y="975"/>
            <a:chExt cx="2921" cy="2068"/>
          </a:xfrm>
        </p:grpSpPr>
        <p:sp>
          <p:nvSpPr>
            <p:cNvPr id="74" name="Oval 73"/>
            <p:cNvSpPr/>
            <p:nvPr/>
          </p:nvSpPr>
          <p:spPr>
            <a:xfrm>
              <a:off x="5392" y="975"/>
              <a:ext cx="447" cy="4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  <p:sp>
          <p:nvSpPr>
            <p:cNvPr id="75" name="Oval 74"/>
            <p:cNvSpPr/>
            <p:nvPr/>
          </p:nvSpPr>
          <p:spPr>
            <a:xfrm>
              <a:off x="7773" y="990"/>
              <a:ext cx="447" cy="4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  <p:sp>
          <p:nvSpPr>
            <p:cNvPr id="76" name="Oval 75"/>
            <p:cNvSpPr/>
            <p:nvPr/>
          </p:nvSpPr>
          <p:spPr>
            <a:xfrm>
              <a:off x="5362" y="2627"/>
              <a:ext cx="447" cy="4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  <p:sp>
          <p:nvSpPr>
            <p:cNvPr id="77" name="Oval 76"/>
            <p:cNvSpPr/>
            <p:nvPr/>
          </p:nvSpPr>
          <p:spPr>
            <a:xfrm>
              <a:off x="7837" y="2604"/>
              <a:ext cx="447" cy="4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350"/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>
            <a:off x="3438138" y="632490"/>
            <a:ext cx="1700006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480683" y="2199221"/>
            <a:ext cx="1711076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486672" y="825687"/>
            <a:ext cx="0" cy="115632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3205571" y="825681"/>
            <a:ext cx="0" cy="115632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4"/>
          <p:cNvSpPr txBox="1"/>
          <p:nvPr/>
        </p:nvSpPr>
        <p:spPr>
          <a:xfrm>
            <a:off x="1892935" y="3486785"/>
            <a:ext cx="11468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 cạnh</a:t>
            </a:r>
            <a:endParaRPr lang="en-US" sz="2400"/>
          </a:p>
        </p:txBody>
      </p:sp>
      <p:sp>
        <p:nvSpPr>
          <p:cNvPr id="16" name="Text Box 15"/>
          <p:cNvSpPr txBox="1"/>
          <p:nvPr/>
        </p:nvSpPr>
        <p:spPr>
          <a:xfrm>
            <a:off x="2832735" y="3486785"/>
            <a:ext cx="21329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 4 góc vuông</a:t>
            </a:r>
            <a:endParaRPr lang="en-US" sz="2400"/>
          </a:p>
        </p:txBody>
      </p:sp>
      <p:sp>
        <p:nvSpPr>
          <p:cNvPr id="18" name="Text Box 17"/>
          <p:cNvSpPr txBox="1"/>
          <p:nvPr/>
        </p:nvSpPr>
        <p:spPr>
          <a:xfrm>
            <a:off x="828040" y="3947160"/>
            <a:ext cx="7846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cạnh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dài AB và DC có độ dài bằng nhau, viết là AB = DC</a:t>
            </a:r>
            <a:endParaRPr lang="en-US" sz="2400"/>
          </a:p>
        </p:txBody>
      </p:sp>
      <p:sp>
        <p:nvSpPr>
          <p:cNvPr id="19" name="Text Box 18"/>
          <p:cNvSpPr txBox="1"/>
          <p:nvPr/>
        </p:nvSpPr>
        <p:spPr>
          <a:xfrm>
            <a:off x="773430" y="4407535"/>
            <a:ext cx="8081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cạnh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ngắn AD và BC có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 dài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 nhau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viết là AD = BC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4151</Words>
  <Application>WPS Presentation</Application>
  <PresentationFormat>On-screen Show (4:3)</PresentationFormat>
  <Paragraphs>244</Paragraphs>
  <Slides>20</Slides>
  <Notes>0</Notes>
  <HiddenSlides>0</HiddenSlides>
  <MMClips>13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Source Han Sans HW SC</vt:lpstr>
      <vt:lpstr>Segoe Print</vt:lpstr>
      <vt:lpstr>PangMenZhengDao</vt:lpstr>
      <vt:lpstr>等线</vt:lpstr>
      <vt:lpstr>等线</vt:lpstr>
      <vt:lpstr>Calibri Light</vt:lpstr>
      <vt:lpstr>Calibri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GRAM</cp:lastModifiedBy>
  <cp:revision>85</cp:revision>
  <dcterms:created xsi:type="dcterms:W3CDTF">2018-03-14T16:45:00Z</dcterms:created>
  <dcterms:modified xsi:type="dcterms:W3CDTF">2023-10-26T16:52:03Z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5683661CBF994277A927721F189E99F6_12</vt:lpwstr>
  </property>
  <property fmtid="{D5CDD505-2E9C-101B-9397-08002B2CF9AE}" pid="3" name="KSOProductBuildVer">
    <vt:lpwstr>1033-12.2.0.13266</vt:lpwstr>
  </property>
</Properties>
</file>