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0" r:id="rId2"/>
    <p:sldId id="269" r:id="rId3"/>
    <p:sldId id="286" r:id="rId4"/>
    <p:sldId id="258" r:id="rId5"/>
    <p:sldId id="271" r:id="rId6"/>
    <p:sldId id="279" r:id="rId7"/>
    <p:sldId id="260" r:id="rId8"/>
    <p:sldId id="285" r:id="rId9"/>
    <p:sldId id="281" r:id="rId10"/>
    <p:sldId id="275" r:id="rId11"/>
    <p:sldId id="282" r:id="rId12"/>
    <p:sldId id="283" r:id="rId13"/>
    <p:sldId id="263" r:id="rId14"/>
    <p:sldId id="264" r:id="rId15"/>
    <p:sldId id="284" r:id="rId16"/>
    <p:sldId id="265" r:id="rId17"/>
    <p:sldId id="266" r:id="rId18"/>
    <p:sldId id="267" r:id="rId19"/>
    <p:sldId id="26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D5"/>
    <a:srgbClr val="FFF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60"/>
  </p:normalViewPr>
  <p:slideViewPr>
    <p:cSldViewPr>
      <p:cViewPr varScale="1">
        <p:scale>
          <a:sx n="38" d="100"/>
          <a:sy n="38" d="100"/>
        </p:scale>
        <p:origin x="-142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025D1-BB87-4428-AF75-2CE121EA94C8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3AD4E-33B2-4125-ACB1-2AE5E31AA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37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C1176-4A5A-42C0-A334-81D27B3208D6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61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18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66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8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2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6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7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8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4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B7205-7292-4072-AF8B-271A312596AF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ECB73-952A-45CF-9A98-2B8C015A1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7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openxmlformats.org/officeDocument/2006/relationships/image" Target="../media/image10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tags" Target="../tags/tag3.xml"/><Relationship Id="rId7" Type="http://schemas.openxmlformats.org/officeDocument/2006/relationships/image" Target="../media/image36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40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9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jpe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69900"/>
            <a:ext cx="2816225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57163"/>
            <a:ext cx="421163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组合 19"/>
          <p:cNvGrpSpPr>
            <a:grpSpLocks/>
          </p:cNvGrpSpPr>
          <p:nvPr/>
        </p:nvGrpSpPr>
        <p:grpSpPr bwMode="auto">
          <a:xfrm>
            <a:off x="1125538" y="4894263"/>
            <a:ext cx="6858000" cy="2008187"/>
            <a:chOff x="0" y="3163016"/>
            <a:chExt cx="9144000" cy="2008136"/>
          </a:xfrm>
        </p:grpSpPr>
        <p:pic>
          <p:nvPicPr>
            <p:cNvPr id="2065" name="图片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图片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图片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4649788"/>
            <a:ext cx="2595563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图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5110163"/>
            <a:ext cx="11493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800" y="1771650"/>
            <a:ext cx="8382000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CHÀO MỪNG </a:t>
            </a: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CÁC CON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ĐẾN VỚI TIẾT </a:t>
            </a: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HỌC TOÁN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057" name="Title 1"/>
          <p:cNvSpPr>
            <a:spLocks noGrp="1"/>
          </p:cNvSpPr>
          <p:nvPr/>
        </p:nvSpPr>
        <p:spPr bwMode="auto">
          <a:xfrm>
            <a:off x="457200" y="28575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srgbClr val="44546A"/>
              </a:solidFill>
              <a:cs typeface="Times New Roman" pitchFamily="18" charset="0"/>
            </a:endParaRPr>
          </a:p>
        </p:txBody>
      </p:sp>
      <p:pic>
        <p:nvPicPr>
          <p:cNvPr id="2058" name="Chúng Em Là Học Sinh Lớp 1.mp3">
            <a:hlinkClick r:id="" action="ppaction://medi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7" descr="%5Bwallcoo_com%5D_valetine_cartoon_102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ext Box 5"/>
          <p:cNvSpPr txBox="1">
            <a:spLocks noChangeArrowheads="1"/>
          </p:cNvSpPr>
          <p:nvPr/>
        </p:nvSpPr>
        <p:spPr bwMode="auto">
          <a:xfrm>
            <a:off x="1095375" y="4953000"/>
            <a:ext cx="7727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Giáo</a:t>
            </a:r>
            <a:r>
              <a:rPr lang="en-US" altLang="en-US" sz="36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viên</a:t>
            </a:r>
            <a:r>
              <a:rPr lang="en-US" altLang="en-US" sz="36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Dư</a:t>
            </a:r>
            <a:r>
              <a:rPr lang="en-US" altLang="en-US" sz="36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Thị</a:t>
            </a:r>
            <a:r>
              <a:rPr lang="en-US" altLang="en-US" sz="36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Thu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Hà</a:t>
            </a:r>
            <a:endParaRPr lang="en-US" altLang="en-US" sz="36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061" name="WordArt 12"/>
          <p:cNvSpPr>
            <a:spLocks noChangeArrowheads="1" noChangeShapeType="1" noTextEdit="1"/>
          </p:cNvSpPr>
          <p:nvPr/>
        </p:nvSpPr>
        <p:spPr bwMode="auto">
          <a:xfrm>
            <a:off x="706438" y="1200150"/>
            <a:ext cx="79248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thăm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hôm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D7D3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nay!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ED7D3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62" name="TextBox 1"/>
          <p:cNvSpPr txBox="1">
            <a:spLocks noChangeArrowheads="1"/>
          </p:cNvSpPr>
          <p:nvPr/>
        </p:nvSpPr>
        <p:spPr bwMode="auto">
          <a:xfrm>
            <a:off x="1600200" y="2590800"/>
            <a:ext cx="609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MÔN: TIẾNG VIỆT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LopChungTaDoanKet-CamNhung-262916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23489" y="358140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26165"/>
      </p:ext>
    </p:extLst>
  </p:cSld>
  <p:clrMapOvr>
    <a:masterClrMapping/>
  </p:clrMapOvr>
  <p:transition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2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17668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2011740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HP001 4 hàng 2 ô ly" pitchFamily="34" charset="0"/>
              </a:rPr>
              <a:t>Cánh</a:t>
            </a:r>
            <a:r>
              <a:rPr lang="en-US" sz="4400" dirty="0" smtClean="0">
                <a:latin typeface="HP001 4 hàng 2 ô ly" pitchFamily="34" charset="0"/>
              </a:rPr>
              <a:t> </a:t>
            </a:r>
            <a:r>
              <a:rPr lang="en-US" sz="4400" dirty="0" err="1" smtClean="0">
                <a:latin typeface="HP001 4 hàng 2 ô ly" pitchFamily="34" charset="0"/>
              </a:rPr>
              <a:t>diều</a:t>
            </a:r>
            <a:r>
              <a:rPr lang="en-US" sz="4400" dirty="0" smtClean="0">
                <a:latin typeface="HP001 4 hàng 2 ô ly" pitchFamily="34" charset="0"/>
              </a:rPr>
              <a:t> </a:t>
            </a:r>
            <a:r>
              <a:rPr lang="en-US" sz="4400" dirty="0" err="1" smtClean="0">
                <a:latin typeface="HP001 4 hàng 2 ô ly" pitchFamily="34" charset="0"/>
              </a:rPr>
              <a:t>chao</a:t>
            </a:r>
            <a:r>
              <a:rPr lang="en-US" sz="4400" dirty="0" smtClean="0">
                <a:latin typeface="HP001 4 hàng 2 ô ly" pitchFamily="34" charset="0"/>
              </a:rPr>
              <a:t> </a:t>
            </a:r>
            <a:r>
              <a:rPr lang="en-US" sz="4400" dirty="0" err="1" smtClean="0">
                <a:latin typeface="HP001 4 hàng 2 ô ly" pitchFamily="34" charset="0"/>
              </a:rPr>
              <a:t>liệng</a:t>
            </a:r>
            <a:r>
              <a:rPr lang="en-US" sz="4400" dirty="0" smtClean="0">
                <a:latin typeface="HP001 4 hàng 2 ô ly" pitchFamily="34" charset="0"/>
              </a:rPr>
              <a:t> </a:t>
            </a:r>
            <a:r>
              <a:rPr lang="en-US" sz="4400" dirty="0" err="1" smtClean="0">
                <a:latin typeface="HP001 4 hàng 2 ô ly" pitchFamily="34" charset="0"/>
              </a:rPr>
              <a:t>trên</a:t>
            </a:r>
            <a:r>
              <a:rPr lang="en-US" sz="4400" dirty="0" smtClean="0">
                <a:latin typeface="HP001 4 hàng 2 ô ly" pitchFamily="34" charset="0"/>
              </a:rPr>
              <a:t> </a:t>
            </a:r>
            <a:r>
              <a:rPr lang="en-US" sz="4400" dirty="0" err="1" smtClean="0">
                <a:latin typeface="HP001 4 hàng 2 ô ly" pitchFamily="34" charset="0"/>
              </a:rPr>
              <a:t>bầu</a:t>
            </a:r>
            <a:r>
              <a:rPr lang="en-US" sz="4400" dirty="0" smtClean="0">
                <a:latin typeface="HP001 4 hàng 2 ô ly" pitchFamily="34" charset="0"/>
              </a:rPr>
              <a:t> </a:t>
            </a:r>
            <a:r>
              <a:rPr lang="en-US" sz="4400" dirty="0" err="1" smtClean="0">
                <a:latin typeface="HP001 4 hàng 2 ô ly" pitchFamily="34" charset="0"/>
              </a:rPr>
              <a:t>trời</a:t>
            </a:r>
            <a:r>
              <a:rPr lang="en-US" sz="4400" dirty="0" smtClean="0">
                <a:latin typeface="HP001 4 hàng 2 ô ly" pitchFamily="34" charset="0"/>
              </a:rPr>
              <a:t>.</a:t>
            </a:r>
            <a:endParaRPr lang="en-US" sz="44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3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1" y="895513"/>
            <a:ext cx="1390405" cy="5410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60324" y="821057"/>
            <a:ext cx="488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Lửa, mưa và con hổ hung hăng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756" t="3596" r="50958" b="3105"/>
          <a:stretch/>
        </p:blipFill>
        <p:spPr>
          <a:xfrm>
            <a:off x="243010" y="1634463"/>
            <a:ext cx="3947990" cy="2411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1994" t="2835" r="6604" b="3065"/>
          <a:stretch/>
        </p:blipFill>
        <p:spPr>
          <a:xfrm>
            <a:off x="4504238" y="1634463"/>
            <a:ext cx="3953962" cy="2424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165" t="2601" r="54320" b="3000"/>
          <a:stretch/>
        </p:blipFill>
        <p:spPr>
          <a:xfrm>
            <a:off x="243011" y="4373562"/>
            <a:ext cx="3947989" cy="2424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48772" t="2699" r="3092" b="3169"/>
          <a:stretch/>
        </p:blipFill>
        <p:spPr>
          <a:xfrm>
            <a:off x="4659604" y="4373561"/>
            <a:ext cx="4103396" cy="2411104"/>
          </a:xfrm>
          <a:prstGeom prst="rect">
            <a:avLst/>
          </a:prstGeom>
        </p:spPr>
      </p:pic>
      <p:pic>
        <p:nvPicPr>
          <p:cNvPr id="8" name="Lửa, mưa và con hổ hung hă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28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4894807" y="1295400"/>
            <a:ext cx="4249193" cy="2590800"/>
          </a:xfrm>
          <a:prstGeom prst="wedgeEllipseCallout">
            <a:avLst>
              <a:gd name="adj1" fmla="val -52312"/>
              <a:gd name="adj2" fmla="val 945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GÆp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vËt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l¹,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hæ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qu¸t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to: Sao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ngươi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thÊy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ta mµ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kh«ng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cói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Çu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chµo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h¶?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" y="76200"/>
            <a:ext cx="79629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hung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hăng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16182"/>
            <a:ext cx="4666207" cy="485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9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700" y="76200"/>
            <a:ext cx="79629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hung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hăng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1797"/>
            <a:ext cx="4636486" cy="502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4180609" y="1219200"/>
            <a:ext cx="4991100" cy="2057400"/>
          </a:xfrm>
          <a:prstGeom prst="wedgeEllipseCallout">
            <a:avLst>
              <a:gd name="adj1" fmla="val -38636"/>
              <a:gd name="adj2" fmla="val 15301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V×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löa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®· ®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èt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ch¸y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s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Ðm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l«ng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cña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hæ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572000"/>
            <a:ext cx="442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hổ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ém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lông</a:t>
            </a:r>
            <a:r>
              <a:rPr lang="vi-VN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25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4731603"/>
            <a:ext cx="6641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4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4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hổ</a:t>
            </a:r>
            <a:r>
              <a:rPr lang="en-US" sz="4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4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sém</a:t>
            </a:r>
            <a:r>
              <a:rPr lang="en-US" sz="4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lông</a:t>
            </a:r>
            <a:r>
              <a:rPr lang="vi-VN" sz="48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4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994" t="2835" r="6604" b="3065"/>
          <a:stretch/>
        </p:blipFill>
        <p:spPr>
          <a:xfrm>
            <a:off x="685800" y="962255"/>
            <a:ext cx="3276600" cy="338114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180609" y="990600"/>
            <a:ext cx="4991100" cy="2057400"/>
          </a:xfrm>
          <a:prstGeom prst="wedgeEllipseCallout">
            <a:avLst>
              <a:gd name="adj1" fmla="val -38636"/>
              <a:gd name="adj2" fmla="val 15301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V×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löa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®· ®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èt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ch¸y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s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Ðm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l«ng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cña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hæ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5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700" y="76200"/>
            <a:ext cx="79629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hung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hăng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8131"/>
            <a:ext cx="4906010" cy="484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4876799" y="1582944"/>
            <a:ext cx="4294909" cy="2057400"/>
          </a:xfrm>
          <a:prstGeom prst="wedgeEllipseCallout">
            <a:avLst>
              <a:gd name="adj1" fmla="val -59604"/>
              <a:gd name="adj2" fmla="val 14627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Hæ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tưởng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mưa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nÐm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sái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vµo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m×nh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0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700" y="76200"/>
            <a:ext cx="79629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hung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hăng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519842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4629149" y="2590800"/>
            <a:ext cx="4542559" cy="2057400"/>
          </a:xfrm>
          <a:prstGeom prst="wedgeEllipseCallout">
            <a:avLst>
              <a:gd name="adj1" fmla="val -54801"/>
              <a:gd name="adj2" fmla="val 10587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Tho¸t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n¹n,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hæ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c¶m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thÊy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xÊu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hæ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vµ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kh«ng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cßn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tÝnh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hung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h¨ng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như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trước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n÷a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80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752600"/>
            <a:ext cx="815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ưng</a:t>
            </a:r>
            <a:endParaRPr lang="en-US" sz="4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êc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iên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iêp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iêng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iêm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4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êt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iêu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4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lớp 1 năm 2020 -2021 knttvcs\ảnh tiếng việt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90817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BÀI 65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ÔN TẬP VÀ KỂ CHUYỆN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533400" y="990600"/>
            <a:ext cx="1905000" cy="9905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§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äc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8600" y="1066801"/>
            <a:ext cx="838200" cy="8382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155512"/>
              </p:ext>
            </p:extLst>
          </p:nvPr>
        </p:nvGraphicFramePr>
        <p:xfrm>
          <a:off x="228600" y="2529840"/>
          <a:ext cx="88392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/>
                <a:gridCol w="1473200"/>
                <a:gridCol w="1473200"/>
                <a:gridCol w="1473200"/>
                <a:gridCol w="1473200"/>
                <a:gridCol w="1473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trong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tr«ng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khung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võng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viÖc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chiªn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tiÕp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tiÕng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nhiÖm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yÕn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FFA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biÕt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diÒu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yÕu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5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04800" y="76200"/>
            <a:ext cx="1905000" cy="99059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§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äc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435"/>
            <a:ext cx="2835796" cy="36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D:\lớp 1 năm 2020 -2021 knttvcs\ảnh tiếng việt\images (1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80" y="-13990"/>
            <a:ext cx="18669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4537364"/>
            <a:ext cx="2000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D:\lớp 1 năm 2020 -2021 knttvcs\ảnh tiếng việt\images (1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37" y="244346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8" descr="D:\lớp 1 năm 2020 -2021 knttvcs\ảnh tiếng việt\images (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30033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9" descr="D:\lớp 1 năm 2020 -2021 knttvcs\ảnh tiếng việt\images (10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0" descr="D:\lớp 1 năm 2020 -2021 knttvcs\ảnh tiếng việt\images (7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80" y="244346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1" descr="D:\lớp 1 năm 2020 -2021 knttvcs\ảnh tiếng việt\tải xuống (3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4346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2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467620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3" descr="D:\lớp 1 năm 2020 -2021 knttvcs\ảnh tiếng việt\images (11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967" y="15240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4" descr="D:\lớp 1 năm 2020 -2021 knttvcs\ảnh tiếng việt\pngtree-purple-cartoon-exquisite-gift-box-png-image_460518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19" y="4654531"/>
            <a:ext cx="2164800" cy="216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081212" y="1976735"/>
            <a:ext cx="2414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x</a:t>
            </a:r>
            <a:r>
              <a:rPr lang="en-US" sz="2800" b="1" dirty="0" err="1" smtClean="0">
                <a:latin typeface=".VnAvant" pitchFamily="34" charset="0"/>
              </a:rPr>
              <a:t>ung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phong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152400" y="6182380"/>
            <a:ext cx="2567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t</a:t>
            </a:r>
            <a:r>
              <a:rPr lang="en-US" sz="2800" b="1" dirty="0" err="1" smtClean="0">
                <a:latin typeface=".VnAvant" pitchFamily="34" charset="0"/>
              </a:rPr>
              <a:t>iÕng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trèng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6172200"/>
            <a:ext cx="2075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x</a:t>
            </a:r>
            <a:r>
              <a:rPr lang="en-US" sz="2800" b="1" dirty="0" err="1" smtClean="0">
                <a:latin typeface=".VnAvant" pitchFamily="34" charset="0"/>
              </a:rPr>
              <a:t>anh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biÕc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41515" y="6172200"/>
            <a:ext cx="173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y</a:t>
            </a:r>
            <a:r>
              <a:rPr lang="en-US" sz="2800" b="1" dirty="0" err="1" smtClean="0">
                <a:latin typeface=".VnAvant" pitchFamily="34" charset="0"/>
              </a:rPr>
              <a:t>ªn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tÜnh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51960" y="6172200"/>
            <a:ext cx="218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r</a:t>
            </a:r>
            <a:r>
              <a:rPr lang="en-US" sz="2800" b="1" dirty="0" err="1" smtClean="0">
                <a:latin typeface=".VnAvant" pitchFamily="34" charset="0"/>
              </a:rPr>
              <a:t>ong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biÓn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87938" y="4124980"/>
            <a:ext cx="232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</a:rPr>
              <a:t>Yªu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mÕn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93914" y="4034135"/>
            <a:ext cx="173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h</a:t>
            </a:r>
            <a:r>
              <a:rPr lang="en-US" sz="2800" b="1" dirty="0" err="1" smtClean="0">
                <a:latin typeface=".VnAvant" pitchFamily="34" charset="0"/>
              </a:rPr>
              <a:t>iÓu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biÕt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2388" y="4048780"/>
            <a:ext cx="198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t</a:t>
            </a:r>
            <a:r>
              <a:rPr lang="en-US" sz="2800" b="1" dirty="0" err="1" smtClean="0">
                <a:latin typeface=".VnAvant" pitchFamily="34" charset="0"/>
              </a:rPr>
              <a:t>rïng</a:t>
            </a:r>
            <a:r>
              <a:rPr lang="en-US" sz="2800" b="1" dirty="0" smtClean="0">
                <a:latin typeface=".VnAvant" pitchFamily="34" charset="0"/>
              </a:rPr>
              <a:t> ®</a:t>
            </a:r>
            <a:r>
              <a:rPr lang="en-US" sz="2800" b="1" dirty="0" err="1" smtClean="0">
                <a:latin typeface=".VnAvant" pitchFamily="34" charset="0"/>
              </a:rPr>
              <a:t>iÖp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37040" y="1981200"/>
            <a:ext cx="173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</a:rPr>
              <a:t>Khu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rõng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13088" y="1976735"/>
            <a:ext cx="196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k</a:t>
            </a:r>
            <a:r>
              <a:rPr lang="en-US" sz="2800" b="1" dirty="0" err="1" smtClean="0">
                <a:latin typeface=".VnAvant" pitchFamily="34" charset="0"/>
              </a:rPr>
              <a:t>hiªm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tèn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168740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990601" y="3048001"/>
            <a:ext cx="10820401" cy="4343400"/>
          </a:xfrm>
          <a:prstGeom prst="rect">
            <a:avLst/>
          </a:prstGeom>
          <a:solidFill>
            <a:srgbClr val="FFFFD5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3700" b="1" dirty="0" err="1" smtClean="0">
                <a:latin typeface=".VnAvant" pitchFamily="34" charset="0"/>
              </a:rPr>
              <a:t>Tr¸i</a:t>
            </a:r>
            <a:r>
              <a:rPr lang="en-US" sz="3700" b="1" dirty="0" smtClean="0">
                <a:latin typeface=".VnAvant" pitchFamily="34" charset="0"/>
              </a:rPr>
              <a:t> ®</a:t>
            </a:r>
            <a:r>
              <a:rPr lang="en-US" sz="3700" b="1" dirty="0" err="1" smtClean="0">
                <a:latin typeface=".VnAvant" pitchFamily="34" charset="0"/>
              </a:rPr>
              <a:t>Êt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cña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chóng</a:t>
            </a:r>
            <a:r>
              <a:rPr lang="en-US" sz="3700" b="1" dirty="0" smtClean="0">
                <a:latin typeface=".VnAvant" pitchFamily="34" charset="0"/>
              </a:rPr>
              <a:t> ta v« </a:t>
            </a:r>
            <a:r>
              <a:rPr lang="en-US" sz="3700" b="1" dirty="0" err="1" smtClean="0">
                <a:latin typeface=".VnAvant" pitchFamily="34" charset="0"/>
              </a:rPr>
              <a:t>cïng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réng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lín</a:t>
            </a:r>
            <a:r>
              <a:rPr lang="en-US" sz="3700" b="1" dirty="0" smtClean="0">
                <a:latin typeface=".VnAvant" pitchFamily="34" charset="0"/>
              </a:rPr>
              <a:t>. </a:t>
            </a:r>
            <a:r>
              <a:rPr lang="en-US" sz="3700" b="1" dirty="0" err="1" smtClean="0">
                <a:latin typeface=".VnAvant" pitchFamily="34" charset="0"/>
              </a:rPr>
              <a:t>Nói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rõng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trïng</a:t>
            </a:r>
            <a:r>
              <a:rPr lang="en-US" sz="3700" b="1" dirty="0" smtClean="0">
                <a:latin typeface=".VnAvant" pitchFamily="34" charset="0"/>
              </a:rPr>
              <a:t> ®</a:t>
            </a:r>
            <a:r>
              <a:rPr lang="en-US" sz="3700" b="1" dirty="0" err="1" smtClean="0">
                <a:latin typeface=".VnAvant" pitchFamily="34" charset="0"/>
              </a:rPr>
              <a:t>iÖp</a:t>
            </a:r>
            <a:r>
              <a:rPr lang="en-US" sz="3700" b="1" dirty="0" smtClean="0">
                <a:latin typeface=".VnAvant" pitchFamily="34" charset="0"/>
              </a:rPr>
              <a:t>. §</a:t>
            </a:r>
            <a:r>
              <a:rPr lang="en-US" sz="3700" b="1" dirty="0" err="1" smtClean="0">
                <a:latin typeface=".VnAvant" pitchFamily="34" charset="0"/>
              </a:rPr>
              <a:t>ång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xanh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bao</a:t>
            </a:r>
            <a:r>
              <a:rPr lang="en-US" sz="3700" b="1" dirty="0" smtClean="0">
                <a:latin typeface=".VnAvant" pitchFamily="34" charset="0"/>
              </a:rPr>
              <a:t> la. </a:t>
            </a:r>
            <a:r>
              <a:rPr lang="en-US" sz="3700" b="1" dirty="0" err="1" smtClean="0">
                <a:latin typeface=".VnAvant" pitchFamily="34" charset="0"/>
              </a:rPr>
              <a:t>BÇu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trêi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cao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réng</a:t>
            </a:r>
            <a:r>
              <a:rPr lang="en-US" sz="3700" b="1" dirty="0" smtClean="0">
                <a:latin typeface=".VnAvant" pitchFamily="34" charset="0"/>
              </a:rPr>
              <a:t>. </a:t>
            </a:r>
            <a:r>
              <a:rPr lang="en-US" sz="3700" b="1" dirty="0" err="1" smtClean="0">
                <a:latin typeface=".VnAvant" pitchFamily="34" charset="0"/>
              </a:rPr>
              <a:t>BiÓn</a:t>
            </a:r>
            <a:r>
              <a:rPr lang="en-US" sz="3700" b="1" dirty="0">
                <a:latin typeface=".VnAvant" pitchFamily="34" charset="0"/>
              </a:rPr>
              <a:t> </a:t>
            </a:r>
            <a:r>
              <a:rPr lang="en-US" sz="3700" b="1" dirty="0" smtClean="0">
                <a:latin typeface=".VnAvant" pitchFamily="34" charset="0"/>
              </a:rPr>
              <a:t>c¶ </a:t>
            </a:r>
            <a:r>
              <a:rPr lang="en-US" sz="3700" b="1" dirty="0" err="1" smtClean="0">
                <a:latin typeface=".VnAvant" pitchFamily="34" charset="0"/>
              </a:rPr>
              <a:t>mªnh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m«ng</a:t>
            </a:r>
            <a:r>
              <a:rPr lang="en-US" sz="3700" b="1" dirty="0" smtClean="0">
                <a:latin typeface=".VnAvant" pitchFamily="34" charset="0"/>
              </a:rPr>
              <a:t>. </a:t>
            </a:r>
            <a:r>
              <a:rPr lang="en-US" sz="3700" b="1" dirty="0" err="1" smtClean="0">
                <a:latin typeface=".VnAvant" pitchFamily="34" charset="0"/>
              </a:rPr>
              <a:t>Sù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sèng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kh«ng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ngõng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sinh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s«i</a:t>
            </a:r>
            <a:r>
              <a:rPr lang="en-US" sz="3700" b="1" dirty="0" smtClean="0">
                <a:latin typeface=".VnAvant" pitchFamily="34" charset="0"/>
              </a:rPr>
              <a:t>, </a:t>
            </a:r>
            <a:r>
              <a:rPr lang="en-US" sz="3700" b="1" dirty="0" err="1" smtClean="0">
                <a:latin typeface=".VnAvant" pitchFamily="34" charset="0"/>
              </a:rPr>
              <a:t>n¶y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në</a:t>
            </a:r>
            <a:r>
              <a:rPr lang="en-US" sz="3700" b="1" dirty="0" smtClean="0">
                <a:latin typeface=".VnAvant" pitchFamily="34" charset="0"/>
              </a:rPr>
              <a:t>. </a:t>
            </a:r>
            <a:r>
              <a:rPr lang="en-US" sz="3700" b="1" dirty="0" err="1" smtClean="0">
                <a:latin typeface=".VnAvant" pitchFamily="34" charset="0"/>
              </a:rPr>
              <a:t>Chóng</a:t>
            </a:r>
            <a:r>
              <a:rPr lang="en-US" sz="3700" b="1" dirty="0" smtClean="0">
                <a:latin typeface=".VnAvant" pitchFamily="34" charset="0"/>
              </a:rPr>
              <a:t> ta </a:t>
            </a:r>
            <a:r>
              <a:rPr lang="en-US" sz="3700" b="1" dirty="0" err="1" smtClean="0">
                <a:latin typeface=".VnAvant" pitchFamily="34" charset="0"/>
              </a:rPr>
              <a:t>cÇn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biÕt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yªu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quý</a:t>
            </a:r>
            <a:r>
              <a:rPr lang="en-US" sz="3700" b="1" dirty="0" smtClean="0">
                <a:latin typeface=".VnAvant" pitchFamily="34" charset="0"/>
              </a:rPr>
              <a:t>, </a:t>
            </a:r>
            <a:r>
              <a:rPr lang="en-US" sz="3700" b="1" dirty="0" err="1" smtClean="0">
                <a:latin typeface=".VnAvant" pitchFamily="34" charset="0"/>
              </a:rPr>
              <a:t>gi</a:t>
            </a:r>
            <a:r>
              <a:rPr lang="en-US" sz="3700" b="1" dirty="0" smtClean="0">
                <a:latin typeface=".VnAvant" pitchFamily="34" charset="0"/>
              </a:rPr>
              <a:t>÷ </a:t>
            </a:r>
            <a:r>
              <a:rPr lang="en-US" sz="3700" b="1" dirty="0" err="1" smtClean="0">
                <a:latin typeface=".VnAvant" pitchFamily="34" charset="0"/>
              </a:rPr>
              <a:t>g×n</a:t>
            </a:r>
            <a:r>
              <a:rPr lang="en-US" sz="3700" b="1" dirty="0" smtClean="0">
                <a:latin typeface=".VnAvant" pitchFamily="34" charset="0"/>
              </a:rPr>
              <a:t> vµ </a:t>
            </a:r>
            <a:r>
              <a:rPr lang="en-US" sz="3700" b="1" dirty="0" err="1" smtClean="0">
                <a:latin typeface=".VnAvant" pitchFamily="34" charset="0"/>
              </a:rPr>
              <a:t>b¶o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vÖ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sù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sèng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trªn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tr¸I</a:t>
            </a:r>
            <a:r>
              <a:rPr lang="en-US" sz="3700" b="1" dirty="0" smtClean="0">
                <a:latin typeface=".VnAvant" pitchFamily="34" charset="0"/>
              </a:rPr>
              <a:t> ®</a:t>
            </a:r>
            <a:r>
              <a:rPr lang="en-US" sz="3700" b="1" dirty="0" err="1" smtClean="0">
                <a:latin typeface=".VnAvant" pitchFamily="34" charset="0"/>
              </a:rPr>
              <a:t>Êt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nµy</a:t>
            </a:r>
            <a:r>
              <a:rPr lang="en-US" sz="3700" b="1" dirty="0" smtClean="0">
                <a:latin typeface=".VnAvant" pitchFamily="34" charset="0"/>
              </a:rPr>
              <a:t>.</a:t>
            </a:r>
            <a:endParaRPr lang="en-US" sz="3700" b="1" dirty="0">
              <a:latin typeface=".VnAvant" pitchFamily="34" charset="0"/>
            </a:endParaRPr>
          </a:p>
        </p:txBody>
      </p:sp>
      <p:pic>
        <p:nvPicPr>
          <p:cNvPr id="3079" name="Picture 7" descr="D:\lớp 1 năm 2020 -2021 knttvcs\ảnh tiếng việt\landscape-photography_16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201" y="-114300"/>
            <a:ext cx="10795001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1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9144" r="4572" b="7945"/>
          <a:stretch/>
        </p:blipFill>
        <p:spPr>
          <a:xfrm>
            <a:off x="304800" y="3581400"/>
            <a:ext cx="8610600" cy="2057400"/>
          </a:xfrm>
          <a:prstGeom prst="rect">
            <a:avLst/>
          </a:prstGeom>
        </p:spPr>
      </p:pic>
      <p:pic>
        <p:nvPicPr>
          <p:cNvPr id="5" name="p1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5334000"/>
            <a:ext cx="609600" cy="609600"/>
          </a:xfrm>
          <a:prstGeom prst="rect">
            <a:avLst/>
          </a:prstGeom>
        </p:spPr>
      </p:pic>
      <p:pic>
        <p:nvPicPr>
          <p:cNvPr id="6" name="Picture 7" descr="D:\lớp 1 năm 2020 -2021 knttvcs\ảnh tiếng việt\landscape-photography_16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58200" cy="31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41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782" y="457200"/>
            <a:ext cx="9123218" cy="5943600"/>
          </a:xfrm>
          <a:prstGeom prst="rect">
            <a:avLst/>
          </a:prstGeom>
          <a:solidFill>
            <a:srgbClr val="FFFFD5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4900" b="1" dirty="0" err="1" smtClean="0">
                <a:latin typeface=".VnAvant" pitchFamily="34" charset="0"/>
              </a:rPr>
              <a:t>Tr¸i</a:t>
            </a:r>
            <a:r>
              <a:rPr lang="en-US" sz="4900" b="1" dirty="0" smtClean="0">
                <a:latin typeface=".VnAvant" pitchFamily="34" charset="0"/>
              </a:rPr>
              <a:t> ®</a:t>
            </a:r>
            <a:r>
              <a:rPr lang="en-US" sz="4900" b="1" dirty="0" err="1" smtClean="0">
                <a:latin typeface=".VnAvant" pitchFamily="34" charset="0"/>
              </a:rPr>
              <a:t>Êt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cña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chóng</a:t>
            </a:r>
            <a:r>
              <a:rPr lang="en-US" sz="4900" b="1" dirty="0" smtClean="0">
                <a:latin typeface=".VnAvant" pitchFamily="34" charset="0"/>
              </a:rPr>
              <a:t> ta v«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cïng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réng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lín</a:t>
            </a:r>
            <a:r>
              <a:rPr lang="en-US" sz="4900" b="1" dirty="0" smtClean="0">
                <a:latin typeface=".VnAvant" pitchFamily="34" charset="0"/>
              </a:rPr>
              <a:t>. </a:t>
            </a:r>
            <a:r>
              <a:rPr lang="en-US" sz="4900" b="1" dirty="0" err="1" smtClean="0">
                <a:latin typeface=".VnAvant" pitchFamily="34" charset="0"/>
              </a:rPr>
              <a:t>Nói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rõng</a:t>
            </a:r>
            <a:r>
              <a:rPr lang="en-US" sz="49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trïng</a:t>
            </a:r>
            <a:r>
              <a:rPr lang="en-US" sz="49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iÖp</a:t>
            </a:r>
            <a:r>
              <a:rPr lang="en-US" sz="4900" b="1" dirty="0" smtClean="0">
                <a:latin typeface=".VnAvant" pitchFamily="34" charset="0"/>
              </a:rPr>
              <a:t>. </a:t>
            </a:r>
            <a:r>
              <a:rPr lang="en-US" sz="4900" b="1" dirty="0" smtClean="0">
                <a:solidFill>
                  <a:srgbClr val="FF0000"/>
                </a:solidFill>
                <a:latin typeface=".VnAvant" pitchFamily="34" charset="0"/>
              </a:rPr>
              <a:t>§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ång</a:t>
            </a:r>
            <a:r>
              <a:rPr lang="en-US" sz="49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xanh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bao</a:t>
            </a:r>
            <a:r>
              <a:rPr lang="en-US" sz="4900" b="1" dirty="0" smtClean="0">
                <a:latin typeface=".VnAvant" pitchFamily="34" charset="0"/>
              </a:rPr>
              <a:t> la. </a:t>
            </a:r>
            <a:r>
              <a:rPr lang="en-US" sz="4900" b="1" dirty="0" err="1" smtClean="0">
                <a:latin typeface=".VnAvant" pitchFamily="34" charset="0"/>
              </a:rPr>
              <a:t>BÇu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trêi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cao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réng</a:t>
            </a:r>
            <a:r>
              <a:rPr lang="en-US" sz="4900" b="1" dirty="0" smtClean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BiÓn</a:t>
            </a:r>
            <a:r>
              <a:rPr lang="en-US" sz="49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900" b="1" dirty="0" smtClean="0">
                <a:latin typeface=".VnAvant" pitchFamily="34" charset="0"/>
              </a:rPr>
              <a:t>c¶ </a:t>
            </a:r>
            <a:r>
              <a:rPr lang="en-US" sz="4900" b="1" dirty="0" err="1" smtClean="0">
                <a:latin typeface=".VnAvant" pitchFamily="34" charset="0"/>
              </a:rPr>
              <a:t>mªnh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m«ng</a:t>
            </a:r>
            <a:r>
              <a:rPr lang="en-US" sz="4900" b="1" dirty="0" smtClean="0">
                <a:latin typeface=".VnAvant" pitchFamily="34" charset="0"/>
              </a:rPr>
              <a:t>. </a:t>
            </a:r>
            <a:r>
              <a:rPr lang="en-US" sz="4900" b="1" dirty="0" err="1" smtClean="0">
                <a:latin typeface=".VnAvant" pitchFamily="34" charset="0"/>
              </a:rPr>
              <a:t>Sù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sèng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49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ngõng</a:t>
            </a:r>
            <a:r>
              <a:rPr lang="en-US" sz="49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sinh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s«i</a:t>
            </a:r>
            <a:r>
              <a:rPr lang="en-US" sz="4900" b="1" dirty="0" smtClean="0">
                <a:latin typeface=".VnAvant" pitchFamily="34" charset="0"/>
              </a:rPr>
              <a:t>, </a:t>
            </a:r>
            <a:r>
              <a:rPr lang="en-US" sz="4900" b="1" dirty="0" err="1" smtClean="0">
                <a:latin typeface=".VnAvant" pitchFamily="34" charset="0"/>
              </a:rPr>
              <a:t>n¶y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në</a:t>
            </a:r>
            <a:r>
              <a:rPr lang="en-US" sz="4900" b="1" dirty="0" smtClean="0">
                <a:latin typeface=".VnAvant" pitchFamily="34" charset="0"/>
              </a:rPr>
              <a:t>.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Chóng</a:t>
            </a:r>
            <a:r>
              <a:rPr lang="en-US" sz="4900" b="1" dirty="0" smtClean="0">
                <a:latin typeface=".VnAvant" pitchFamily="34" charset="0"/>
              </a:rPr>
              <a:t> ta </a:t>
            </a:r>
            <a:r>
              <a:rPr lang="en-US" sz="4900" b="1" dirty="0" err="1" smtClean="0">
                <a:latin typeface=".VnAvant" pitchFamily="34" charset="0"/>
              </a:rPr>
              <a:t>cÇn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biÕt</a:t>
            </a:r>
            <a:r>
              <a:rPr lang="en-US" sz="49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yªu</a:t>
            </a:r>
            <a:r>
              <a:rPr lang="en-US" sz="49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quý</a:t>
            </a:r>
            <a:r>
              <a:rPr lang="en-US" sz="4900" b="1" dirty="0" smtClean="0">
                <a:latin typeface=".VnAvant" pitchFamily="34" charset="0"/>
              </a:rPr>
              <a:t>, </a:t>
            </a:r>
            <a:r>
              <a:rPr lang="en-US" sz="4900" b="1" dirty="0" err="1" smtClean="0">
                <a:latin typeface=".VnAvant" pitchFamily="34" charset="0"/>
              </a:rPr>
              <a:t>gi</a:t>
            </a:r>
            <a:r>
              <a:rPr lang="en-US" sz="4900" b="1" dirty="0" smtClean="0">
                <a:latin typeface=".VnAvant" pitchFamily="34" charset="0"/>
              </a:rPr>
              <a:t>÷ </a:t>
            </a:r>
            <a:r>
              <a:rPr lang="en-US" sz="4900" b="1" dirty="0" err="1" smtClean="0">
                <a:latin typeface=".VnAvant" pitchFamily="34" charset="0"/>
              </a:rPr>
              <a:t>g×n</a:t>
            </a:r>
            <a:r>
              <a:rPr lang="en-US" sz="4900" b="1" dirty="0" smtClean="0">
                <a:latin typeface=".VnAvant" pitchFamily="34" charset="0"/>
              </a:rPr>
              <a:t> vµ </a:t>
            </a:r>
            <a:r>
              <a:rPr lang="en-US" sz="4900" b="1" dirty="0" err="1" smtClean="0">
                <a:latin typeface=".VnAvant" pitchFamily="34" charset="0"/>
              </a:rPr>
              <a:t>b¶o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vÖ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sù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.VnAvant" pitchFamily="34" charset="0"/>
              </a:rPr>
              <a:t>sèng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trªn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tr¸i</a:t>
            </a:r>
            <a:r>
              <a:rPr lang="en-US" sz="4900" b="1" dirty="0" smtClean="0">
                <a:latin typeface=".VnAvant" pitchFamily="34" charset="0"/>
              </a:rPr>
              <a:t> ®</a:t>
            </a:r>
            <a:r>
              <a:rPr lang="en-US" sz="4900" b="1" dirty="0" err="1" smtClean="0">
                <a:latin typeface=".VnAvant" pitchFamily="34" charset="0"/>
              </a:rPr>
              <a:t>Êt</a:t>
            </a:r>
            <a:r>
              <a:rPr lang="en-US" sz="4900" b="1" dirty="0" smtClean="0">
                <a:latin typeface=".VnAvant" pitchFamily="34" charset="0"/>
              </a:rPr>
              <a:t> </a:t>
            </a:r>
            <a:r>
              <a:rPr lang="en-US" sz="4900" b="1" dirty="0" err="1" smtClean="0">
                <a:latin typeface=".VnAvant" pitchFamily="34" charset="0"/>
              </a:rPr>
              <a:t>nµy</a:t>
            </a:r>
            <a:r>
              <a:rPr lang="en-US" sz="3700" b="1" dirty="0" smtClean="0">
                <a:latin typeface=".VnAvant" pitchFamily="34" charset="0"/>
              </a:rPr>
              <a:t>.</a:t>
            </a:r>
            <a:endParaRPr lang="en-US" sz="37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7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388</Words>
  <Application>Microsoft Office PowerPoint</Application>
  <PresentationFormat>On-screen Show (4:3)</PresentationFormat>
  <Paragraphs>63</Paragraphs>
  <Slides>19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BÀI 65 ÔN TẬP VÀ KỂ CHUYỆN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65 ÔN TẬP VÀ KỂ CHUYỆN</dc:title>
  <dc:creator>ADMIN</dc:creator>
  <cp:lastModifiedBy>Admin</cp:lastModifiedBy>
  <cp:revision>31</cp:revision>
  <dcterms:created xsi:type="dcterms:W3CDTF">2020-08-18T02:48:04Z</dcterms:created>
  <dcterms:modified xsi:type="dcterms:W3CDTF">2022-12-08T14:58:42Z</dcterms:modified>
</cp:coreProperties>
</file>