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3" r:id="rId3"/>
  </p:sldMasterIdLst>
  <p:notesMasterIdLst>
    <p:notesMasterId r:id="rId14"/>
  </p:notesMasterIdLst>
  <p:sldIdLst>
    <p:sldId id="293" r:id="rId4"/>
    <p:sldId id="315" r:id="rId5"/>
    <p:sldId id="300" r:id="rId6"/>
    <p:sldId id="311" r:id="rId7"/>
    <p:sldId id="302" r:id="rId8"/>
    <p:sldId id="356" r:id="rId9"/>
    <p:sldId id="357" r:id="rId10"/>
    <p:sldId id="358" r:id="rId11"/>
    <p:sldId id="359" r:id="rId12"/>
    <p:sldId id="35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CCB1A-3F83-427D-A85E-A3EF4DDBEBC5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91488-4020-4526-BAD8-F2961D730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22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0531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7367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4085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2797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28611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189903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6843929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01931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 userDrawn="1"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5246475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79367083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55621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71725464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52829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198387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79720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4258163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50702544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20863948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5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8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99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104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55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1443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92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47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61791520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52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4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90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072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588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690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943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10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661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3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0967629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767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F0ADDAE2-E6E2-4CC2-8EC5-06536B71918A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5517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110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8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873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5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8601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08181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1465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3048649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423908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9489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61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D46DE477-3D04-4A20-AFCE-A5FCBFB0139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3C6F38-B414-4C9B-BDA8-4D418C8D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DC0A02-A7C5-4B4D-B248-BACDFF6A4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FDC479-0AD8-4D60-A3B3-5C2D45427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2BAC90-8029-4668-9B7E-61DF16B4B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FBDD7-BA47-4953-8199-793876B9A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17">
            <a:extLst>
              <a:ext uri="{FF2B5EF4-FFF2-40B4-BE49-F238E27FC236}">
                <a16:creationId xmlns:a16="http://schemas.microsoft.com/office/drawing/2014/main" id="{CDB951B4-AEF2-4BAF-903C-A2660639F3CD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4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microsoft.com/office/2007/relationships/hdphoto" Target="../media/hdphoto3.wdp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 descr="Picture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80" y="1617980"/>
            <a:ext cx="11225107" cy="288544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9"/>
          <p:cNvGrpSpPr/>
          <p:nvPr/>
        </p:nvGrpSpPr>
        <p:grpSpPr>
          <a:xfrm>
            <a:off x="11483336" y="4984197"/>
            <a:ext cx="133496" cy="1153772"/>
            <a:chOff x="8612502" y="3738147"/>
            <a:chExt cx="100122" cy="865329"/>
          </a:xfrm>
        </p:grpSpPr>
        <p:sp>
          <p:nvSpPr>
            <p:cNvPr id="402" name="Google Shape;402;p29"/>
            <p:cNvSpPr/>
            <p:nvPr/>
          </p:nvSpPr>
          <p:spPr>
            <a:xfrm>
              <a:off x="8624932" y="3876762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8612502" y="373814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29"/>
          <p:cNvGrpSpPr/>
          <p:nvPr/>
        </p:nvGrpSpPr>
        <p:grpSpPr>
          <a:xfrm>
            <a:off x="5519114" y="438901"/>
            <a:ext cx="1153772" cy="133496"/>
            <a:chOff x="11440935" y="3894601"/>
            <a:chExt cx="865329" cy="100122"/>
          </a:xfrm>
        </p:grpSpPr>
        <p:sp>
          <p:nvSpPr>
            <p:cNvPr id="483" name="Google Shape;483;p29"/>
            <p:cNvSpPr/>
            <p:nvPr/>
          </p:nvSpPr>
          <p:spPr>
            <a:xfrm rot="5400000">
              <a:off x="11760447" y="3587520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 rot="5400000">
              <a:off x="12213272" y="3898402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29"/>
          <p:cNvGrpSpPr/>
          <p:nvPr/>
        </p:nvGrpSpPr>
        <p:grpSpPr>
          <a:xfrm>
            <a:off x="2141981" y="6280501"/>
            <a:ext cx="1153772" cy="133496"/>
            <a:chOff x="11440935" y="3929926"/>
            <a:chExt cx="865329" cy="100122"/>
          </a:xfrm>
        </p:grpSpPr>
        <p:sp>
          <p:nvSpPr>
            <p:cNvPr id="486" name="Google Shape;486;p29"/>
            <p:cNvSpPr/>
            <p:nvPr/>
          </p:nvSpPr>
          <p:spPr>
            <a:xfrm rot="-5400000" flipH="1">
              <a:off x="11899061" y="3622845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 rot="-5400000" flipH="1">
              <a:off x="11437135" y="393372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90" name="Picture 89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841" y="866141"/>
            <a:ext cx="9817100" cy="558884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54" y="4304269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Baby Shark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64914417-41F8-4D45-97E2-E0DF02FC5D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8" end="116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2541" y="-258090"/>
            <a:ext cx="12700893" cy="714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02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9"/>
          <p:cNvGrpSpPr/>
          <p:nvPr/>
        </p:nvGrpSpPr>
        <p:grpSpPr>
          <a:xfrm>
            <a:off x="11483336" y="4984197"/>
            <a:ext cx="133496" cy="1153772"/>
            <a:chOff x="8612502" y="3738147"/>
            <a:chExt cx="100122" cy="865329"/>
          </a:xfrm>
        </p:grpSpPr>
        <p:sp>
          <p:nvSpPr>
            <p:cNvPr id="402" name="Google Shape;402;p29"/>
            <p:cNvSpPr/>
            <p:nvPr/>
          </p:nvSpPr>
          <p:spPr>
            <a:xfrm>
              <a:off x="8624932" y="3876762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8612502" y="373814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29"/>
          <p:cNvSpPr/>
          <p:nvPr/>
        </p:nvSpPr>
        <p:spPr>
          <a:xfrm flipH="1">
            <a:off x="2073487" y="2694940"/>
            <a:ext cx="9425940" cy="320103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0" name="Google Shape;470;p29"/>
          <p:cNvGrpSpPr/>
          <p:nvPr/>
        </p:nvGrpSpPr>
        <p:grpSpPr>
          <a:xfrm>
            <a:off x="1559065" y="1560242"/>
            <a:ext cx="1347475" cy="1788589"/>
            <a:chOff x="2090049" y="2988186"/>
            <a:chExt cx="1010606" cy="1341442"/>
          </a:xfrm>
        </p:grpSpPr>
        <p:sp>
          <p:nvSpPr>
            <p:cNvPr id="471" name="Google Shape;471;p29"/>
            <p:cNvSpPr/>
            <p:nvPr/>
          </p:nvSpPr>
          <p:spPr>
            <a:xfrm rot="-2423090">
              <a:off x="2786784" y="3970803"/>
              <a:ext cx="238810" cy="31953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29"/>
            <p:cNvSpPr/>
            <p:nvPr/>
          </p:nvSpPr>
          <p:spPr>
            <a:xfrm rot="-2423090">
              <a:off x="2388921" y="3095766"/>
              <a:ext cx="407219" cy="107232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29"/>
            <p:cNvSpPr/>
            <p:nvPr/>
          </p:nvSpPr>
          <p:spPr>
            <a:xfrm rot="-2423090">
              <a:off x="2897558" y="4175208"/>
              <a:ext cx="113737" cy="107277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29"/>
            <p:cNvSpPr/>
            <p:nvPr/>
          </p:nvSpPr>
          <p:spPr>
            <a:xfrm rot="-2423090">
              <a:off x="2161223" y="3054345"/>
              <a:ext cx="248991" cy="121733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29"/>
            <p:cNvSpPr/>
            <p:nvPr/>
          </p:nvSpPr>
          <p:spPr>
            <a:xfrm rot="-2423090">
              <a:off x="2186143" y="3123537"/>
              <a:ext cx="282134" cy="12679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29"/>
            <p:cNvSpPr/>
            <p:nvPr/>
          </p:nvSpPr>
          <p:spPr>
            <a:xfrm rot="-2423090">
              <a:off x="2201232" y="3149745"/>
              <a:ext cx="203621" cy="47808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29"/>
            <p:cNvSpPr/>
            <p:nvPr/>
          </p:nvSpPr>
          <p:spPr>
            <a:xfrm rot="-2423090">
              <a:off x="2247591" y="3169848"/>
              <a:ext cx="203598" cy="4779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29"/>
            <p:cNvSpPr/>
            <p:nvPr/>
          </p:nvSpPr>
          <p:spPr>
            <a:xfrm rot="-2423090">
              <a:off x="2480938" y="3194902"/>
              <a:ext cx="171830" cy="94899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29"/>
            <p:cNvSpPr/>
            <p:nvPr/>
          </p:nvSpPr>
          <p:spPr>
            <a:xfrm rot="-2423090">
              <a:off x="2552768" y="3152088"/>
              <a:ext cx="171830" cy="948975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29"/>
            <p:cNvSpPr/>
            <p:nvPr/>
          </p:nvSpPr>
          <p:spPr>
            <a:xfrm rot="-2423090">
              <a:off x="2786884" y="3752582"/>
              <a:ext cx="62138" cy="211121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9"/>
            <p:cNvSpPr/>
            <p:nvPr/>
          </p:nvSpPr>
          <p:spPr>
            <a:xfrm rot="-2423090">
              <a:off x="2734342" y="3728646"/>
              <a:ext cx="29838" cy="26348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29"/>
          <p:cNvGrpSpPr/>
          <p:nvPr/>
        </p:nvGrpSpPr>
        <p:grpSpPr>
          <a:xfrm>
            <a:off x="5519114" y="438901"/>
            <a:ext cx="1153772" cy="133496"/>
            <a:chOff x="11440935" y="3894601"/>
            <a:chExt cx="865329" cy="100122"/>
          </a:xfrm>
        </p:grpSpPr>
        <p:sp>
          <p:nvSpPr>
            <p:cNvPr id="483" name="Google Shape;483;p29"/>
            <p:cNvSpPr/>
            <p:nvPr/>
          </p:nvSpPr>
          <p:spPr>
            <a:xfrm rot="5400000">
              <a:off x="11760447" y="3587520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 rot="5400000">
              <a:off x="12213272" y="3898402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29"/>
          <p:cNvGrpSpPr/>
          <p:nvPr/>
        </p:nvGrpSpPr>
        <p:grpSpPr>
          <a:xfrm>
            <a:off x="2141981" y="6280501"/>
            <a:ext cx="1153772" cy="133496"/>
            <a:chOff x="11440935" y="3929926"/>
            <a:chExt cx="865329" cy="100122"/>
          </a:xfrm>
        </p:grpSpPr>
        <p:sp>
          <p:nvSpPr>
            <p:cNvPr id="486" name="Google Shape;486;p29"/>
            <p:cNvSpPr/>
            <p:nvPr/>
          </p:nvSpPr>
          <p:spPr>
            <a:xfrm rot="-5400000" flipH="1">
              <a:off x="11899061" y="3622845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 rot="-5400000" flipH="1">
              <a:off x="11437135" y="393372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" name="矩形: 圆角 13"/>
          <p:cNvSpPr/>
          <p:nvPr/>
        </p:nvSpPr>
        <p:spPr>
          <a:xfrm>
            <a:off x="2256367" y="501227"/>
            <a:ext cx="8713047" cy="90085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lang="en-US" altLang="zh-CN" sz="4267" b="1" kern="0" dirty="0" err="1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4267" b="1" kern="0" dirty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267" b="1" kern="0" dirty="0" err="1" smtClean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Sáu</a:t>
            </a:r>
            <a:r>
              <a:rPr lang="en-US" altLang="zh-CN" sz="4267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267" b="1" kern="0" dirty="0" err="1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4267" b="1" kern="0" dirty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267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25 </a:t>
            </a:r>
            <a:r>
              <a:rPr lang="en-US" altLang="zh-CN" sz="4267" b="1" kern="0" dirty="0" err="1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4267" b="1" kern="0" dirty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267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4 </a:t>
            </a:r>
            <a:r>
              <a:rPr lang="en-US" altLang="zh-CN" sz="4267" b="1" kern="0" dirty="0" err="1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4267" b="1" kern="0" dirty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267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2025</a:t>
            </a:r>
            <a:endParaRPr lang="en-US" altLang="zh-CN" sz="4267" b="1" kern="0" dirty="0">
              <a:solidFill>
                <a:srgbClr val="FFFFFF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089314" y="1444414"/>
            <a:ext cx="2115593" cy="1001406"/>
            <a:chOff x="7012" y="1646"/>
            <a:chExt cx="3411" cy="1551"/>
          </a:xfrm>
        </p:grpSpPr>
        <p:pic>
          <p:nvPicPr>
            <p:cNvPr id="5" name="Picture 4"/>
            <p:cNvPicPr/>
            <p:nvPr/>
          </p:nvPicPr>
          <p:blipFill>
            <a:blip r:embed="rId3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 Box 5"/>
            <p:cNvSpPr txBox="1"/>
            <p:nvPr/>
          </p:nvSpPr>
          <p:spPr>
            <a:xfrm>
              <a:off x="7705" y="2106"/>
              <a:ext cx="2469" cy="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kern="0">
                  <a:solidFill>
                    <a:srgbClr val="FFFFFF"/>
                  </a:solidFill>
                  <a:latin typeface="Coiny" panose="02000903060500060000" charset="0"/>
                  <a:cs typeface="Coiny" panose="02000903060500060000" charset="0"/>
                  <a:sym typeface="Arial" panose="020B0604020202020204"/>
                </a:rPr>
                <a:t>TOÁN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978003C-5D16-2AEB-1D54-FB1CA46F7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905" y="2613920"/>
            <a:ext cx="8711939" cy="2792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5DA5FE-A26C-5DA9-9CAF-4569877CC910}"/>
              </a:ext>
            </a:extLst>
          </p:cNvPr>
          <p:cNvSpPr txBox="1"/>
          <p:nvPr/>
        </p:nvSpPr>
        <p:spPr>
          <a:xfrm>
            <a:off x="5686425" y="4972050"/>
            <a:ext cx="2867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EC1E487-BEDA-8B49-E26E-D333A1E7E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057" y="1444567"/>
            <a:ext cx="8279086" cy="4273666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1" name="Google Shape;561;p32"/>
          <p:cNvGrpSpPr/>
          <p:nvPr/>
        </p:nvGrpSpPr>
        <p:grpSpPr>
          <a:xfrm rot="10800000" flipH="1">
            <a:off x="10372730" y="1053118"/>
            <a:ext cx="859372" cy="86167"/>
            <a:chOff x="15456318" y="3520944"/>
            <a:chExt cx="735848" cy="73781"/>
          </a:xfrm>
        </p:grpSpPr>
        <p:sp>
          <p:nvSpPr>
            <p:cNvPr id="562" name="Google Shape;562;p32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2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6524" y="248920"/>
            <a:ext cx="11415875" cy="1290321"/>
            <a:chOff x="367" y="319"/>
            <a:chExt cx="10815" cy="1524"/>
          </a:xfrm>
        </p:grpSpPr>
        <p:sp>
          <p:nvSpPr>
            <p:cNvPr id="15" name="Text Box 14"/>
            <p:cNvSpPr txBox="1"/>
            <p:nvPr/>
          </p:nvSpPr>
          <p:spPr>
            <a:xfrm>
              <a:off x="1366" y="385"/>
              <a:ext cx="9816" cy="145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Cho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bảng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số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liệu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về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giờ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đọc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sách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của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các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bạn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Việt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, Mai, Nam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Rô-bốt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tuần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vừa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qua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67" y="319"/>
              <a:ext cx="1123" cy="1023"/>
              <a:chOff x="283" y="341"/>
              <a:chExt cx="1123" cy="1023"/>
            </a:xfrm>
          </p:grpSpPr>
          <p:sp>
            <p:nvSpPr>
              <p:cNvPr id="10" name="Isosceles Triangle 9"/>
              <p:cNvSpPr/>
              <p:nvPr/>
            </p:nvSpPr>
            <p:spPr>
              <a:xfrm>
                <a:off x="283" y="341"/>
                <a:ext cx="1123" cy="956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602" y="386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429243-A7F3-A08A-0092-8FB08DD3B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1581150"/>
            <a:ext cx="11105147" cy="148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EC84FE-E280-822D-4309-F83FA69B7F41}"/>
              </a:ext>
            </a:extLst>
          </p:cNvPr>
          <p:cNvSpPr txBox="1"/>
          <p:nvPr/>
        </p:nvSpPr>
        <p:spPr>
          <a:xfrm>
            <a:off x="1390650" y="3228975"/>
            <a:ext cx="9544050" cy="241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Dựa vào bảng trên, hãy cho biết trong tuần qua:</a:t>
            </a:r>
          </a:p>
          <a:p>
            <a:pPr marL="514350" indent="-514350" algn="just">
              <a:buAutoNum type="alphaLcParenR"/>
            </a:pPr>
            <a:r>
              <a:rPr lang="en-US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 bạn dành bao nhiêu giờ để đọc sách?</a:t>
            </a:r>
          </a:p>
          <a:p>
            <a:pPr algn="just"/>
            <a:endParaRPr lang="en-US" sz="3200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Bạn nào dành nhiều thời gian để đọc sách nhất?</a:t>
            </a:r>
            <a:endParaRPr lang="en-US" sz="32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C3007-2A57-A661-75F5-BFC41B9D620B}"/>
              </a:ext>
            </a:extLst>
          </p:cNvPr>
          <p:cNvSpPr txBox="1"/>
          <p:nvPr/>
        </p:nvSpPr>
        <p:spPr>
          <a:xfrm>
            <a:off x="1362076" y="4219575"/>
            <a:ext cx="9944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Mai 9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Nam 10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C6F4F1-BA0B-FEF3-D650-D28E101175E1}"/>
              </a:ext>
            </a:extLst>
          </p:cNvPr>
          <p:cNvSpPr txBox="1"/>
          <p:nvPr/>
        </p:nvSpPr>
        <p:spPr>
          <a:xfrm>
            <a:off x="1333500" y="5572125"/>
            <a:ext cx="1056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Nam dành nhiều thời gian đọc sách nhất.</a:t>
            </a:r>
            <a:endParaRPr lang="en-US" sz="28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1" name="Google Shape;561;p32"/>
          <p:cNvGrpSpPr/>
          <p:nvPr/>
        </p:nvGrpSpPr>
        <p:grpSpPr>
          <a:xfrm rot="10800000" flipH="1">
            <a:off x="10372730" y="1053118"/>
            <a:ext cx="859372" cy="86167"/>
            <a:chOff x="15456318" y="3520944"/>
            <a:chExt cx="735848" cy="73781"/>
          </a:xfrm>
        </p:grpSpPr>
        <p:sp>
          <p:nvSpPr>
            <p:cNvPr id="562" name="Google Shape;562;p32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2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9803" y="201507"/>
            <a:ext cx="11182596" cy="3044615"/>
            <a:chOff x="588" y="263"/>
            <a:chExt cx="10594" cy="3596"/>
          </a:xfrm>
        </p:grpSpPr>
        <p:sp>
          <p:nvSpPr>
            <p:cNvPr id="15" name="Text Box 14"/>
            <p:cNvSpPr txBox="1"/>
            <p:nvPr/>
          </p:nvSpPr>
          <p:spPr>
            <a:xfrm>
              <a:off x="1366" y="385"/>
              <a:ext cx="9816" cy="3474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Rô-bốt vừa ghé th</a:t>
              </a:r>
              <a:r>
                <a:rPr lang="en-US" sz="2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ă</a:t>
              </a: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m Sa Pa trong một chuyến đi dài ba ngày. Nhiệt độ không khí thấp nhất và cao nhất trong ba ngày tại đó được Rô-bốt ghi chép lại như sau: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- Ngày 1: 10°C - 17°C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- Ngày 2: 11°C - 19°C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- Ngày 3: 7°C – 12°C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88" y="263"/>
              <a:ext cx="831" cy="1012"/>
              <a:chOff x="504" y="285"/>
              <a:chExt cx="831" cy="1012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04" y="341"/>
                <a:ext cx="767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701" y="285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C2CAEB9-773C-1408-7E23-BE295B606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3100" y="3368856"/>
            <a:ext cx="5815012" cy="305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783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288823" y="192940"/>
            <a:ext cx="1689064" cy="735779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a)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Số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A26B41-AB39-B0DE-8D99-44B56DDD0017}"/>
              </a:ext>
            </a:extLst>
          </p:cNvPr>
          <p:cNvSpPr txBox="1"/>
          <p:nvPr/>
        </p:nvSpPr>
        <p:spPr>
          <a:xfrm>
            <a:off x="636103" y="1769165"/>
            <a:ext cx="10942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tin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B29147-A5D6-E0EA-D73D-B60801F98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52" y="2402579"/>
            <a:ext cx="10256235" cy="2487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50A5A3-EDB0-B42E-9870-90BF9DF09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3159" y="377687"/>
            <a:ext cx="2933700" cy="13811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F7D89B-0275-8421-05C7-FD5A71982A9F}"/>
              </a:ext>
            </a:extLst>
          </p:cNvPr>
          <p:cNvSpPr/>
          <p:nvPr/>
        </p:nvSpPr>
        <p:spPr>
          <a:xfrm>
            <a:off x="6768548" y="3588026"/>
            <a:ext cx="1341782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19°C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4E88C3-50A8-3231-F388-4297D94B241D}"/>
              </a:ext>
            </a:extLst>
          </p:cNvPr>
          <p:cNvSpPr/>
          <p:nvPr/>
        </p:nvSpPr>
        <p:spPr>
          <a:xfrm>
            <a:off x="6788426" y="4234069"/>
            <a:ext cx="1341782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11°C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9A9129-7194-7CDF-7FF7-0778BBC690DA}"/>
              </a:ext>
            </a:extLst>
          </p:cNvPr>
          <p:cNvSpPr/>
          <p:nvPr/>
        </p:nvSpPr>
        <p:spPr>
          <a:xfrm>
            <a:off x="9153940" y="3568148"/>
            <a:ext cx="1341782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12°C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95B88E0-B112-6EB3-A97D-8FB40C377770}"/>
              </a:ext>
            </a:extLst>
          </p:cNvPr>
          <p:cNvSpPr/>
          <p:nvPr/>
        </p:nvSpPr>
        <p:spPr>
          <a:xfrm>
            <a:off x="9144001" y="4194313"/>
            <a:ext cx="1341782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7°C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6097BA-D6A8-8AE9-5876-A9E16B2B921A}"/>
              </a:ext>
            </a:extLst>
          </p:cNvPr>
          <p:cNvSpPr txBox="1"/>
          <p:nvPr/>
        </p:nvSpPr>
        <p:spPr>
          <a:xfrm>
            <a:off x="586409" y="4909930"/>
            <a:ext cx="10942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Dựa vào bảng trên, hãy cho biết ngày nào có nhiệt độ dưới 10°C: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278C43-9D27-0FDA-22EC-9A6FAEF29C37}"/>
              </a:ext>
            </a:extLst>
          </p:cNvPr>
          <p:cNvSpPr/>
          <p:nvPr/>
        </p:nvSpPr>
        <p:spPr>
          <a:xfrm>
            <a:off x="9223513" y="4144617"/>
            <a:ext cx="1292087" cy="5565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9CF74-9FAE-A878-75FA-6E75821A4907}"/>
              </a:ext>
            </a:extLst>
          </p:cNvPr>
          <p:cNvSpPr txBox="1"/>
          <p:nvPr/>
        </p:nvSpPr>
        <p:spPr>
          <a:xfrm>
            <a:off x="2454966" y="5685182"/>
            <a:ext cx="83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có nhiệt độ xuống dưới 1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ngày 3.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4469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1" name="Google Shape;561;p32"/>
          <p:cNvGrpSpPr/>
          <p:nvPr/>
        </p:nvGrpSpPr>
        <p:grpSpPr>
          <a:xfrm rot="10800000" flipH="1">
            <a:off x="10372730" y="1053118"/>
            <a:ext cx="859372" cy="86167"/>
            <a:chOff x="15456318" y="3520944"/>
            <a:chExt cx="735848" cy="73781"/>
          </a:xfrm>
        </p:grpSpPr>
        <p:sp>
          <p:nvSpPr>
            <p:cNvPr id="562" name="Google Shape;562;p32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2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9803" y="201507"/>
            <a:ext cx="11182596" cy="1337734"/>
            <a:chOff x="588" y="263"/>
            <a:chExt cx="10594" cy="1580"/>
          </a:xfrm>
        </p:grpSpPr>
        <p:sp>
          <p:nvSpPr>
            <p:cNvPr id="15" name="Text Box 14"/>
            <p:cNvSpPr txBox="1"/>
            <p:nvPr/>
          </p:nvSpPr>
          <p:spPr>
            <a:xfrm>
              <a:off x="1366" y="385"/>
              <a:ext cx="9816" cy="145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a) Hoàn thành bảng số liệu về số học sinh khối lớp 3 tại một trường tiểu học: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88" y="263"/>
              <a:ext cx="831" cy="1012"/>
              <a:chOff x="504" y="285"/>
              <a:chExt cx="831" cy="1012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04" y="341"/>
                <a:ext cx="767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701" y="285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4C7DE0E-F33D-8D0D-24FA-CA227807D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4487" y="1700212"/>
            <a:ext cx="9130155" cy="280511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1CC5C-9B6E-7D4E-8D9E-8B71A676B255}"/>
              </a:ext>
            </a:extLst>
          </p:cNvPr>
          <p:cNvSpPr/>
          <p:nvPr/>
        </p:nvSpPr>
        <p:spPr>
          <a:xfrm>
            <a:off x="4994000" y="3362325"/>
            <a:ext cx="1341782" cy="4124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BD8382-3445-7BE8-717C-251FA8B3402D}"/>
              </a:ext>
            </a:extLst>
          </p:cNvPr>
          <p:cNvSpPr/>
          <p:nvPr/>
        </p:nvSpPr>
        <p:spPr>
          <a:xfrm>
            <a:off x="6975200" y="2828925"/>
            <a:ext cx="1341782" cy="4124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DAE84A-D1A0-4B93-08CE-422EA991F145}"/>
              </a:ext>
            </a:extLst>
          </p:cNvPr>
          <p:cNvSpPr/>
          <p:nvPr/>
        </p:nvSpPr>
        <p:spPr>
          <a:xfrm>
            <a:off x="8975450" y="3914775"/>
            <a:ext cx="1341782" cy="4124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41386566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1" name="Google Shape;561;p32"/>
          <p:cNvGrpSpPr/>
          <p:nvPr/>
        </p:nvGrpSpPr>
        <p:grpSpPr>
          <a:xfrm rot="10800000" flipH="1">
            <a:off x="10372730" y="1053118"/>
            <a:ext cx="859372" cy="86167"/>
            <a:chOff x="15456318" y="3520944"/>
            <a:chExt cx="735848" cy="73781"/>
          </a:xfrm>
        </p:grpSpPr>
        <p:sp>
          <p:nvSpPr>
            <p:cNvPr id="562" name="Google Shape;562;p32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2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9803" y="201507"/>
            <a:ext cx="11459153" cy="2084495"/>
            <a:chOff x="588" y="263"/>
            <a:chExt cx="10856" cy="2462"/>
          </a:xfrm>
        </p:grpSpPr>
        <p:sp>
          <p:nvSpPr>
            <p:cNvPr id="15" name="Text Box 14"/>
            <p:cNvSpPr txBox="1"/>
            <p:nvPr/>
          </p:nvSpPr>
          <p:spPr>
            <a:xfrm>
              <a:off x="1464" y="385"/>
              <a:ext cx="9980" cy="2340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b) </a:t>
              </a: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Dựa vào bảng số liệu trên, trả lời câu hỏi: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- Lớp nào có nhiều hơn 30 học sinh.</a:t>
              </a:r>
            </a:p>
            <a:p>
              <a:pPr marL="457200" marR="0" lvl="0" indent="-45720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vi-VN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Lớp nào có nhiều học sinh nữ nhất? Lớp nào có ít học sinh nữ nhất?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  <a:p>
              <a:pPr marL="457200" marR="0" lvl="0" indent="-45720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Những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lớp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nào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số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học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sinh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nam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bằng</a:t>
              </a: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nhau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88" y="263"/>
              <a:ext cx="831" cy="1012"/>
              <a:chOff x="504" y="285"/>
              <a:chExt cx="831" cy="1012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04" y="341"/>
                <a:ext cx="767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701" y="285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EBC6BEB-16EA-591B-D2B7-E9593DC61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5" y="2336549"/>
            <a:ext cx="8528700" cy="277837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62D6FE-31C0-C510-2CE3-BDA38ACCD3FD}"/>
              </a:ext>
            </a:extLst>
          </p:cNvPr>
          <p:cNvCxnSpPr>
            <a:cxnSpLocks/>
          </p:cNvCxnSpPr>
          <p:nvPr/>
        </p:nvCxnSpPr>
        <p:spPr>
          <a:xfrm>
            <a:off x="1562100" y="1238250"/>
            <a:ext cx="47339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7D2D7D6-F1A7-EC4B-37BF-98C3F18DA915}"/>
              </a:ext>
            </a:extLst>
          </p:cNvPr>
          <p:cNvSpPr/>
          <p:nvPr/>
        </p:nvSpPr>
        <p:spPr>
          <a:xfrm>
            <a:off x="7258050" y="4381500"/>
            <a:ext cx="2695575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F4DF89-D7A4-63E6-97BD-E8CBE453C8AA}"/>
              </a:ext>
            </a:extLst>
          </p:cNvPr>
          <p:cNvSpPr txBox="1"/>
          <p:nvPr/>
        </p:nvSpPr>
        <p:spPr>
          <a:xfrm>
            <a:off x="1419225" y="4981575"/>
            <a:ext cx="993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3 B và 3C có nhiều hơn 30 học sinh.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7EB35C-E62C-33CE-0697-A8A0B02FF559}"/>
              </a:ext>
            </a:extLst>
          </p:cNvPr>
          <p:cNvCxnSpPr>
            <a:cxnSpLocks/>
          </p:cNvCxnSpPr>
          <p:nvPr/>
        </p:nvCxnSpPr>
        <p:spPr>
          <a:xfrm>
            <a:off x="1866900" y="1743075"/>
            <a:ext cx="93630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8F31479-BD6E-4946-EEC4-86B0A800E5AE}"/>
              </a:ext>
            </a:extLst>
          </p:cNvPr>
          <p:cNvSpPr/>
          <p:nvPr/>
        </p:nvSpPr>
        <p:spPr>
          <a:xfrm>
            <a:off x="7296150" y="3848100"/>
            <a:ext cx="2695575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3804FB-B292-9F9C-2855-B034B29512AC}"/>
              </a:ext>
            </a:extLst>
          </p:cNvPr>
          <p:cNvSpPr txBox="1"/>
          <p:nvPr/>
        </p:nvSpPr>
        <p:spPr>
          <a:xfrm>
            <a:off x="1419225" y="5457825"/>
            <a:ext cx="10391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3B có nhiều học sinh nữ nhất; lớp 3C có ít học sinh nữ nhất.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8E0A383-2946-5ADD-CAF4-0AE45E4A5776}"/>
              </a:ext>
            </a:extLst>
          </p:cNvPr>
          <p:cNvCxnSpPr>
            <a:cxnSpLocks/>
          </p:cNvCxnSpPr>
          <p:nvPr/>
        </p:nvCxnSpPr>
        <p:spPr>
          <a:xfrm>
            <a:off x="1933575" y="2200275"/>
            <a:ext cx="624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1F10B-5ABE-8FD3-9EDB-F2F0337DA212}"/>
              </a:ext>
            </a:extLst>
          </p:cNvPr>
          <p:cNvSpPr/>
          <p:nvPr/>
        </p:nvSpPr>
        <p:spPr>
          <a:xfrm>
            <a:off x="5638800" y="3352800"/>
            <a:ext cx="2695575" cy="40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DA6CBF-9038-5054-072E-6D89EF98DC36}"/>
              </a:ext>
            </a:extLst>
          </p:cNvPr>
          <p:cNvSpPr txBox="1"/>
          <p:nvPr/>
        </p:nvSpPr>
        <p:spPr>
          <a:xfrm>
            <a:off x="1438275" y="5962650"/>
            <a:ext cx="10391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3A và 3B có số học sinh nam bằng nhau.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129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8" grpId="0" animBg="1"/>
      <p:bldP spid="19" grpId="0"/>
      <p:bldP spid="24" grpId="0" animBg="1"/>
      <p:bldP spid="25" grpId="0"/>
    </p:bld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341</Words>
  <Application>Microsoft Office PowerPoint</Application>
  <PresentationFormat>Widescreen</PresentationFormat>
  <Paragraphs>37</Paragraphs>
  <Slides>10</Slides>
  <Notes>9</Notes>
  <HiddenSlides>1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Microsoft YaHei</vt:lpstr>
      <vt:lpstr>Arial</vt:lpstr>
      <vt:lpstr>Bebas Neue</vt:lpstr>
      <vt:lpstr>Calibri</vt:lpstr>
      <vt:lpstr>Calibri Light</vt:lpstr>
      <vt:lpstr>Coiny</vt:lpstr>
      <vt:lpstr>等线</vt:lpstr>
      <vt:lpstr>等线 Light</vt:lpstr>
      <vt:lpstr>Karla</vt:lpstr>
      <vt:lpstr>Love Ya Like A Sister</vt:lpstr>
      <vt:lpstr>迷你简细行楷</vt:lpstr>
      <vt:lpstr>Printable Number Sense Activities for Pre-K by Slidesgo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2023-02-06T10:46:18Z</dcterms:created>
  <dcterms:modified xsi:type="dcterms:W3CDTF">2025-05-08T03:15:04Z</dcterms:modified>
</cp:coreProperties>
</file>