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79" r:id="rId3"/>
    <p:sldId id="2643" r:id="rId4"/>
    <p:sldId id="2637" r:id="rId5"/>
    <p:sldId id="2638" r:id="rId6"/>
    <p:sldId id="2639" r:id="rId7"/>
    <p:sldId id="2640" r:id="rId8"/>
    <p:sldId id="2641" r:id="rId9"/>
    <p:sldId id="2642" r:id="rId10"/>
    <p:sldId id="2654" r:id="rId11"/>
    <p:sldId id="2644" r:id="rId12"/>
    <p:sldId id="265" r:id="rId13"/>
    <p:sldId id="2636" r:id="rId14"/>
    <p:sldId id="264" r:id="rId15"/>
    <p:sldId id="278" r:id="rId16"/>
    <p:sldId id="2645" r:id="rId17"/>
    <p:sldId id="2646" r:id="rId18"/>
    <p:sldId id="291" r:id="rId19"/>
    <p:sldId id="290" r:id="rId20"/>
    <p:sldId id="2648" r:id="rId21"/>
    <p:sldId id="2647" r:id="rId22"/>
    <p:sldId id="2649" r:id="rId23"/>
    <p:sldId id="2650" r:id="rId24"/>
    <p:sldId id="2651" r:id="rId25"/>
    <p:sldId id="2653" r:id="rId26"/>
    <p:sldId id="2652" r:id="rId27"/>
    <p:sldId id="2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1FCE7-F303-4356-93E5-E63CFD516AF2}"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FFDE-5FF6-4951-AE11-57D86D3DCCFA}" type="slidenum">
              <a:rPr lang="en-US" smtClean="0"/>
              <a:t>‹#›</a:t>
            </a:fld>
            <a:endParaRPr lang="en-US"/>
          </a:p>
        </p:txBody>
      </p:sp>
    </p:spTree>
    <p:extLst>
      <p:ext uri="{BB962C8B-B14F-4D97-AF65-F5344CB8AC3E}">
        <p14:creationId xmlns:p14="http://schemas.microsoft.com/office/powerpoint/2010/main" val="182189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139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click vào mỗi ô để hiện ra câu hỏi.</a:t>
            </a:r>
          </a:p>
          <a:p>
            <a:r>
              <a:rPr lang="vi-VN" dirty="0"/>
              <a:t>Click vào dấu mũi tên góc phải để đến slide cảm ơn.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363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trái để quay về.</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07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phải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448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trái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781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phải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180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13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343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8961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9091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843469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30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03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267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9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48565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118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6951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84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50763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6779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08/05/2025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6216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08/05/2025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3867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08/05/2025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43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617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24187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08/05/2025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DEBAE63D-AC6B-646E-F555-788A566001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133350"/>
            <a:ext cx="1219200" cy="1219200"/>
          </a:xfrm>
          <a:prstGeom prst="rect">
            <a:avLst/>
          </a:prstGeom>
        </p:spPr>
      </p:pic>
    </p:spTree>
    <p:extLst>
      <p:ext uri="{BB962C8B-B14F-4D97-AF65-F5344CB8AC3E}">
        <p14:creationId xmlns:p14="http://schemas.microsoft.com/office/powerpoint/2010/main" val="3826297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747579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2.gi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2.gi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2.gi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39.emf"/><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2.jpg"/><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7.xml"/><Relationship Id="rId10"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3.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93AEFE3-B9ED-2F6A-26A2-4BD1A01D03B6}"/>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Viết đúng chính tả một đoạn trong bài Ngọn lửa Ô-lim-pích theo hình thức nghe – viết;</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 Biết cách trình bày đoạn văn, biết viết hoa chữ cái đầu tên bài đọc và đầu các câu văn.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Làm đúng các bài tập chính tả viết hoa tên riêng Việt Nam và tên riêng nước ngoài.</a:t>
            </a:r>
          </a:p>
        </p:txBody>
      </p:sp>
      <p:pic>
        <p:nvPicPr>
          <p:cNvPr id="5" name="Picture 4">
            <a:extLst>
              <a:ext uri="{FF2B5EF4-FFF2-40B4-BE49-F238E27FC236}">
                <a16:creationId xmlns:a16="http://schemas.microsoft.com/office/drawing/2014/main" id="{86E71B95-BB34-6BE7-17BF-48AC56130D4B}"/>
              </a:ext>
            </a:extLst>
          </p:cNvPr>
          <p:cNvPicPr>
            <a:picLocks noChangeAspect="1"/>
          </p:cNvPicPr>
          <p:nvPr/>
        </p:nvPicPr>
        <p:blipFill>
          <a:blip r:embed="rId4"/>
          <a:stretch>
            <a:fillRect/>
          </a:stretch>
        </p:blipFill>
        <p:spPr>
          <a:xfrm>
            <a:off x="247481" y="1761011"/>
            <a:ext cx="467048" cy="467048"/>
          </a:xfrm>
          <a:prstGeom prst="rect">
            <a:avLst/>
          </a:prstGeom>
        </p:spPr>
      </p:pic>
      <p:pic>
        <p:nvPicPr>
          <p:cNvPr id="9" name="Picture 8">
            <a:extLst>
              <a:ext uri="{FF2B5EF4-FFF2-40B4-BE49-F238E27FC236}">
                <a16:creationId xmlns:a16="http://schemas.microsoft.com/office/drawing/2014/main" id="{63B6C4E8-C609-BEC8-16B9-2A50D4A6E049}"/>
              </a:ext>
            </a:extLst>
          </p:cNvPr>
          <p:cNvPicPr>
            <a:picLocks noChangeAspect="1"/>
          </p:cNvPicPr>
          <p:nvPr/>
        </p:nvPicPr>
        <p:blipFill>
          <a:blip r:embed="rId4"/>
          <a:stretch>
            <a:fillRect/>
          </a:stretch>
        </p:blipFill>
        <p:spPr>
          <a:xfrm>
            <a:off x="254080" y="2789353"/>
            <a:ext cx="467048" cy="467048"/>
          </a:xfrm>
          <a:prstGeom prst="rect">
            <a:avLst/>
          </a:prstGeom>
        </p:spPr>
      </p:pic>
      <p:pic>
        <p:nvPicPr>
          <p:cNvPr id="10" name="Picture 9">
            <a:extLst>
              <a:ext uri="{FF2B5EF4-FFF2-40B4-BE49-F238E27FC236}">
                <a16:creationId xmlns:a16="http://schemas.microsoft.com/office/drawing/2014/main" id="{2D06A258-4554-DB2D-DBB8-8E6D7B0B90D8}"/>
              </a:ext>
            </a:extLst>
          </p:cNvPr>
          <p:cNvPicPr>
            <a:picLocks noChangeAspect="1"/>
          </p:cNvPicPr>
          <p:nvPr/>
        </p:nvPicPr>
        <p:blipFill>
          <a:blip r:embed="rId4"/>
          <a:stretch>
            <a:fillRect/>
          </a:stretch>
        </p:blipFill>
        <p:spPr>
          <a:xfrm>
            <a:off x="187405" y="4042301"/>
            <a:ext cx="467048" cy="467048"/>
          </a:xfrm>
          <a:prstGeom prst="rect">
            <a:avLst/>
          </a:prstGeom>
        </p:spPr>
      </p:pic>
      <p:pic>
        <p:nvPicPr>
          <p:cNvPr id="11" name="Picture 10">
            <a:extLst>
              <a:ext uri="{FF2B5EF4-FFF2-40B4-BE49-F238E27FC236}">
                <a16:creationId xmlns:a16="http://schemas.microsoft.com/office/drawing/2014/main" id="{FEAE1160-95C5-D845-D5E6-E0E344E0DDB5}"/>
              </a:ext>
            </a:extLst>
          </p:cNvPr>
          <p:cNvPicPr>
            <a:picLocks noChangeAspect="1"/>
          </p:cNvPicPr>
          <p:nvPr/>
        </p:nvPicPr>
        <p:blipFill>
          <a:blip r:embed="rId5"/>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2700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800" decel="100000"/>
                                        <p:tgtEl>
                                          <p:spTgt spid="10"/>
                                        </p:tgtEl>
                                      </p:cBhvr>
                                    </p:animEffect>
                                    <p:anim calcmode="lin" valueType="num">
                                      <p:cBhvr>
                                        <p:cTn id="23" dur="800" decel="100000" fill="hold"/>
                                        <p:tgtEl>
                                          <p:spTgt spid="10"/>
                                        </p:tgtEl>
                                        <p:attrNameLst>
                                          <p:attrName>style.rotation</p:attrName>
                                        </p:attrNameLst>
                                      </p:cBhvr>
                                      <p:tavLst>
                                        <p:tav tm="0">
                                          <p:val>
                                            <p:fltVal val="-90"/>
                                          </p:val>
                                        </p:tav>
                                        <p:tav tm="100000">
                                          <p:val>
                                            <p:fltVal val="0"/>
                                          </p:val>
                                        </p:tav>
                                      </p:tavLst>
                                    </p:anim>
                                    <p:anim calcmode="lin" valueType="num">
                                      <p:cBhvr>
                                        <p:cTn id="24" dur="800" decel="100000" fill="hold"/>
                                        <p:tgtEl>
                                          <p:spTgt spid="10"/>
                                        </p:tgtEl>
                                        <p:attrNameLst>
                                          <p:attrName>ppt_x</p:attrName>
                                        </p:attrNameLst>
                                      </p:cBhvr>
                                      <p:tavLst>
                                        <p:tav tm="0">
                                          <p:val>
                                            <p:strVal val="#ppt_x+0.4"/>
                                          </p:val>
                                        </p:tav>
                                        <p:tav tm="100000">
                                          <p:val>
                                            <p:strVal val="#ppt_x-0.05"/>
                                          </p:val>
                                        </p:tav>
                                      </p:tavLst>
                                    </p:anim>
                                    <p:anim calcmode="lin" valueType="num">
                                      <p:cBhvr>
                                        <p:cTn id="25" dur="800" decel="100000" fill="hold"/>
                                        <p:tgtEl>
                                          <p:spTgt spid="1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p:cTn id="4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sp>
        <p:nvSpPr>
          <p:cNvPr id="6" name="TextBox 5"/>
          <p:cNvSpPr txBox="1"/>
          <p:nvPr/>
        </p:nvSpPr>
        <p:spPr>
          <a:xfrm>
            <a:off x="4514851" y="2843478"/>
            <a:ext cx="50863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ea typeface="+mn-ea"/>
                <a:cs typeface="+mn-cs"/>
              </a:rPr>
              <a:t>1. Nghe – </a:t>
            </a:r>
            <a:r>
              <a:rPr kumimoji="0" lang="en-US" sz="6000" b="1" i="0" u="none" strike="noStrike" kern="1200" cap="none" spc="0" normalizeH="0" baseline="0" noProof="0" dirty="0" err="1">
                <a:ln>
                  <a:noFill/>
                </a:ln>
                <a:solidFill>
                  <a:prstClr val="black"/>
                </a:solidFill>
                <a:effectLst/>
                <a:uLnTx/>
                <a:uFillTx/>
                <a:ea typeface="+mn-ea"/>
                <a:cs typeface="+mn-cs"/>
              </a:rPr>
              <a:t>viết</a:t>
            </a:r>
            <a:endParaRPr kumimoji="0" lang="vi-VN" sz="6000" b="1"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24782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1085850" y="1123950"/>
            <a:ext cx="10420350" cy="423545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790700" y="1333872"/>
            <a:ext cx="9467850"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Ngọn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lửa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Ô-</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lim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pích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Tục lệ tổ chức Đại hội Thể thao Ô-lim-pích đã có từ gần 3 000 năm trước ở nước Hy Lạp cổ.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24227" y="-1011787"/>
            <a:ext cx="2677923" cy="191165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153223" y="421863"/>
            <a:ext cx="3587842" cy="523220"/>
          </a:xfrm>
          <a:prstGeom prst="rect">
            <a:avLst/>
          </a:prstGeom>
        </p:spPr>
        <p:txBody>
          <a:bodyPr wrap="none">
            <a:spAutoFit/>
          </a:bodyPr>
          <a:lstStyle/>
          <a:p>
            <a:pPr lvl="0" algn="ctr">
              <a:spcBef>
                <a:spcPts val="3000"/>
              </a:spcBef>
              <a:defRPr/>
            </a:pPr>
            <a:r>
              <a:rPr lang="en-US" sz="2800" b="1" dirty="0" err="1">
                <a:solidFill>
                  <a:srgbClr val="FFFF00"/>
                </a:solidFill>
                <a:latin typeface="HP001 5 hàng" panose="020B0603050302020204" pitchFamily="34" charset="0"/>
              </a:rPr>
              <a:t>Ngọn</a:t>
            </a:r>
            <a:r>
              <a:rPr lang="en-US" sz="2800" b="1" dirty="0">
                <a:solidFill>
                  <a:srgbClr val="FFFF00"/>
                </a:solidFill>
                <a:latin typeface="HP001 5 hàng" panose="020B0603050302020204" pitchFamily="34" charset="0"/>
              </a:rPr>
              <a:t> </a:t>
            </a:r>
            <a:r>
              <a:rPr lang="en-US" sz="2800" b="1" dirty="0" err="1">
                <a:solidFill>
                  <a:srgbClr val="FFFF00"/>
                </a:solidFill>
                <a:latin typeface="HP001 5 hàng" panose="020B0603050302020204" pitchFamily="34" charset="0"/>
              </a:rPr>
              <a:t>lửa</a:t>
            </a:r>
            <a:r>
              <a:rPr lang="en-US" sz="2800" b="1" dirty="0">
                <a:solidFill>
                  <a:srgbClr val="FFFF00"/>
                </a:solidFill>
                <a:latin typeface="HP001 5 hàng" panose="020B0603050302020204" pitchFamily="34" charset="0"/>
              </a:rPr>
              <a:t> Ô-</a:t>
            </a:r>
            <a:r>
              <a:rPr lang="en-US" sz="2800" b="1" dirty="0" err="1">
                <a:solidFill>
                  <a:srgbClr val="FFFF00"/>
                </a:solidFill>
                <a:latin typeface="HP001 5 hàng" panose="020B0603050302020204" pitchFamily="34" charset="0"/>
              </a:rPr>
              <a:t>lim</a:t>
            </a:r>
            <a:r>
              <a:rPr lang="en-US" sz="2800" b="1" dirty="0">
                <a:solidFill>
                  <a:srgbClr val="FFFF00"/>
                </a:solidFill>
                <a:latin typeface="HP001 5 hàng" panose="020B0603050302020204" pitchFamily="34" charset="0"/>
              </a:rPr>
              <a:t>-</a:t>
            </a:r>
            <a:r>
              <a:rPr lang="en-US" sz="2800" b="1" dirty="0" err="1">
                <a:solidFill>
                  <a:srgbClr val="FFFF00"/>
                </a:solidFill>
                <a:latin typeface="HP001 5 hàng" panose="020B0603050302020204" pitchFamily="34" charset="0"/>
              </a:rPr>
              <a:t>pích</a:t>
            </a:r>
            <a:endParaRPr lang="en-US" sz="2800" b="1" dirty="0">
              <a:solidFill>
                <a:srgbClr val="FFFF00"/>
              </a:solidFill>
              <a:latin typeface="HP001 5 hàng" panose="020B0603050302020204" pitchFamily="34" charset="0"/>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1013193" y="973895"/>
            <a:ext cx="10874008"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Tục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Ń Ǉổ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ức Đại hĖ TǗ˘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ao Ô-lim-pí</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đã có Ǉừ gần 3 000 wăm Ǉrư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3639A6CC-C6B7-BC32-E729-77BC7E5ECE4B}"/>
              </a:ext>
            </a:extLst>
          </p:cNvPr>
          <p:cNvSpPr txBox="1"/>
          <p:nvPr/>
        </p:nvSpPr>
        <p:spPr>
          <a:xfrm>
            <a:off x="-129807" y="1535870"/>
            <a:ext cx="12140832"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Hy Lạp cổ.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606F4313-59FD-4757-B063-792A661B8A9E}"/>
              </a:ext>
            </a:extLst>
          </p:cNvPr>
          <p:cNvSpPr txBox="1"/>
          <p:nvPr/>
        </p:nvSpPr>
        <p:spPr>
          <a:xfrm>
            <a:off x="914399" y="2059745"/>
            <a:ext cx="10906125"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Đại hĖ đưϑ Ǉổ εức bū wăm jŎ lần, vào κáng Bảy, κưŊg Γ˛o dài wăm,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C5D05787-4701-6668-6E19-A01FD6C03B4A}"/>
              </a:ext>
            </a:extLst>
          </p:cNvPr>
          <p:cNvSpPr txBox="1"/>
          <p:nvPr/>
        </p:nvSpPr>
        <p:spPr>
          <a:xfrm>
            <a:off x="-209550" y="2593145"/>
            <a:ext cx="12277725"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sáu wgày</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Tǟai Ǉráng Ǉừ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ắp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Π Λ</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đất wư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Hy Lạp đổ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 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Ô-</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lim</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-pi-a</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5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9C42DF79-3905-9FE4-9457-A2D4B6B3EC81}"/>
              </a:ext>
            </a:extLst>
          </p:cNvPr>
          <p:cNvSpPr txBox="1"/>
          <p:nvPr/>
        </p:nvSpPr>
        <p:spPr>
          <a:xfrm>
            <a:off x="-219075" y="3126545"/>
            <a:ext cx="12277725"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ảy, bắn cung, đua wgựa,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đĩa,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lao, đấu vật,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5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 grpId="0"/>
      <p:bldP spid="6" grpId="0"/>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237837" y="2000964"/>
            <a:ext cx="81274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711265" y="2179954"/>
              <a:ext cx="231648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Hy </a:t>
              </a:r>
              <a:r>
                <a:rPr kumimoji="0" lang="en-US" sz="7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Lạp</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a:off x="3495675" y="975360"/>
            <a:ext cx="49053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418435" y="2789554"/>
              <a:ext cx="27642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Ô-</a:t>
              </a: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pích</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13846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a:off x="2752726" y="1041400"/>
            <a:ext cx="5181600" cy="4254500"/>
            <a:chOff x="994168" y="1511299"/>
            <a:chExt cx="3632339" cy="4254500"/>
          </a:xfrm>
        </p:grpSpPr>
        <p:grpSp>
          <p:nvGrpSpPr>
            <p:cNvPr id="23" name="Group 22"/>
            <p:cNvGrpSpPr/>
            <p:nvPr/>
          </p:nvGrpSpPr>
          <p:grpSpPr>
            <a:xfrm>
              <a:off x="994168" y="1511299"/>
              <a:ext cx="3632339" cy="4254500"/>
              <a:chOff x="3316421" y="1367790"/>
              <a:chExt cx="3632339" cy="4254500"/>
            </a:xfrm>
          </p:grpSpPr>
          <p:sp>
            <p:nvSpPr>
              <p:cNvPr id="25" name="Rounded Rectangle 24"/>
              <p:cNvSpPr/>
              <p:nvPr/>
            </p:nvSpPr>
            <p:spPr>
              <a:xfrm>
                <a:off x="3609974" y="1499576"/>
                <a:ext cx="3338785"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421" y="1367790"/>
                <a:ext cx="3632339"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91877" y="2665729"/>
              <a:ext cx="327453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Ô-</a:t>
              </a:r>
              <a:r>
                <a:rPr kumimoji="0" lang="en-US" sz="6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-pi-a</a:t>
              </a:r>
              <a:endPar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82" y="222630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7089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2">
            <a:extLst>
              <a:ext uri="{FF2B5EF4-FFF2-40B4-BE49-F238E27FC236}">
                <a16:creationId xmlns:a16="http://schemas.microsoft.com/office/drawing/2014/main" id="{8103D67D-1A75-77CB-0988-DC28E5F012F8}"/>
              </a:ext>
            </a:extLst>
          </p:cNvPr>
          <p:cNvGrpSpPr/>
          <p:nvPr/>
        </p:nvGrpSpPr>
        <p:grpSpPr>
          <a:xfrm>
            <a:off x="4752265" y="2181246"/>
            <a:ext cx="3233538" cy="4288723"/>
            <a:chOff x="3355393" y="1522865"/>
            <a:chExt cx="2425902" cy="3217535"/>
          </a:xfrm>
        </p:grpSpPr>
        <p:pic>
          <p:nvPicPr>
            <p:cNvPr id="4" name="Picture 3">
              <a:extLst>
                <a:ext uri="{FF2B5EF4-FFF2-40B4-BE49-F238E27FC236}">
                  <a16:creationId xmlns:a16="http://schemas.microsoft.com/office/drawing/2014/main" id="{B3BC8BB5-6846-54CF-3A08-3B5473474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BD913-27FD-B1EA-EB52-88C35B2E17DD}"/>
                </a:ext>
              </a:extLst>
            </p:cNvPr>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6" name="TextBox 5">
              <a:extLst>
                <a:ext uri="{FF2B5EF4-FFF2-40B4-BE49-F238E27FC236}">
                  <a16:creationId xmlns:a16="http://schemas.microsoft.com/office/drawing/2014/main" id="{6A837630-2F45-371F-E7E7-656A5C222A3B}"/>
                </a:ext>
              </a:extLst>
            </p:cNvPr>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7" name="TextBox 6">
              <a:extLst>
                <a:ext uri="{FF2B5EF4-FFF2-40B4-BE49-F238E27FC236}">
                  <a16:creationId xmlns:a16="http://schemas.microsoft.com/office/drawing/2014/main" id="{40776908-AF16-06B0-1CFB-32D6B9957865}"/>
                </a:ext>
              </a:extLst>
            </p:cNvPr>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9" name="图片 1">
            <a:extLst>
              <a:ext uri="{FF2B5EF4-FFF2-40B4-BE49-F238E27FC236}">
                <a16:creationId xmlns:a16="http://schemas.microsoft.com/office/drawing/2014/main" id="{E1B237CC-2EBF-EB55-D63D-27E4B439AD42}"/>
              </a:ext>
            </a:extLst>
          </p:cNvPr>
          <p:cNvPicPr>
            <a:picLocks noChangeAspect="1"/>
          </p:cNvPicPr>
          <p:nvPr/>
        </p:nvPicPr>
        <p:blipFill>
          <a:blip r:embed="rId4">
            <a:duotone>
              <a:schemeClr val="accent4">
                <a:shade val="45000"/>
                <a:satMod val="135000"/>
              </a:schemeClr>
              <a:prstClr val="white"/>
            </a:duotone>
          </a:blip>
          <a:stretch>
            <a:fillRect/>
          </a:stretch>
        </p:blipFill>
        <p:spPr>
          <a:xfrm>
            <a:off x="3600415" y="108054"/>
            <a:ext cx="5537239" cy="1911301"/>
          </a:xfrm>
          <a:prstGeom prst="rect">
            <a:avLst/>
          </a:prstGeom>
        </p:spPr>
      </p:pic>
      <p:sp>
        <p:nvSpPr>
          <p:cNvPr id="10" name="TextBox 9">
            <a:extLst>
              <a:ext uri="{FF2B5EF4-FFF2-40B4-BE49-F238E27FC236}">
                <a16:creationId xmlns:a16="http://schemas.microsoft.com/office/drawing/2014/main" id="{B3DD6FEE-F038-5BA5-3F13-43EE24E82BEA}"/>
              </a:ext>
            </a:extLst>
          </p:cNvPr>
          <p:cNvSpPr txBox="1"/>
          <p:nvPr/>
        </p:nvSpPr>
        <p:spPr>
          <a:xfrm>
            <a:off x="4389820" y="732846"/>
            <a:ext cx="4017446" cy="748666"/>
          </a:xfrm>
          <a:prstGeom prst="rect">
            <a:avLst/>
          </a:prstGeom>
          <a:noFill/>
        </p:spPr>
        <p:txBody>
          <a:bodyPr wrap="none" rtlCol="0">
            <a:spAutoFit/>
          </a:bodyPr>
          <a:lstStyle/>
          <a:p>
            <a:pPr defTabSz="1218804"/>
            <a:r>
              <a:rPr lang="en-US" sz="4265" b="1" dirty="0" err="1">
                <a:solidFill>
                  <a:srgbClr val="12735D"/>
                </a:solidFill>
                <a:effectLst>
                  <a:glow rad="63500">
                    <a:srgbClr val="F79646">
                      <a:satMod val="175000"/>
                      <a:alpha val="40000"/>
                    </a:srgbClr>
                  </a:glow>
                </a:effectLst>
                <a:latin typeface="+mj-lt"/>
              </a:rPr>
              <a:t>Tiêu</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chí</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đánh</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giá</a:t>
            </a:r>
            <a:endParaRPr lang="en-US" sz="4265" b="1" dirty="0">
              <a:solidFill>
                <a:srgbClr val="12735D"/>
              </a:solidFill>
              <a:effectLst>
                <a:glow rad="63500">
                  <a:srgbClr val="F79646">
                    <a:satMod val="175000"/>
                    <a:alpha val="40000"/>
                  </a:srgbClr>
                </a:glow>
              </a:effectLst>
              <a:latin typeface="+mj-lt"/>
            </a:endParaRPr>
          </a:p>
        </p:txBody>
      </p:sp>
      <p:sp>
        <p:nvSpPr>
          <p:cNvPr id="12" name="Rectangle 11">
            <a:extLst>
              <a:ext uri="{FF2B5EF4-FFF2-40B4-BE49-F238E27FC236}">
                <a16:creationId xmlns:a16="http://schemas.microsoft.com/office/drawing/2014/main" id="{123483E0-7CDF-3A78-BD91-D6A56A2EE7C9}"/>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3" name="Rectangle 12">
            <a:extLst>
              <a:ext uri="{FF2B5EF4-FFF2-40B4-BE49-F238E27FC236}">
                <a16:creationId xmlns:a16="http://schemas.microsoft.com/office/drawing/2014/main" id="{A169B3DE-DCA7-2082-586D-0119ED24E47C}"/>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09353706">
                  <a:prstGeom prst="rect">
                    <a:avLst/>
                  </a:prstGeom>
                  <ask:type>
                    <ask:lineSketchCurved/>
                  </ask:type>
                </ask:lineSketchStyleProps>
              </a:ext>
            </a:extLst>
          </a:ln>
        </p:spPr>
        <p:txBody>
          <a:bodyPr wrap="square">
            <a:spAutoFit/>
          </a:bodyPr>
          <a:lstStyle/>
          <a:p>
            <a:pPr algn="ctr" defTabSz="609402"/>
            <a:r>
              <a:rPr lang="en-US" sz="4265" dirty="0" err="1">
                <a:solidFill>
                  <a:srgbClr val="002060"/>
                </a:solidFill>
                <a:latin typeface="Calibri"/>
                <a:ea typeface="微软雅黑"/>
                <a:cs typeface="Calibri" panose="020F0502020204030204" pitchFamily="34" charset="0"/>
              </a:rPr>
              <a:t>Chữ</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viết</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rõ</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ràng</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sạch</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đẹp</a:t>
            </a:r>
            <a:endParaRPr lang="en-US" sz="4265" dirty="0">
              <a:solidFill>
                <a:srgbClr val="002060"/>
              </a:solidFill>
              <a:latin typeface="Calibri"/>
              <a:ea typeface="微软雅黑"/>
              <a:cs typeface="Calibri" panose="020F0502020204030204" pitchFamily="34" charset="0"/>
            </a:endParaRPr>
          </a:p>
        </p:txBody>
      </p:sp>
      <p:sp>
        <p:nvSpPr>
          <p:cNvPr id="14" name="Rectangle 13">
            <a:extLst>
              <a:ext uri="{FF2B5EF4-FFF2-40B4-BE49-F238E27FC236}">
                <a16:creationId xmlns:a16="http://schemas.microsoft.com/office/drawing/2014/main" id="{89776223-ADB9-5F16-E57A-B5E17B6E6B8F}"/>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spTree>
    <p:extLst>
      <p:ext uri="{BB962C8B-B14F-4D97-AF65-F5344CB8AC3E}">
        <p14:creationId xmlns:p14="http://schemas.microsoft.com/office/powerpoint/2010/main" val="7278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pic>
        <p:nvPicPr>
          <p:cNvPr id="2" name="Picture 1">
            <a:extLst>
              <a:ext uri="{FF2B5EF4-FFF2-40B4-BE49-F238E27FC236}">
                <a16:creationId xmlns:a16="http://schemas.microsoft.com/office/drawing/2014/main" id="{E4826E1B-ACA6-1CC5-83B2-38BB276B9BB7}"/>
              </a:ext>
            </a:extLst>
          </p:cNvPr>
          <p:cNvPicPr>
            <a:picLocks noChangeAspect="1"/>
          </p:cNvPicPr>
          <p:nvPr/>
        </p:nvPicPr>
        <p:blipFill>
          <a:blip r:embed="rId4"/>
          <a:stretch>
            <a:fillRect/>
          </a:stretch>
        </p:blipFill>
        <p:spPr>
          <a:xfrm>
            <a:off x="3950749" y="2264136"/>
            <a:ext cx="5090601" cy="3377477"/>
          </a:xfrm>
          <a:prstGeom prst="rect">
            <a:avLst/>
          </a:prstGeom>
        </p:spPr>
      </p:pic>
    </p:spTree>
    <p:extLst>
      <p:ext uri="{BB962C8B-B14F-4D97-AF65-F5344CB8AC3E}">
        <p14:creationId xmlns:p14="http://schemas.microsoft.com/office/powerpoint/2010/main" val="3099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2824967"/>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133062" y="1200864"/>
            <a:ext cx="8127424" cy="2123658"/>
          </a:xfrm>
          <a:prstGeom prst="rect">
            <a:avLst/>
          </a:prstGeom>
          <a:noFill/>
        </p:spPr>
        <p:txBody>
          <a:bodyPr wrap="square" rtlCol="0">
            <a:spAutoFit/>
          </a:bodyPr>
          <a:lstStyle/>
          <a:p>
            <a:pPr lvl="0" algn="ct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2.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Kể</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và</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viết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vận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động</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ở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Việt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Nam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hoặc</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trên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thế</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giới</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mà</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em</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biết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p>
        </p:txBody>
      </p:sp>
      <p:grpSp>
        <p:nvGrpSpPr>
          <p:cNvPr id="10" name="Group 9">
            <a:extLst>
              <a:ext uri="{FF2B5EF4-FFF2-40B4-BE49-F238E27FC236}">
                <a16:creationId xmlns:a16="http://schemas.microsoft.com/office/drawing/2014/main" id="{B4285AC8-0534-63EC-F464-E19A323799FD}"/>
              </a:ext>
            </a:extLst>
          </p:cNvPr>
          <p:cNvGrpSpPr/>
          <p:nvPr/>
        </p:nvGrpSpPr>
        <p:grpSpPr>
          <a:xfrm>
            <a:off x="4010025" y="3384741"/>
            <a:ext cx="4474508" cy="3473259"/>
            <a:chOff x="2812289" y="1947646"/>
            <a:chExt cx="6570008" cy="5145113"/>
          </a:xfrm>
        </p:grpSpPr>
        <p:pic>
          <p:nvPicPr>
            <p:cNvPr id="6" name="图片 9">
              <a:extLst>
                <a:ext uri="{FF2B5EF4-FFF2-40B4-BE49-F238E27FC236}">
                  <a16:creationId xmlns:a16="http://schemas.microsoft.com/office/drawing/2014/main" id="{9D95B405-83CD-E1C2-9683-6931101ED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523444" y="1947646"/>
              <a:ext cx="5145113" cy="5145113"/>
            </a:xfrm>
            <a:prstGeom prst="rect">
              <a:avLst/>
            </a:prstGeom>
          </p:spPr>
        </p:pic>
        <p:grpSp>
          <p:nvGrpSpPr>
            <p:cNvPr id="7" name="组合 1">
              <a:extLst>
                <a:ext uri="{FF2B5EF4-FFF2-40B4-BE49-F238E27FC236}">
                  <a16:creationId xmlns:a16="http://schemas.microsoft.com/office/drawing/2014/main" id="{87D5BC98-3A7C-28DF-67E1-F97595D21E04}"/>
                </a:ext>
              </a:extLst>
            </p:cNvPr>
            <p:cNvGrpSpPr/>
            <p:nvPr/>
          </p:nvGrpSpPr>
          <p:grpSpPr>
            <a:xfrm>
              <a:off x="2812289" y="5714504"/>
              <a:ext cx="6570008" cy="1060980"/>
              <a:chOff x="1053424" y="4495656"/>
              <a:chExt cx="5220765" cy="712515"/>
            </a:xfrm>
          </p:grpSpPr>
          <p:sp>
            <p:nvSpPr>
              <p:cNvPr id="8" name="矩形 25">
                <a:extLst>
                  <a:ext uri="{FF2B5EF4-FFF2-40B4-BE49-F238E27FC236}">
                    <a16:creationId xmlns:a16="http://schemas.microsoft.com/office/drawing/2014/main" id="{CC61D08E-6ED9-E6EB-B325-4654E7C9FD40}"/>
                  </a:ext>
                </a:extLst>
              </p:cNvPr>
              <p:cNvSpPr/>
              <p:nvPr/>
            </p:nvSpPr>
            <p:spPr>
              <a:xfrm>
                <a:off x="1535916" y="4540766"/>
                <a:ext cx="4252909" cy="657600"/>
              </a:xfrm>
              <a:prstGeom prst="roundRect">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556">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23">
                <a:extLst>
                  <a:ext uri="{FF2B5EF4-FFF2-40B4-BE49-F238E27FC236}">
                    <a16:creationId xmlns:a16="http://schemas.microsoft.com/office/drawing/2014/main" id="{FEFFFCAD-CE43-345F-4283-FA5F81D6401F}"/>
                  </a:ext>
                </a:extLst>
              </p:cNvPr>
              <p:cNvSpPr/>
              <p:nvPr/>
            </p:nvSpPr>
            <p:spPr>
              <a:xfrm>
                <a:off x="1053424" y="4495656"/>
                <a:ext cx="5220765" cy="712515"/>
              </a:xfrm>
              <a:prstGeom prst="roundRect">
                <a:avLst/>
              </a:prstGeom>
            </p:spPr>
            <p:txBody>
              <a:bodyPr wrap="square">
                <a:spAutoFit/>
              </a:bodyPr>
              <a:lstStyle/>
              <a:p>
                <a:pPr algn="ctr" defTabSz="1219170">
                  <a:lnSpc>
                    <a:spcPct val="125000"/>
                  </a:lnSpc>
                  <a:defRPr/>
                </a:pP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Làm</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việc</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nhóm</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đôi</a:t>
                </a:r>
                <a:endParaRPr lang="zh-CN" altLang="en-US"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endParaRPr>
              </a:p>
            </p:txBody>
          </p:sp>
        </p:grpSp>
      </p:grpSp>
    </p:spTree>
    <p:extLst>
      <p:ext uri="{BB962C8B-B14F-4D97-AF65-F5344CB8AC3E}">
        <p14:creationId xmlns:p14="http://schemas.microsoft.com/office/powerpoint/2010/main" val="18784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等腰三角形 2">
            <a:extLst>
              <a:ext uri="{FF2B5EF4-FFF2-40B4-BE49-F238E27FC236}">
                <a16:creationId xmlns:a16="http://schemas.microsoft.com/office/drawing/2014/main" id="{4DCBC992-2951-6161-ED40-990834B457C7}"/>
              </a:ext>
            </a:extLst>
          </p:cNvPr>
          <p:cNvSpPr>
            <a:spLocks noChangeAspect="1"/>
          </p:cNvSpPr>
          <p:nvPr/>
        </p:nvSpPr>
        <p:spPr bwMode="auto">
          <a:xfrm rot="7890862">
            <a:off x="6637720" y="1598632"/>
            <a:ext cx="2008684" cy="232506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416" tIns="45708" rIns="91416" bIns="45708" anchor="ctr"/>
          <a:lstStyle/>
          <a:p>
            <a:pPr defTabSz="457189">
              <a:defRPr/>
            </a:pPr>
            <a:endParaRPr lang="zh-CN" altLang="en-US" sz="1865" kern="0">
              <a:solidFill>
                <a:prstClr val="black"/>
              </a:solidFill>
              <a:ea typeface="方正清刻本悦宋简体" panose="02000000000000000000" pitchFamily="2" charset="-122"/>
            </a:endParaRPr>
          </a:p>
        </p:txBody>
      </p:sp>
      <p:sp>
        <p:nvSpPr>
          <p:cNvPr id="11" name="等腰三角形 2">
            <a:extLst>
              <a:ext uri="{FF2B5EF4-FFF2-40B4-BE49-F238E27FC236}">
                <a16:creationId xmlns:a16="http://schemas.microsoft.com/office/drawing/2014/main" id="{29D1D406-10B0-7BBD-DCBD-4F1934986FA6}"/>
              </a:ext>
            </a:extLst>
          </p:cNvPr>
          <p:cNvSpPr>
            <a:spLocks noChangeAspect="1"/>
          </p:cNvSpPr>
          <p:nvPr/>
        </p:nvSpPr>
        <p:spPr bwMode="auto">
          <a:xfrm rot="15627953">
            <a:off x="4738600" y="1612332"/>
            <a:ext cx="1897419" cy="21945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defTabSz="457189">
              <a:defRPr/>
            </a:pPr>
            <a:endParaRPr lang="zh-CN" altLang="en-US" sz="1865">
              <a:solidFill>
                <a:prstClr val="black"/>
              </a:solidFill>
              <a:ea typeface="方正清刻本悦宋简体" panose="02000000000000000000" pitchFamily="2" charset="-122"/>
            </a:endParaRPr>
          </a:p>
        </p:txBody>
      </p:sp>
      <p:sp>
        <p:nvSpPr>
          <p:cNvPr id="15" name="TextBox 9">
            <a:extLst>
              <a:ext uri="{FF2B5EF4-FFF2-40B4-BE49-F238E27FC236}">
                <a16:creationId xmlns:a16="http://schemas.microsoft.com/office/drawing/2014/main" id="{47381D67-BB8C-CDC4-8198-8915065640FE}"/>
              </a:ext>
            </a:extLst>
          </p:cNvPr>
          <p:cNvSpPr txBox="1">
            <a:spLocks noChangeArrowheads="1"/>
          </p:cNvSpPr>
          <p:nvPr/>
        </p:nvSpPr>
        <p:spPr bwMode="auto">
          <a:xfrm>
            <a:off x="5502085" y="2335522"/>
            <a:ext cx="705735" cy="6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Trình</a:t>
            </a:r>
            <a:r>
              <a:rPr lang="en-US" altLang="zh-CN" sz="4000" dirty="0">
                <a:solidFill>
                  <a:srgbClr val="F2FBFF"/>
                </a:solidFill>
                <a:latin typeface="+mn-lt"/>
                <a:ea typeface="方正清刻本悦宋简体" panose="02000000000000000000" pitchFamily="2" charset="-122"/>
                <a:cs typeface="Times New Roman" panose="02020603050405020304" pitchFamily="18" charset="0"/>
              </a:rPr>
              <a:t> </a:t>
            </a:r>
          </a:p>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bày</a:t>
            </a:r>
            <a:endParaRPr lang="zh-CN" altLang="en-US" sz="4000" dirty="0">
              <a:solidFill>
                <a:srgbClr val="F2FBFF"/>
              </a:solidFill>
              <a:latin typeface="+mn-lt"/>
              <a:ea typeface="方正清刻本悦宋简体" panose="02000000000000000000" pitchFamily="2" charset="-122"/>
              <a:cs typeface="Times New Roman" panose="02020603050405020304" pitchFamily="18" charset="0"/>
            </a:endParaRPr>
          </a:p>
        </p:txBody>
      </p:sp>
      <p:sp>
        <p:nvSpPr>
          <p:cNvPr id="16" name="TextBox 9">
            <a:extLst>
              <a:ext uri="{FF2B5EF4-FFF2-40B4-BE49-F238E27FC236}">
                <a16:creationId xmlns:a16="http://schemas.microsoft.com/office/drawing/2014/main" id="{7DB86D91-EDEC-1D7D-A539-931A6052F750}"/>
              </a:ext>
            </a:extLst>
          </p:cNvPr>
          <p:cNvSpPr txBox="1">
            <a:spLocks noChangeArrowheads="1"/>
          </p:cNvSpPr>
          <p:nvPr/>
        </p:nvSpPr>
        <p:spPr bwMode="auto">
          <a:xfrm>
            <a:off x="6523280" y="2394671"/>
            <a:ext cx="204842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Nhận</a:t>
            </a:r>
            <a:r>
              <a:rPr lang="en-US" altLang="zh-CN" sz="4000" dirty="0">
                <a:solidFill>
                  <a:srgbClr val="F2FBFF"/>
                </a:solidFill>
                <a:latin typeface="+mn-lt"/>
                <a:ea typeface="方正清刻本悦宋简体" panose="02000000000000000000" pitchFamily="2" charset="-122"/>
                <a:cs typeface="Times New Roman" panose="02020603050405020304" pitchFamily="18" charset="0"/>
              </a:rPr>
              <a:t> </a:t>
            </a:r>
          </a:p>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xét</a:t>
            </a:r>
            <a:endParaRPr lang="zh-CN" altLang="en-US" sz="4000" dirty="0">
              <a:solidFill>
                <a:srgbClr val="F2FBFF"/>
              </a:solidFill>
              <a:latin typeface="+mn-lt"/>
              <a:ea typeface="方正清刻本悦宋简体" panose="02000000000000000000" pitchFamily="2" charset="-122"/>
              <a:cs typeface="Times New Roman" panose="02020603050405020304" pitchFamily="18" charset="0"/>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381705" y="2552692"/>
            <a:ext cx="4333170" cy="1464231"/>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lgn="ctr" defTabSz="457189">
              <a:defRPr/>
            </a:pPr>
            <a:r>
              <a:rPr lang="en-US" sz="4000" kern="0" dirty="0" err="1">
                <a:solidFill>
                  <a:prstClr val="black"/>
                </a:solidFill>
                <a:ea typeface="思源黑体 CN Normal"/>
                <a:cs typeface="Times New Roman" panose="02020603050405020304" pitchFamily="18" charset="0"/>
                <a:sym typeface="Arial"/>
              </a:rPr>
              <a:t>Đại</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diện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nhóm</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đọc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đáp</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án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trước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lớp</a:t>
            </a:r>
            <a:endParaRPr lang="en-US" sz="4000" kern="0" dirty="0">
              <a:solidFill>
                <a:prstClr val="black"/>
              </a:solidFill>
              <a:ea typeface="思源黑体 CN Normal"/>
              <a:cs typeface="Times New Roman" panose="02020603050405020304" pitchFamily="18" charset="0"/>
              <a:sym typeface="Arial"/>
            </a:endParaRPr>
          </a:p>
        </p:txBody>
      </p:sp>
      <p:sp>
        <p:nvSpPr>
          <p:cNvPr id="18" name="Rounded Rectangle 7">
            <a:extLst>
              <a:ext uri="{FF2B5EF4-FFF2-40B4-BE49-F238E27FC236}">
                <a16:creationId xmlns:a16="http://schemas.microsoft.com/office/drawing/2014/main" id="{3BDF94EB-0E82-C2E4-CFDC-100853697817}"/>
              </a:ext>
            </a:extLst>
          </p:cNvPr>
          <p:cNvSpPr/>
          <p:nvPr/>
        </p:nvSpPr>
        <p:spPr>
          <a:xfrm>
            <a:off x="7288592" y="3742846"/>
            <a:ext cx="4638675" cy="1464231"/>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lgn="ctr" defTabSz="457189">
              <a:defRPr/>
            </a:pPr>
            <a:r>
              <a:rPr lang="en-US" sz="4000" kern="0" dirty="0">
                <a:solidFill>
                  <a:prstClr val="black"/>
                </a:solidFill>
                <a:ea typeface="思源黑体 CN Normal"/>
                <a:cs typeface="Times New Roman" panose="02020603050405020304" pitchFamily="18" charset="0"/>
              </a:rPr>
              <a:t>C</a:t>
            </a:r>
            <a:r>
              <a:rPr lang="en-US" sz="4000" kern="0" dirty="0" err="1">
                <a:solidFill>
                  <a:prstClr val="black"/>
                </a:solidFill>
                <a:ea typeface="思源黑体 CN Normal"/>
                <a:cs typeface="Times New Roman" panose="02020603050405020304" pitchFamily="18" charset="0"/>
              </a:rPr>
              <a:t>ác</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bạn</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lắng</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nghe</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nhận</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xét</a:t>
            </a:r>
            <a:endParaRPr lang="en-US" sz="4000" kern="0" dirty="0">
              <a:solidFill>
                <a:prstClr val="black"/>
              </a:solidFill>
              <a:ea typeface="思源黑体 CN Normal"/>
              <a:cs typeface="Times New Roman" panose="02020603050405020304" pitchFamily="18" charset="0"/>
            </a:endParaRPr>
          </a:p>
        </p:txBody>
      </p:sp>
      <p:sp>
        <p:nvSpPr>
          <p:cNvPr id="19" name="Rectangle 18">
            <a:extLst>
              <a:ext uri="{FF2B5EF4-FFF2-40B4-BE49-F238E27FC236}">
                <a16:creationId xmlns:a16="http://schemas.microsoft.com/office/drawing/2014/main" id="{94C6A601-944D-F404-A0A3-F5040AD276F6}"/>
              </a:ext>
            </a:extLst>
          </p:cNvPr>
          <p:cNvSpPr/>
          <p:nvPr/>
        </p:nvSpPr>
        <p:spPr>
          <a:xfrm>
            <a:off x="2326165" y="577694"/>
            <a:ext cx="7559437" cy="913007"/>
          </a:xfrm>
          <a:prstGeom prst="rect">
            <a:avLst/>
          </a:prstGeom>
        </p:spPr>
        <p:txBody>
          <a:bodyPr wrap="square">
            <a:spAutoFit/>
          </a:bodyPr>
          <a:lstStyle/>
          <a:p>
            <a:pPr algn="ctr" defTabSz="457189">
              <a:defRPr/>
            </a:pP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Chia</a:t>
            </a:r>
            <a:r>
              <a:rPr lang="en-US" altLang="zh-CN" sz="5333" dirty="0">
                <a:ln>
                  <a:solidFill>
                    <a:prstClr val="white"/>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sẻ</a:t>
            </a: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trước</a:t>
            </a: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lớp</a:t>
            </a:r>
            <a:endParaRPr lang="zh-CN" altLang="en-US" sz="5333" dirty="0">
              <a:ln>
                <a:solidFill>
                  <a:srgbClr val="0070C0"/>
                </a:solidFill>
              </a:ln>
              <a:solidFill>
                <a:srgbClr val="FF0000"/>
              </a:solidFill>
              <a:ea typeface="方正清刻本悦宋简体" panose="02000000000000000000" pitchFamily="2" charset="-122"/>
              <a:cs typeface="Times New Roman" panose="02020603050405020304" pitchFamily="18" charset="0"/>
            </a:endParaRPr>
          </a:p>
        </p:txBody>
      </p:sp>
      <p:pic>
        <p:nvPicPr>
          <p:cNvPr id="20" name="Picture 4" descr="Free Blog Comment Icon of Colored Outline style - Available in SVG, PNG,  EPS, AI &amp;amp; Icon fonts">
            <a:extLst>
              <a:ext uri="{FF2B5EF4-FFF2-40B4-BE49-F238E27FC236}">
                <a16:creationId xmlns:a16="http://schemas.microsoft.com/office/drawing/2014/main" id="{D790BC47-E40C-7C9E-B20E-499B55B5F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932" y="2359220"/>
            <a:ext cx="1283132" cy="1283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6BE3319-D84E-7558-A4BF-3121C174021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1233633" y="4747751"/>
            <a:ext cx="2374847" cy="1396321"/>
          </a:xfrm>
          <a:prstGeom prst="rect">
            <a:avLst/>
          </a:prstGeom>
        </p:spPr>
      </p:pic>
    </p:spTree>
    <p:extLst>
      <p:ext uri="{BB962C8B-B14F-4D97-AF65-F5344CB8AC3E}">
        <p14:creationId xmlns:p14="http://schemas.microsoft.com/office/powerpoint/2010/main" val="34105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300" fill="hold"/>
                                        <p:tgtEl>
                                          <p:spTgt spid="15"/>
                                        </p:tgtEl>
                                        <p:attrNameLst>
                                          <p:attrName>ppt_w</p:attrName>
                                        </p:attrNameLst>
                                      </p:cBhvr>
                                      <p:tavLst>
                                        <p:tav tm="0">
                                          <p:val>
                                            <p:fltVal val="0"/>
                                          </p:val>
                                        </p:tav>
                                        <p:tav tm="100000">
                                          <p:val>
                                            <p:strVal val="#ppt_w"/>
                                          </p:val>
                                        </p:tav>
                                      </p:tavLst>
                                    </p:anim>
                                    <p:anim calcmode="lin" valueType="num">
                                      <p:cBhvr>
                                        <p:cTn id="13" dur="300" fill="hold"/>
                                        <p:tgtEl>
                                          <p:spTgt spid="15"/>
                                        </p:tgtEl>
                                        <p:attrNameLst>
                                          <p:attrName>ppt_h</p:attrName>
                                        </p:attrNameLst>
                                      </p:cBhvr>
                                      <p:tavLst>
                                        <p:tav tm="0">
                                          <p:val>
                                            <p:fltVal val="0"/>
                                          </p:val>
                                        </p:tav>
                                        <p:tav tm="100000">
                                          <p:val>
                                            <p:strVal val="#ppt_h"/>
                                          </p:val>
                                        </p:tav>
                                      </p:tavLst>
                                    </p:anim>
                                    <p:anim calcmode="lin" valueType="num">
                                      <p:cBhvr>
                                        <p:cTn id="14" dur="300" fill="hold"/>
                                        <p:tgtEl>
                                          <p:spTgt spid="15"/>
                                        </p:tgtEl>
                                        <p:attrNameLst>
                                          <p:attrName>style.rotation</p:attrName>
                                        </p:attrNameLst>
                                      </p:cBhvr>
                                      <p:tavLst>
                                        <p:tav tm="0">
                                          <p:val>
                                            <p:fltVal val="90"/>
                                          </p:val>
                                        </p:tav>
                                        <p:tav tm="100000">
                                          <p:val>
                                            <p:fltVal val="0"/>
                                          </p:val>
                                        </p:tav>
                                      </p:tavLst>
                                    </p:anim>
                                    <p:animEffect transition="in" filter="fade">
                                      <p:cBhvr>
                                        <p:cTn id="15" dur="300"/>
                                        <p:tgtEl>
                                          <p:spTgt spid="15"/>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300" fill="hold"/>
                                        <p:tgtEl>
                                          <p:spTgt spid="16"/>
                                        </p:tgtEl>
                                        <p:attrNameLst>
                                          <p:attrName>ppt_w</p:attrName>
                                        </p:attrNameLst>
                                      </p:cBhvr>
                                      <p:tavLst>
                                        <p:tav tm="0">
                                          <p:val>
                                            <p:fltVal val="0"/>
                                          </p:val>
                                        </p:tav>
                                        <p:tav tm="100000">
                                          <p:val>
                                            <p:strVal val="#ppt_w"/>
                                          </p:val>
                                        </p:tav>
                                      </p:tavLst>
                                    </p:anim>
                                    <p:anim calcmode="lin" valueType="num">
                                      <p:cBhvr>
                                        <p:cTn id="20" dur="300" fill="hold"/>
                                        <p:tgtEl>
                                          <p:spTgt spid="16"/>
                                        </p:tgtEl>
                                        <p:attrNameLst>
                                          <p:attrName>ppt_h</p:attrName>
                                        </p:attrNameLst>
                                      </p:cBhvr>
                                      <p:tavLst>
                                        <p:tav tm="0">
                                          <p:val>
                                            <p:fltVal val="0"/>
                                          </p:val>
                                        </p:tav>
                                        <p:tav tm="100000">
                                          <p:val>
                                            <p:strVal val="#ppt_h"/>
                                          </p:val>
                                        </p:tav>
                                      </p:tavLst>
                                    </p:anim>
                                    <p:anim calcmode="lin" valueType="num">
                                      <p:cBhvr>
                                        <p:cTn id="21" dur="300" fill="hold"/>
                                        <p:tgtEl>
                                          <p:spTgt spid="16"/>
                                        </p:tgtEl>
                                        <p:attrNameLst>
                                          <p:attrName>style.rotation</p:attrName>
                                        </p:attrNameLst>
                                      </p:cBhvr>
                                      <p:tavLst>
                                        <p:tav tm="0">
                                          <p:val>
                                            <p:fltVal val="90"/>
                                          </p:val>
                                        </p:tav>
                                        <p:tav tm="100000">
                                          <p:val>
                                            <p:fltVal val="0"/>
                                          </p:val>
                                        </p:tav>
                                      </p:tavLst>
                                    </p:anim>
                                    <p:animEffect transition="in" filter="fade">
                                      <p:cBhvr>
                                        <p:cTn id="22" dur="300"/>
                                        <p:tgtEl>
                                          <p:spTgt spid="16"/>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5" grpId="0" autoUpdateAnimBg="0"/>
      <p:bldP spid="16" grpId="0" autoUpdateAnimBg="0"/>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3420179" y="323842"/>
            <a:ext cx="5695245" cy="783193"/>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4000" kern="0" dirty="0" err="1">
                <a:solidFill>
                  <a:prstClr val="black"/>
                </a:solidFill>
                <a:ea typeface="思源黑体 CN Normal"/>
                <a:cs typeface="Times New Roman" panose="02020603050405020304" pitchFamily="18" charset="0"/>
                <a:sym typeface="Arial"/>
              </a:rPr>
              <a:t>Vận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động</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viên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Việt</a:t>
            </a:r>
            <a:r>
              <a:rPr lang="en-US" sz="4000" kern="0" dirty="0">
                <a:solidFill>
                  <a:prstClr val="black"/>
                </a:solidFill>
                <a:ea typeface="思源黑体 CN Normal"/>
                <a:cs typeface="Times New Roman" panose="02020603050405020304" pitchFamily="18" charset="0"/>
                <a:sym typeface="Arial"/>
              </a:rPr>
              <a:t> Nam</a:t>
            </a:r>
            <a:endParaRPr kumimoji="0" lang="en-US" sz="4000" b="0" i="0" u="none" strike="noStrike" kern="0" cap="none" spc="0" normalizeH="0" baseline="0" noProof="0" dirty="0">
              <a:ln>
                <a:noFill/>
              </a:ln>
              <a:solidFill>
                <a:prstClr val="black"/>
              </a:solidFill>
              <a:effectLst/>
              <a:uLnTx/>
              <a:uFillTx/>
              <a:latin typeface="Calibri" panose="020F0502020204030204"/>
              <a:ea typeface="思源黑体 CN Normal"/>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23377615-8DC7-C0DF-B344-EE6097D5BED2}"/>
              </a:ext>
            </a:extLst>
          </p:cNvPr>
          <p:cNvSpPr txBox="1"/>
          <p:nvPr/>
        </p:nvSpPr>
        <p:spPr>
          <a:xfrm>
            <a:off x="438150" y="1419225"/>
            <a:ext cx="11220450"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Ánh Viên (vận động viên bơi lội), Quang Hải, Văn Lâm, Tiến Linh, Công Phượng, Văn Hậu (cầu thủ bóng đá),...</a:t>
            </a:r>
            <a:endParaRPr lang="en-US" sz="3600" b="1" dirty="0">
              <a:solidFill>
                <a:srgbClr val="002060"/>
              </a:solidFill>
              <a:latin typeface="Calibri" panose="020F0502020204030204" pitchFamily="34" charset="0"/>
              <a:cs typeface="Calibri" panose="020F0502020204030204" pitchFamily="34" charset="0"/>
            </a:endParaRPr>
          </a:p>
        </p:txBody>
      </p:sp>
      <p:sp>
        <p:nvSpPr>
          <p:cNvPr id="5" name="Rounded Rectangle 6">
            <a:extLst>
              <a:ext uri="{FF2B5EF4-FFF2-40B4-BE49-F238E27FC236}">
                <a16:creationId xmlns:a16="http://schemas.microsoft.com/office/drawing/2014/main" id="{9CE0FAE0-4FED-0D8E-5EF3-FE0370C56691}"/>
              </a:ext>
            </a:extLst>
          </p:cNvPr>
          <p:cNvSpPr/>
          <p:nvPr/>
        </p:nvSpPr>
        <p:spPr>
          <a:xfrm>
            <a:off x="3334454" y="2743192"/>
            <a:ext cx="5695245" cy="783193"/>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4000" kern="0" dirty="0" err="1">
                <a:solidFill>
                  <a:prstClr val="black"/>
                </a:solidFill>
                <a:ea typeface="思源黑体 CN Normal"/>
                <a:cs typeface="Times New Roman" panose="02020603050405020304" pitchFamily="18" charset="0"/>
                <a:sym typeface="Arial"/>
              </a:rPr>
              <a:t>Vận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động</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viên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nước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ngoài</a:t>
            </a:r>
            <a:endParaRPr kumimoji="0" lang="en-US" sz="4000" b="0" i="0" u="none" strike="noStrike" kern="0" cap="none" spc="0" normalizeH="0" baseline="0" noProof="0" dirty="0">
              <a:ln>
                <a:noFill/>
              </a:ln>
              <a:solidFill>
                <a:prstClr val="black"/>
              </a:solidFill>
              <a:effectLst/>
              <a:uLnTx/>
              <a:uFillTx/>
              <a:latin typeface="Calibri" panose="020F0502020204030204"/>
              <a:ea typeface="思源黑体 CN Normal"/>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E220CAD3-DF8F-D020-D0C0-1DCC7CDC2283}"/>
              </a:ext>
            </a:extLst>
          </p:cNvPr>
          <p:cNvSpPr txBox="1"/>
          <p:nvPr/>
        </p:nvSpPr>
        <p:spPr>
          <a:xfrm>
            <a:off x="523875" y="4010025"/>
            <a:ext cx="11220450"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Phe-đơ-rơ (vận động viên quần vợt), Rô-nan-đô, Méc-xi (cầu thủ bóng đá),.</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5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 presetClass="entr" presetSubtype="8" fill="hold" grpId="0" nodeType="withEffect">
                                  <p:stCondLst>
                                    <p:cond delay="4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638175" y="200017"/>
            <a:ext cx="10877550" cy="715089"/>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3600" b="1" kern="0" dirty="0">
                <a:solidFill>
                  <a:prstClr val="black"/>
                </a:solidFill>
                <a:latin typeface="Calibri" panose="020F0502020204030204" pitchFamily="34" charset="0"/>
                <a:ea typeface="思源黑体 CN Normal"/>
                <a:cs typeface="Calibri" panose="020F0502020204030204" pitchFamily="34" charset="0"/>
                <a:sym typeface="Arial"/>
              </a:rPr>
              <a:t>3. </a:t>
            </a:r>
            <a:r>
              <a:rPr lang="vi-VN" sz="3600" b="1" kern="0" dirty="0">
                <a:solidFill>
                  <a:prstClr val="black"/>
                </a:solidFill>
                <a:latin typeface="Calibri" panose="020F0502020204030204" pitchFamily="34" charset="0"/>
                <a:ea typeface="思源黑体 CN Normal"/>
                <a:cs typeface="Calibri" panose="020F0502020204030204" pitchFamily="34" charset="0"/>
                <a:sym typeface="Arial"/>
              </a:rPr>
              <a:t>Tìm tên riêng nước ngoài viết đúng và chép vào vở. </a:t>
            </a:r>
          </a:p>
        </p:txBody>
      </p:sp>
      <p:pic>
        <p:nvPicPr>
          <p:cNvPr id="7" name="Picture 6">
            <a:extLst>
              <a:ext uri="{FF2B5EF4-FFF2-40B4-BE49-F238E27FC236}">
                <a16:creationId xmlns:a16="http://schemas.microsoft.com/office/drawing/2014/main" id="{AADC15C3-C419-5C5A-D26D-53CE1D45822A}"/>
              </a:ext>
            </a:extLst>
          </p:cNvPr>
          <p:cNvPicPr>
            <a:picLocks noChangeAspect="1"/>
          </p:cNvPicPr>
          <p:nvPr/>
        </p:nvPicPr>
        <p:blipFill>
          <a:blip r:embed="rId3"/>
          <a:stretch>
            <a:fillRect/>
          </a:stretch>
        </p:blipFill>
        <p:spPr>
          <a:xfrm>
            <a:off x="938212" y="1557337"/>
            <a:ext cx="10655621" cy="1414463"/>
          </a:xfrm>
          <a:prstGeom prst="rect">
            <a:avLst/>
          </a:prstGeom>
        </p:spPr>
      </p:pic>
      <p:pic>
        <p:nvPicPr>
          <p:cNvPr id="8" name="Picture 7">
            <a:extLst>
              <a:ext uri="{FF2B5EF4-FFF2-40B4-BE49-F238E27FC236}">
                <a16:creationId xmlns:a16="http://schemas.microsoft.com/office/drawing/2014/main" id="{B7C2E55B-757C-3A89-470D-A47CA9D47019}"/>
              </a:ext>
            </a:extLst>
          </p:cNvPr>
          <p:cNvPicPr>
            <a:picLocks noChangeAspect="1"/>
          </p:cNvPicPr>
          <p:nvPr/>
        </p:nvPicPr>
        <p:blipFill>
          <a:blip r:embed="rId4"/>
          <a:stretch>
            <a:fillRect/>
          </a:stretch>
        </p:blipFill>
        <p:spPr>
          <a:xfrm>
            <a:off x="4417927" y="2925243"/>
            <a:ext cx="3432345" cy="1731414"/>
          </a:xfrm>
          <a:prstGeom prst="rect">
            <a:avLst/>
          </a:prstGeom>
        </p:spPr>
      </p:pic>
      <p:sp>
        <p:nvSpPr>
          <p:cNvPr id="9" name="Rectangle 8">
            <a:extLst>
              <a:ext uri="{FF2B5EF4-FFF2-40B4-BE49-F238E27FC236}">
                <a16:creationId xmlns:a16="http://schemas.microsoft.com/office/drawing/2014/main" id="{D1FD5D7A-C9B8-4025-FB9E-DDBAB881E68A}"/>
              </a:ext>
            </a:extLst>
          </p:cNvPr>
          <p:cNvSpPr/>
          <p:nvPr/>
        </p:nvSpPr>
        <p:spPr>
          <a:xfrm>
            <a:off x="1470612" y="4796357"/>
            <a:ext cx="9702213" cy="1405000"/>
          </a:xfrm>
          <a:custGeom>
            <a:avLst/>
            <a:gdLst>
              <a:gd name="connsiteX0" fmla="*/ 0 w 9702213"/>
              <a:gd name="connsiteY0" fmla="*/ 0 h 1405000"/>
              <a:gd name="connsiteX1" fmla="*/ 9702213 w 9702213"/>
              <a:gd name="connsiteY1" fmla="*/ 0 h 1405000"/>
              <a:gd name="connsiteX2" fmla="*/ 9702213 w 9702213"/>
              <a:gd name="connsiteY2" fmla="*/ 1405000 h 1405000"/>
              <a:gd name="connsiteX3" fmla="*/ 0 w 9702213"/>
              <a:gd name="connsiteY3" fmla="*/ 1405000 h 1405000"/>
              <a:gd name="connsiteX4" fmla="*/ 0 w 9702213"/>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213" h="1405000" fill="none" extrusionOk="0">
                <a:moveTo>
                  <a:pt x="0" y="0"/>
                </a:moveTo>
                <a:cubicBezTo>
                  <a:pt x="3253840" y="89579"/>
                  <a:pt x="7246559" y="142699"/>
                  <a:pt x="9702213" y="0"/>
                </a:cubicBezTo>
                <a:cubicBezTo>
                  <a:pt x="9671825" y="492016"/>
                  <a:pt x="9739377" y="922787"/>
                  <a:pt x="9702213" y="1405000"/>
                </a:cubicBezTo>
                <a:cubicBezTo>
                  <a:pt x="6730134" y="1454149"/>
                  <a:pt x="1956821" y="1512654"/>
                  <a:pt x="0" y="1405000"/>
                </a:cubicBezTo>
                <a:cubicBezTo>
                  <a:pt x="16778" y="831318"/>
                  <a:pt x="69596" y="628467"/>
                  <a:pt x="0" y="0"/>
                </a:cubicBezTo>
                <a:close/>
              </a:path>
              <a:path w="9702213" h="1405000" stroke="0" extrusionOk="0">
                <a:moveTo>
                  <a:pt x="0" y="0"/>
                </a:moveTo>
                <a:cubicBezTo>
                  <a:pt x="3855414" y="-19789"/>
                  <a:pt x="8285404" y="19503"/>
                  <a:pt x="9702213" y="0"/>
                </a:cubicBezTo>
                <a:cubicBezTo>
                  <a:pt x="9621068" y="533217"/>
                  <a:pt x="9626234" y="785548"/>
                  <a:pt x="9702213" y="1405000"/>
                </a:cubicBezTo>
                <a:cubicBezTo>
                  <a:pt x="8434300" y="1439596"/>
                  <a:pt x="2901308"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70509606">
                  <a:prstGeom prst="rect">
                    <a:avLst/>
                  </a:prstGeom>
                  <ask:type>
                    <ask:lineSketchCurved/>
                  </ask:type>
                </ask:lineSketchStyleProps>
              </a:ext>
            </a:extLst>
          </a:ln>
        </p:spPr>
        <p:txBody>
          <a:bodyPr wrap="square">
            <a:spAutoFit/>
          </a:bodyPr>
          <a:lstStyle/>
          <a:p>
            <a:pPr algn="ctr" defTabSz="609402"/>
            <a:r>
              <a:rPr lang="vi-VN" sz="4265" dirty="0">
                <a:solidFill>
                  <a:srgbClr val="1F497D">
                    <a:lumMod val="50000"/>
                  </a:srgbClr>
                </a:solidFill>
                <a:latin typeface="Calibri"/>
                <a:ea typeface="微软雅黑"/>
                <a:cs typeface="Calibri" panose="020F0502020204030204" pitchFamily="34" charset="0"/>
              </a:rPr>
              <a:t>Những từ viết đúng tên riêng nước ngoài: Vích-to Huy-gô, Oan-tơ, Liu-xi-a, Pu-skin.</a:t>
            </a:r>
            <a:endParaRPr lang="en-US" sz="4265" dirty="0">
              <a:solidFill>
                <a:srgbClr val="1F497D">
                  <a:lumMod val="50000"/>
                </a:srgbClr>
              </a:solidFill>
              <a:latin typeface="Calibri"/>
              <a:ea typeface="微软雅黑"/>
              <a:cs typeface="Calibri" panose="020F0502020204030204" pitchFamily="34" charset="0"/>
            </a:endParaRPr>
          </a:p>
        </p:txBody>
      </p:sp>
    </p:spTree>
    <p:extLst>
      <p:ext uri="{BB962C8B-B14F-4D97-AF65-F5344CB8AC3E}">
        <p14:creationId xmlns:p14="http://schemas.microsoft.com/office/powerpoint/2010/main" val="37991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sp>
        <p:nvSpPr>
          <p:cNvPr id="3" name="TextBox 2">
            <a:extLst>
              <a:ext uri="{FF2B5EF4-FFF2-40B4-BE49-F238E27FC236}">
                <a16:creationId xmlns:a16="http://schemas.microsoft.com/office/drawing/2014/main" id="{6F8968CC-7692-3D73-B4AD-3B5B60597F58}"/>
              </a:ext>
            </a:extLst>
          </p:cNvPr>
          <p:cNvSpPr txBox="1"/>
          <p:nvPr/>
        </p:nvSpPr>
        <p:spPr>
          <a:xfrm>
            <a:off x="4467226" y="3048000"/>
            <a:ext cx="4810124" cy="1107996"/>
          </a:xfrm>
          <a:prstGeom prst="rect">
            <a:avLst/>
          </a:prstGeom>
          <a:noFill/>
        </p:spPr>
        <p:txBody>
          <a:bodyPr wrap="square" rtlCol="0">
            <a:spAutoFit/>
          </a:bodyPr>
          <a:lstStyle/>
          <a:p>
            <a:r>
              <a:rPr lang="en-US" sz="6600" b="1" dirty="0">
                <a:ln>
                  <a:solidFill>
                    <a:sysClr val="windowText" lastClr="000000"/>
                  </a:solidFill>
                </a:ln>
                <a:solidFill>
                  <a:srgbClr val="00B0F0"/>
                </a:solidFill>
                <a:latin typeface="Tahoma" panose="020B0604030504040204" pitchFamily="34" charset="0"/>
                <a:ea typeface="Tahoma" panose="020B0604030504040204" pitchFamily="34" charset="0"/>
                <a:cs typeface="Tahoma" panose="020B0604030504040204" pitchFamily="34" charset="0"/>
              </a:rPr>
              <a:t>VẬN DỤNG</a:t>
            </a:r>
          </a:p>
        </p:txBody>
      </p:sp>
    </p:spTree>
    <p:extLst>
      <p:ext uri="{BB962C8B-B14F-4D97-AF65-F5344CB8AC3E}">
        <p14:creationId xmlns:p14="http://schemas.microsoft.com/office/powerpoint/2010/main" val="34125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704850"/>
            <a:ext cx="8763000" cy="30575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133062" y="743664"/>
            <a:ext cx="8127424" cy="1631216"/>
          </a:xfrm>
          <a:prstGeom prst="rect">
            <a:avLst/>
          </a:prstGeom>
          <a:noFill/>
        </p:spPr>
        <p:txBody>
          <a:bodyPr wrap="square" rtlCol="0">
            <a:spAutoFit/>
          </a:bodyPr>
          <a:lstStyle/>
          <a:p>
            <a:pPr lvl="0" algn="ct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Nói</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với</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bạn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về</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một</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vận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động</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viên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em</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yêu</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thích</a:t>
            </a:r>
            <a:endParaRPr kumimoji="0" lang="en-US" sz="5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图片 9">
            <a:extLst>
              <a:ext uri="{FF2B5EF4-FFF2-40B4-BE49-F238E27FC236}">
                <a16:creationId xmlns:a16="http://schemas.microsoft.com/office/drawing/2014/main" id="{9D95B405-83CD-E1C2-9683-6931101ED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494358" y="3384741"/>
            <a:ext cx="3504082" cy="3473259"/>
          </a:xfrm>
          <a:prstGeom prst="rect">
            <a:avLst/>
          </a:prstGeom>
        </p:spPr>
      </p:pic>
      <p:sp>
        <p:nvSpPr>
          <p:cNvPr id="3" name="TextBox 2">
            <a:extLst>
              <a:ext uri="{FF2B5EF4-FFF2-40B4-BE49-F238E27FC236}">
                <a16:creationId xmlns:a16="http://schemas.microsoft.com/office/drawing/2014/main" id="{4054ED1D-8A86-56FF-4C79-BB91F21DEA9B}"/>
              </a:ext>
            </a:extLst>
          </p:cNvPr>
          <p:cNvSpPr txBox="1"/>
          <p:nvPr/>
        </p:nvSpPr>
        <p:spPr>
          <a:xfrm>
            <a:off x="3257549" y="2495550"/>
            <a:ext cx="6810375" cy="646331"/>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cs typeface="Calibri" panose="020F0502020204030204" pitchFamily="34" charset="0"/>
              </a:rPr>
              <a:t>T</a:t>
            </a:r>
            <a:r>
              <a:rPr lang="vi-VN" sz="3600" b="1" dirty="0">
                <a:solidFill>
                  <a:srgbClr val="FF0000"/>
                </a:solidFill>
                <a:latin typeface="Calibri" panose="020F0502020204030204" pitchFamily="34" charset="0"/>
                <a:cs typeface="Calibri" panose="020F0502020204030204" pitchFamily="34" charset="0"/>
              </a:rPr>
              <a:t>ên, quê quán, giải thưởng,...).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3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6C771155-BD7A-4E80-2B86-ABEFA384979D}"/>
              </a:ext>
            </a:extLst>
          </p:cNvPr>
          <p:cNvPicPr>
            <a:picLocks noChangeAspect="1"/>
          </p:cNvPicPr>
          <p:nvPr/>
        </p:nvPicPr>
        <p:blipFill>
          <a:blip r:embed="rId5"/>
          <a:stretch>
            <a:fillRect/>
          </a:stretch>
        </p:blipFill>
        <p:spPr>
          <a:xfrm>
            <a:off x="861526" y="2713678"/>
            <a:ext cx="6029467" cy="3115326"/>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825062" y="619125"/>
            <a:ext cx="5715000" cy="475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hlinkClick r:id="rId5" action="ppaction://hlinksldjump"/>
          </p:cNvPr>
          <p:cNvSpPr/>
          <p:nvPr/>
        </p:nvSpPr>
        <p:spPr>
          <a:xfrm>
            <a:off x="4848915" y="575435"/>
            <a:ext cx="2818710" cy="2424940"/>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hlinkClick r:id="rId6" action="ppaction://hlinksldjump"/>
          </p:cNvPr>
          <p:cNvSpPr/>
          <p:nvPr/>
        </p:nvSpPr>
        <p:spPr>
          <a:xfrm>
            <a:off x="4829865" y="2995821"/>
            <a:ext cx="2834116" cy="24810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Rectangle 21">
            <a:hlinkClick r:id="rId7" action="ppaction://hlinksldjump"/>
          </p:cNvPr>
          <p:cNvSpPr/>
          <p:nvPr/>
        </p:nvSpPr>
        <p:spPr>
          <a:xfrm>
            <a:off x="7673506" y="575433"/>
            <a:ext cx="2834116" cy="2424942"/>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Rectangle 23">
            <a:hlinkClick r:id="rId8" action="ppaction://hlinksldjump"/>
          </p:cNvPr>
          <p:cNvSpPr/>
          <p:nvPr/>
        </p:nvSpPr>
        <p:spPr>
          <a:xfrm>
            <a:off x="7673506" y="3005344"/>
            <a:ext cx="2834116" cy="2481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ectangle 14"/>
          <p:cNvSpPr/>
          <p:nvPr/>
        </p:nvSpPr>
        <p:spPr>
          <a:xfrm>
            <a:off x="1154471" y="319881"/>
            <a:ext cx="2537874" cy="60016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CỬA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MẬT</a:t>
            </a:r>
          </a:p>
        </p:txBody>
      </p:sp>
      <p:pic>
        <p:nvPicPr>
          <p:cNvPr id="13" name="Picture 12">
            <a:hlinkClick r:id="rId9"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10"/>
          <a:stretch>
            <a:fillRect/>
          </a:stretch>
        </p:blipFill>
        <p:spPr>
          <a:xfrm flipH="1">
            <a:off x="10891568" y="5632227"/>
            <a:ext cx="1045205" cy="1146414"/>
          </a:xfrm>
          <a:prstGeom prst="rect">
            <a:avLst/>
          </a:prstGeom>
        </p:spPr>
      </p:pic>
    </p:spTree>
    <p:extLst>
      <p:ext uri="{BB962C8B-B14F-4D97-AF65-F5344CB8AC3E}">
        <p14:creationId xmlns:p14="http://schemas.microsoft.com/office/powerpoint/2010/main" val="177910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animBg="1"/>
      <p:bldP spid="19"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2">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grpSp>
        <p:nvGrpSpPr>
          <p:cNvPr id="3" name="Group 2"/>
          <p:cNvGrpSpPr/>
          <p:nvPr/>
        </p:nvGrpSpPr>
        <p:grpSpPr>
          <a:xfrm>
            <a:off x="2530116" y="1007714"/>
            <a:ext cx="7677151" cy="2566558"/>
            <a:chOff x="2530116" y="1007714"/>
            <a:chExt cx="7677151" cy="2566558"/>
          </a:xfrm>
        </p:grpSpPr>
        <p:grpSp>
          <p:nvGrpSpPr>
            <p:cNvPr id="8" name="Group 7"/>
            <p:cNvGrpSpPr/>
            <p:nvPr/>
          </p:nvGrpSpPr>
          <p:grpSpPr>
            <a:xfrm>
              <a:off x="2530116" y="1007714"/>
              <a:ext cx="7677151" cy="2566558"/>
              <a:chOff x="1594335" y="1949921"/>
              <a:chExt cx="9003323" cy="3477846"/>
            </a:xfrm>
          </p:grpSpPr>
          <p:sp>
            <p:nvSpPr>
              <p:cNvPr id="9" name="Rounded Rectangle 8"/>
              <p:cNvSpPr/>
              <p:nvPr/>
            </p:nvSpPr>
            <p:spPr>
              <a:xfrm>
                <a:off x="1594335" y="1949921"/>
                <a:ext cx="9003323" cy="3477846"/>
              </a:xfrm>
              <a:prstGeom prst="roundRect">
                <a:avLst/>
              </a:prstGeom>
              <a:solidFill>
                <a:srgbClr val="3C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2" y="2122969"/>
                <a:ext cx="8540294" cy="3175728"/>
              </a:xfrm>
              <a:prstGeom prst="roundRect">
                <a:avLst/>
              </a:prstGeom>
              <a:solidFill>
                <a:srgbClr val="D3F5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
          <p:nvSpPr>
            <p:cNvPr id="2" name="TextBox 1"/>
            <p:cNvSpPr txBox="1"/>
            <p:nvPr/>
          </p:nvSpPr>
          <p:spPr>
            <a:xfrm>
              <a:off x="3124548" y="1255526"/>
              <a:ext cx="654367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Chúng mình vừa bị mất một bức tranh rất đẹp, các bạn hãy giúp mình tìm lại bức tranh đó bằng cách tìm ra đáp án ẩn sau mỗi ô cửa nhé!</a:t>
              </a:r>
            </a:p>
          </p:txBody>
        </p:sp>
      </p:grpSp>
    </p:spTree>
    <p:extLst>
      <p:ext uri="{BB962C8B-B14F-4D97-AF65-F5344CB8AC3E}">
        <p14:creationId xmlns:p14="http://schemas.microsoft.com/office/powerpoint/2010/main" val="2574081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676" y="2966629"/>
            <a:ext cx="2088108" cy="3868974"/>
          </a:xfrm>
          <a:prstGeom prst="rect">
            <a:avLst/>
          </a:prstGeom>
        </p:spPr>
      </p:pic>
      <p:sp>
        <p:nvSpPr>
          <p:cNvPr id="5" name="Rectangle 4"/>
          <p:cNvSpPr/>
          <p:nvPr/>
        </p:nvSpPr>
        <p:spPr>
          <a:xfrm>
            <a:off x="1620384" y="105328"/>
            <a:ext cx="8532144"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1.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cầu</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thủ</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bóng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đá</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pic>
        <p:nvPicPr>
          <p:cNvPr id="17" name="Picture 16">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273680" y="5584602"/>
            <a:ext cx="1146414" cy="1146414"/>
          </a:xfrm>
          <a:prstGeom prst="rect">
            <a:avLst/>
          </a:prstGeom>
        </p:spPr>
      </p:pic>
      <p:pic>
        <p:nvPicPr>
          <p:cNvPr id="1026" name="Picture 2" descr="40 cầu thủ hay nhất thế giới: Quang Hải bị loại ngay từ vòng đầu | 90min">
            <a:extLst>
              <a:ext uri="{FF2B5EF4-FFF2-40B4-BE49-F238E27FC236}">
                <a16:creationId xmlns:a16="http://schemas.microsoft.com/office/drawing/2014/main" id="{BFE632BB-9AF2-FD9B-EA31-3FFAE18E7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650" y="1106654"/>
            <a:ext cx="7067550" cy="3998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4A4F38-EF7A-2428-1343-B9D44F31F142}"/>
              </a:ext>
            </a:extLst>
          </p:cNvPr>
          <p:cNvSpPr/>
          <p:nvPr/>
        </p:nvSpPr>
        <p:spPr>
          <a:xfrm>
            <a:off x="3038476" y="52673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Quang </a:t>
            </a:r>
            <a:r>
              <a:rPr lang="en-US" sz="4000" b="1" dirty="0" err="1"/>
              <a:t>Hải</a:t>
            </a:r>
            <a:endParaRPr lang="en-US" sz="4000" b="1" dirty="0"/>
          </a:p>
        </p:txBody>
      </p:sp>
    </p:spTree>
    <p:extLst>
      <p:ext uri="{BB962C8B-B14F-4D97-AF65-F5344CB8AC3E}">
        <p14:creationId xmlns:p14="http://schemas.microsoft.com/office/powerpoint/2010/main" val="39602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4"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5"/>
          <a:stretch>
            <a:fillRect/>
          </a:stretch>
        </p:blipFill>
        <p:spPr>
          <a:xfrm flipH="1">
            <a:off x="10891568" y="5632227"/>
            <a:ext cx="1045205" cy="114641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49574" t="1982" r="-1031" b="-1982"/>
          <a:stretch/>
        </p:blipFill>
        <p:spPr>
          <a:xfrm>
            <a:off x="253879" y="3056257"/>
            <a:ext cx="2153958" cy="3845357"/>
          </a:xfrm>
          <a:prstGeom prst="rect">
            <a:avLst/>
          </a:prstGeom>
        </p:spPr>
      </p:pic>
      <p:sp>
        <p:nvSpPr>
          <p:cNvPr id="2" name="Rectangle 1">
            <a:extLst>
              <a:ext uri="{FF2B5EF4-FFF2-40B4-BE49-F238E27FC236}">
                <a16:creationId xmlns:a16="http://schemas.microsoft.com/office/drawing/2014/main" id="{2EE62D82-642E-6A2A-B203-3C8CD426D35F}"/>
              </a:ext>
            </a:extLst>
          </p:cNvPr>
          <p:cNvSpPr/>
          <p:nvPr/>
        </p:nvSpPr>
        <p:spPr>
          <a:xfrm>
            <a:off x="1411122" y="124378"/>
            <a:ext cx="9865073"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2.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vận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động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viên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bơi</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lội</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A41AE0F-DF57-6FD3-7B88-9FC09E875C52}"/>
              </a:ext>
            </a:extLst>
          </p:cNvPr>
          <p:cNvSpPr/>
          <p:nvPr/>
        </p:nvSpPr>
        <p:spPr>
          <a:xfrm>
            <a:off x="2943226" y="53054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a:t>
            </a:r>
            <a:r>
              <a:rPr lang="en-US" sz="4000" b="1" dirty="0" err="1"/>
              <a:t>Thị</a:t>
            </a:r>
            <a:r>
              <a:rPr lang="en-US" sz="4000" b="1" dirty="0"/>
              <a:t> </a:t>
            </a:r>
            <a:r>
              <a:rPr lang="en-US" sz="4000" b="1" dirty="0" err="1"/>
              <a:t>Ánh</a:t>
            </a:r>
            <a:r>
              <a:rPr lang="en-US" sz="4000" b="1" dirty="0"/>
              <a:t> </a:t>
            </a:r>
            <a:r>
              <a:rPr lang="en-US" sz="4000" b="1" dirty="0" err="1"/>
              <a:t>Viên</a:t>
            </a:r>
            <a:endParaRPr lang="en-US" sz="4000" b="1" dirty="0"/>
          </a:p>
        </p:txBody>
      </p:sp>
      <p:pic>
        <p:nvPicPr>
          <p:cNvPr id="16" name="Picture 15">
            <a:extLst>
              <a:ext uri="{FF2B5EF4-FFF2-40B4-BE49-F238E27FC236}">
                <a16:creationId xmlns:a16="http://schemas.microsoft.com/office/drawing/2014/main" id="{860366C9-1668-C78C-CBF0-DA2B599E779D}"/>
              </a:ext>
            </a:extLst>
          </p:cNvPr>
          <p:cNvPicPr>
            <a:picLocks noChangeAspect="1"/>
          </p:cNvPicPr>
          <p:nvPr/>
        </p:nvPicPr>
        <p:blipFill>
          <a:blip r:embed="rId7"/>
          <a:stretch>
            <a:fillRect/>
          </a:stretch>
        </p:blipFill>
        <p:spPr>
          <a:xfrm>
            <a:off x="2438400" y="895350"/>
            <a:ext cx="7620000" cy="4248150"/>
          </a:xfrm>
          <a:prstGeom prst="rect">
            <a:avLst/>
          </a:prstGeom>
        </p:spPr>
      </p:pic>
    </p:spTree>
    <p:extLst>
      <p:ext uri="{BB962C8B-B14F-4D97-AF65-F5344CB8AC3E}">
        <p14:creationId xmlns:p14="http://schemas.microsoft.com/office/powerpoint/2010/main" val="288468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7809" y="2989026"/>
            <a:ext cx="2088108" cy="3868974"/>
          </a:xfrm>
          <a:prstGeom prst="rect">
            <a:avLst/>
          </a:prstGeom>
        </p:spPr>
      </p:pic>
      <p:pic>
        <p:nvPicPr>
          <p:cNvPr id="13" name="Picture 12">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273680" y="5584602"/>
            <a:ext cx="1146414" cy="1146414"/>
          </a:xfrm>
          <a:prstGeom prst="rect">
            <a:avLst/>
          </a:prstGeom>
        </p:spPr>
      </p:pic>
      <p:sp>
        <p:nvSpPr>
          <p:cNvPr id="2" name="Rectangle 1">
            <a:extLst>
              <a:ext uri="{FF2B5EF4-FFF2-40B4-BE49-F238E27FC236}">
                <a16:creationId xmlns:a16="http://schemas.microsoft.com/office/drawing/2014/main" id="{98C9E636-2464-0F30-325F-C8F8C78BA36B}"/>
              </a:ext>
            </a:extLst>
          </p:cNvPr>
          <p:cNvSpPr/>
          <p:nvPr/>
        </p:nvSpPr>
        <p:spPr>
          <a:xfrm>
            <a:off x="1153332" y="124378"/>
            <a:ext cx="10380663"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3.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vận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động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viên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cầu</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lông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22A6113-6745-0BA2-8346-F160432BD58D}"/>
              </a:ext>
            </a:extLst>
          </p:cNvPr>
          <p:cNvSpPr/>
          <p:nvPr/>
        </p:nvSpPr>
        <p:spPr>
          <a:xfrm>
            <a:off x="2943226" y="53054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a:t>
            </a:r>
            <a:r>
              <a:rPr lang="en-US" sz="4000" b="1" dirty="0" err="1"/>
              <a:t>Tiến</a:t>
            </a:r>
            <a:r>
              <a:rPr lang="en-US" sz="4000" b="1" dirty="0"/>
              <a:t> Minh</a:t>
            </a:r>
          </a:p>
        </p:txBody>
      </p:sp>
      <p:pic>
        <p:nvPicPr>
          <p:cNvPr id="2050" name="Picture 2" descr="Tiến Minh thắng trận đầu giải cầu lông châu Á - VnExpress Thể thao">
            <a:extLst>
              <a:ext uri="{FF2B5EF4-FFF2-40B4-BE49-F238E27FC236}">
                <a16:creationId xmlns:a16="http://schemas.microsoft.com/office/drawing/2014/main" id="{8769B3ED-32B5-C0B5-D78B-4402A07758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9875" y="1042035"/>
            <a:ext cx="672465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p:blipFill>
        <p:spPr>
          <a:xfrm>
            <a:off x="253879" y="3056257"/>
            <a:ext cx="2153958" cy="3845357"/>
          </a:xfrm>
          <a:prstGeom prst="rect">
            <a:avLst/>
          </a:prstGeom>
        </p:spPr>
      </p:pic>
      <p:pic>
        <p:nvPicPr>
          <p:cNvPr id="16" name="Picture 15">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1033999" y="5632227"/>
            <a:ext cx="914843" cy="1146414"/>
          </a:xfrm>
          <a:prstGeom prst="rect">
            <a:avLst/>
          </a:prstGeom>
        </p:spPr>
      </p:pic>
      <p:sp>
        <p:nvSpPr>
          <p:cNvPr id="2" name="Rectangle 1">
            <a:extLst>
              <a:ext uri="{FF2B5EF4-FFF2-40B4-BE49-F238E27FC236}">
                <a16:creationId xmlns:a16="http://schemas.microsoft.com/office/drawing/2014/main" id="{8E9A7478-1D5E-98A2-68E9-E9DD50EC092A}"/>
              </a:ext>
            </a:extLst>
          </p:cNvPr>
          <p:cNvSpPr/>
          <p:nvPr/>
        </p:nvSpPr>
        <p:spPr>
          <a:xfrm>
            <a:off x="2628671" y="267253"/>
            <a:ext cx="6458436"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4.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thủ</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môn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pic>
        <p:nvPicPr>
          <p:cNvPr id="4098" name="Picture 2" descr="VFF - Thủ môn Đặng Văn Lâm không tập trung cùng ĐT Việt Nam thi đấu Vòng  loại World Cup 2022">
            <a:extLst>
              <a:ext uri="{FF2B5EF4-FFF2-40B4-BE49-F238E27FC236}">
                <a16:creationId xmlns:a16="http://schemas.microsoft.com/office/drawing/2014/main" id="{9C03ED6E-D0F0-AA58-6D57-522CAF8778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4150" y="1264586"/>
            <a:ext cx="6343650" cy="41075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C3D1442-5B2D-E638-99EA-FA44EB87AC29}"/>
              </a:ext>
            </a:extLst>
          </p:cNvPr>
          <p:cNvSpPr/>
          <p:nvPr/>
        </p:nvSpPr>
        <p:spPr>
          <a:xfrm>
            <a:off x="2619376" y="551497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Đặng</a:t>
            </a:r>
            <a:r>
              <a:rPr lang="en-US" sz="4000" b="1" dirty="0"/>
              <a:t> </a:t>
            </a:r>
            <a:r>
              <a:rPr lang="en-US" sz="4000" b="1" dirty="0" err="1"/>
              <a:t>Văn</a:t>
            </a:r>
            <a:r>
              <a:rPr lang="en-US" sz="4000" b="1" dirty="0"/>
              <a:t> </a:t>
            </a:r>
            <a:r>
              <a:rPr lang="en-US" sz="4000" b="1" dirty="0" err="1"/>
              <a:t>Lâm</a:t>
            </a:r>
            <a:endParaRPr lang="en-US" sz="4000" b="1" dirty="0"/>
          </a:p>
        </p:txBody>
      </p:sp>
    </p:spTree>
    <p:extLst>
      <p:ext uri="{BB962C8B-B14F-4D97-AF65-F5344CB8AC3E}">
        <p14:creationId xmlns:p14="http://schemas.microsoft.com/office/powerpoint/2010/main" val="41947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6647974"/>
            </a:xfrm>
            <a:prstGeom prst="rect">
              <a:avLst/>
            </a:prstGeom>
          </p:spPr>
          <p:txBody>
            <a:bodyPr lIns="0" tIns="0" rIns="0" bIns="0" rtlCol="0" anchor="t">
              <a:spAutoFit/>
            </a:bodyPr>
            <a:lstStyle/>
            <a:p>
              <a:pPr algn="ctr" defTabSz="609630">
                <a:lnSpc>
                  <a:spcPct val="150000"/>
                </a:lnSpc>
              </a:pPr>
              <a:r>
                <a:rPr lang="en-US" sz="3600" dirty="0" err="1" smtClean="0">
                  <a:solidFill>
                    <a:prstClr val="black"/>
                  </a:solidFill>
                  <a:latin typeface="HP001 4 hàng 2 ô ly" pitchFamily="34" charset="0"/>
                  <a:cs typeface="Times New Roman" pitchFamily="18" charset="0"/>
                </a:rPr>
                <a:t>Thứ</a:t>
              </a:r>
              <a:r>
                <a:rPr lang="en-US" sz="3600" dirty="0" smtClean="0">
                  <a:solidFill>
                    <a:prstClr val="black"/>
                  </a:solidFill>
                  <a:latin typeface="HP001 4 hàng 2 ô ly" pitchFamily="34" charset="0"/>
                  <a:cs typeface="Times New Roman" pitchFamily="18" charset="0"/>
                </a:rPr>
                <a:t> Ba </a:t>
              </a:r>
              <a:r>
                <a:rPr lang="en-US" sz="3600" dirty="0" err="1" smtClean="0">
                  <a:solidFill>
                    <a:prstClr val="black"/>
                  </a:solidFill>
                  <a:latin typeface="HP001 4 hàng 2 ô ly" pitchFamily="34" charset="0"/>
                  <a:cs typeface="Times New Roman" pitchFamily="18" charset="0"/>
                </a:rPr>
                <a:t>ngày</a:t>
              </a:r>
              <a:r>
                <a:rPr lang="en-US" sz="3600" dirty="0" smtClean="0">
                  <a:solidFill>
                    <a:prstClr val="black"/>
                  </a:solidFill>
                  <a:latin typeface="HP001 4 hàng 2 ô ly" pitchFamily="34" charset="0"/>
                  <a:cs typeface="Times New Roman" pitchFamily="18" charset="0"/>
                </a:rPr>
                <a:t> </a:t>
              </a:r>
              <a:r>
                <a:rPr lang="en-US" sz="3600" dirty="0" smtClean="0">
                  <a:solidFill>
                    <a:prstClr val="black"/>
                  </a:solidFill>
                  <a:latin typeface="HP001 4 hàng 2 ô ly" pitchFamily="34" charset="0"/>
                  <a:cs typeface="Times New Roman" pitchFamily="18" charset="0"/>
                </a:rPr>
                <a:t>22 </a:t>
              </a:r>
              <a:r>
                <a:rPr lang="en-US" sz="3600" dirty="0" err="1" smtClean="0">
                  <a:solidFill>
                    <a:prstClr val="black"/>
                  </a:solidFill>
                  <a:latin typeface="HP001 4 hàng 2 ô ly" pitchFamily="34" charset="0"/>
                  <a:cs typeface="Times New Roman" pitchFamily="18" charset="0"/>
                </a:rPr>
                <a:t>tháng</a:t>
              </a:r>
              <a:r>
                <a:rPr lang="en-US" sz="3600" dirty="0" smtClean="0">
                  <a:solidFill>
                    <a:prstClr val="black"/>
                  </a:solidFill>
                  <a:latin typeface="HP001 4 hàng 2 ô ly" pitchFamily="34" charset="0"/>
                  <a:cs typeface="Times New Roman" pitchFamily="18" charset="0"/>
                </a:rPr>
                <a:t> 4 </a:t>
              </a:r>
              <a:r>
                <a:rPr lang="en-US" sz="3600" dirty="0" err="1" smtClean="0">
                  <a:solidFill>
                    <a:prstClr val="black"/>
                  </a:solidFill>
                  <a:latin typeface="HP001 4 hàng 2 ô ly" pitchFamily="34" charset="0"/>
                  <a:cs typeface="Times New Roman" pitchFamily="18" charset="0"/>
                </a:rPr>
                <a:t>năm</a:t>
              </a:r>
              <a:r>
                <a:rPr lang="en-US" sz="3600" dirty="0" smtClean="0">
                  <a:solidFill>
                    <a:prstClr val="black"/>
                  </a:solidFill>
                  <a:latin typeface="HP001 4 hàng 2 ô ly" pitchFamily="34" charset="0"/>
                  <a:cs typeface="Times New Roman" pitchFamily="18" charset="0"/>
                </a:rPr>
                <a:t> </a:t>
              </a:r>
              <a:r>
                <a:rPr lang="en-US" sz="3600" dirty="0" smtClean="0">
                  <a:solidFill>
                    <a:prstClr val="black"/>
                  </a:solidFill>
                  <a:latin typeface="HP001 4 hàng 2 ô ly" pitchFamily="34" charset="0"/>
                  <a:cs typeface="Times New Roman" pitchFamily="18" charset="0"/>
                </a:rPr>
                <a:t>2025</a:t>
              </a:r>
              <a:endParaRPr lang="en-US" sz="3600" dirty="0" smtClean="0">
                <a:solidFill>
                  <a:prstClr val="black"/>
                </a:solidFill>
                <a:latin typeface="HP001 4 hàng 2 ô ly" pitchFamily="34" charset="0"/>
                <a:cs typeface="Times New Roman" pitchFamily="18" charset="0"/>
              </a:endParaRPr>
            </a:p>
            <a:p>
              <a:pPr algn="ctr" defTabSz="609630">
                <a:lnSpc>
                  <a:spcPct val="150000"/>
                </a:lnSpc>
              </a:pPr>
              <a:r>
                <a:rPr lang="en-US" sz="3600" dirty="0" err="1" smtClean="0">
                  <a:solidFill>
                    <a:prstClr val="black"/>
                  </a:solidFill>
                  <a:latin typeface="HP001 4 hàng 2 ô ly" pitchFamily="34" charset="0"/>
                  <a:cs typeface="Times New Roman" pitchFamily="18" charset="0"/>
                </a:rPr>
                <a:t>Tiếng</a:t>
              </a:r>
              <a:r>
                <a:rPr lang="en-US" sz="3600" dirty="0" smtClean="0">
                  <a:solidFill>
                    <a:prstClr val="black"/>
                  </a:solidFill>
                  <a:latin typeface="HP001 4 hàng 2 ô ly" pitchFamily="34" charset="0"/>
                  <a:cs typeface="Times New Roman" pitchFamily="18" charset="0"/>
                </a:rPr>
                <a:t> </a:t>
              </a:r>
              <a:r>
                <a:rPr lang="en-US" sz="3600" dirty="0" err="1" smtClean="0">
                  <a:solidFill>
                    <a:prstClr val="black"/>
                  </a:solidFill>
                  <a:latin typeface="HP001 4 hàng 2 ô ly" pitchFamily="34" charset="0"/>
                  <a:cs typeface="Times New Roman" pitchFamily="18" charset="0"/>
                </a:rPr>
                <a:t>Việt</a:t>
              </a:r>
              <a:endParaRPr lang="en-US" sz="3600" dirty="0" smtClean="0">
                <a:solidFill>
                  <a:prstClr val="black"/>
                </a:solidFill>
                <a:latin typeface="HP001 4 hàng 2 ô ly" pitchFamily="34" charset="0"/>
                <a:cs typeface="Times New Roman" pitchFamily="18" charset="0"/>
              </a:endParaRPr>
            </a:p>
            <a:p>
              <a:pPr algn="ctr" defTabSz="609630">
                <a:lnSpc>
                  <a:spcPct val="150000"/>
                </a:lnSpc>
              </a:pPr>
              <a:r>
                <a:rPr lang="en-US" sz="3600" dirty="0" err="1" smtClean="0">
                  <a:solidFill>
                    <a:prstClr val="black"/>
                  </a:solidFill>
                  <a:latin typeface="HP001 4 hàng 2 ô ly" pitchFamily="34" charset="0"/>
                  <a:cs typeface="Times New Roman" pitchFamily="18" charset="0"/>
                </a:rPr>
                <a:t>Nghe</a:t>
              </a:r>
              <a:r>
                <a:rPr lang="en-US" sz="3600" dirty="0" smtClean="0">
                  <a:solidFill>
                    <a:prstClr val="black"/>
                  </a:solidFill>
                  <a:latin typeface="HP001 4 hàng 2 ô ly" pitchFamily="34" charset="0"/>
                  <a:cs typeface="Times New Roman" pitchFamily="18" charset="0"/>
                </a:rPr>
                <a:t>- </a:t>
              </a:r>
              <a:r>
                <a:rPr lang="en-US" sz="3600" dirty="0" err="1" smtClean="0">
                  <a:solidFill>
                    <a:prstClr val="black"/>
                  </a:solidFill>
                  <a:latin typeface="HP001 4 hàng 2 ô ly" pitchFamily="34" charset="0"/>
                  <a:cs typeface="Times New Roman" pitchFamily="18" charset="0"/>
                </a:rPr>
                <a:t>viết:Ngọn</a:t>
              </a:r>
              <a:r>
                <a:rPr lang="en-US" sz="3600" dirty="0" smtClean="0">
                  <a:solidFill>
                    <a:prstClr val="black"/>
                  </a:solidFill>
                  <a:latin typeface="HP001 4 hàng 2 ô ly" pitchFamily="34" charset="0"/>
                  <a:cs typeface="Times New Roman" pitchFamily="18" charset="0"/>
                </a:rPr>
                <a:t> </a:t>
              </a:r>
              <a:r>
                <a:rPr lang="en-US" sz="3600" dirty="0" err="1" smtClean="0">
                  <a:solidFill>
                    <a:prstClr val="black"/>
                  </a:solidFill>
                  <a:latin typeface="HP001 4 hàng 2 ô ly" pitchFamily="34" charset="0"/>
                  <a:cs typeface="Times New Roman" pitchFamily="18" charset="0"/>
                </a:rPr>
                <a:t>lửa</a:t>
              </a:r>
              <a:r>
                <a:rPr lang="en-US" sz="3600" dirty="0" smtClean="0">
                  <a:solidFill>
                    <a:prstClr val="black"/>
                  </a:solidFill>
                  <a:latin typeface="HP001 4 hàng 2 ô ly" pitchFamily="34" charset="0"/>
                  <a:cs typeface="Times New Roman" pitchFamily="18" charset="0"/>
                </a:rPr>
                <a:t> </a:t>
              </a:r>
              <a:r>
                <a:rPr lang="en-US" sz="3600" dirty="0" smtClean="0">
                  <a:solidFill>
                    <a:prstClr val="black"/>
                  </a:solidFill>
                  <a:latin typeface="HP001 5 hàng 1 ô ly" pitchFamily="34" charset="0"/>
                  <a:cs typeface="Times New Roman" pitchFamily="18" charset="0"/>
                </a:rPr>
                <a:t>Ô</a:t>
              </a:r>
              <a:r>
                <a:rPr lang="en-US" sz="3600" dirty="0" smtClean="0">
                  <a:solidFill>
                    <a:prstClr val="black"/>
                  </a:solidFill>
                  <a:latin typeface="HP001 4 hàng 2 ô ly" pitchFamily="34" charset="0"/>
                  <a:cs typeface="Times New Roman" pitchFamily="18" charset="0"/>
                </a:rPr>
                <a:t>- </a:t>
              </a:r>
              <a:r>
                <a:rPr lang="en-US" sz="3600" dirty="0" err="1" smtClean="0">
                  <a:solidFill>
                    <a:prstClr val="black"/>
                  </a:solidFill>
                  <a:latin typeface="HP001 4 hàng 2 ô ly" pitchFamily="34" charset="0"/>
                  <a:cs typeface="Times New Roman" pitchFamily="18" charset="0"/>
                </a:rPr>
                <a:t>lim-pích</a:t>
              </a:r>
              <a:endParaRPr lang="en-US" sz="3600" dirty="0" smtClean="0">
                <a:solidFill>
                  <a:prstClr val="black"/>
                </a:solidFill>
                <a:latin typeface="HP001 4 hàng 2 ô ly" pitchFamily="34" charset="0"/>
                <a:cs typeface="Times New Roman" pitchFamily="18" charset="0"/>
              </a:endParaRPr>
            </a:p>
            <a:p>
              <a:pPr algn="ctr" defTabSz="609630">
                <a:lnSpc>
                  <a:spcPct val="150000"/>
                </a:lnSpc>
              </a:pPr>
              <a:endParaRPr sz="3600" dirty="0">
                <a:solidFill>
                  <a:prstClr val="black"/>
                </a:solidFill>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spTree>
    <p:extLst>
      <p:ext uri="{BB962C8B-B14F-4D97-AF65-F5344CB8AC3E}">
        <p14:creationId xmlns:p14="http://schemas.microsoft.com/office/powerpoint/2010/main" val="403547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831</Words>
  <Application>Microsoft Office PowerPoint</Application>
  <PresentationFormat>Widescreen</PresentationFormat>
  <Paragraphs>97</Paragraphs>
  <Slides>26</Slides>
  <Notes>9</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26</vt:i4>
      </vt:variant>
    </vt:vector>
  </HeadingPairs>
  <TitlesOfParts>
    <vt:vector size="47" baseType="lpstr">
      <vt:lpstr>微软雅黑</vt:lpstr>
      <vt:lpstr>Arial</vt:lpstr>
      <vt:lpstr>Arial-Rounded</vt:lpstr>
      <vt:lpstr>Calibri</vt:lpstr>
      <vt:lpstr>Calibri Light</vt:lpstr>
      <vt:lpstr>Cambria</vt:lpstr>
      <vt:lpstr>等线</vt:lpstr>
      <vt:lpstr>HP001 4 hàng</vt:lpstr>
      <vt:lpstr>HP001 4 hàng 2 ô ly</vt:lpstr>
      <vt:lpstr>HP001 5 hàng</vt:lpstr>
      <vt:lpstr>HP001 5 hàng 1 ô ly</vt:lpstr>
      <vt:lpstr>LNTH-LuoLuoNotangYuanTi 1</vt:lpstr>
      <vt:lpstr>SVN-Pyes Pa Headline</vt:lpstr>
      <vt:lpstr>Tahoma</vt:lpstr>
      <vt:lpstr>Times New Roman</vt:lpstr>
      <vt:lpstr>zihun35hao-jindianyahei</vt:lpstr>
      <vt:lpstr>字魂70号-灵悦黑体</vt:lpstr>
      <vt:lpstr>思源黑体 CN Normal</vt:lpstr>
      <vt:lpstr>方正清刻本悦宋简体</vt:lpstr>
      <vt:lpstr>1_Office Theme</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2023-02-02T09:19:25Z</dcterms:created>
  <dcterms:modified xsi:type="dcterms:W3CDTF">2025-05-08T03:18:09Z</dcterms:modified>
</cp:coreProperties>
</file>