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8"/>
  </p:notesMasterIdLst>
  <p:sldIdLst>
    <p:sldId id="358" r:id="rId4"/>
    <p:sldId id="258" r:id="rId5"/>
    <p:sldId id="2638" r:id="rId6"/>
    <p:sldId id="290" r:id="rId7"/>
    <p:sldId id="2632" r:id="rId8"/>
    <p:sldId id="2640" r:id="rId9"/>
    <p:sldId id="2641" r:id="rId10"/>
    <p:sldId id="2639" r:id="rId11"/>
    <p:sldId id="2636" r:id="rId12"/>
    <p:sldId id="2642" r:id="rId13"/>
    <p:sldId id="2643" r:id="rId14"/>
    <p:sldId id="2644" r:id="rId15"/>
    <p:sldId id="2645"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59DDAE-526B-4B39-B180-6DEB77AAADD0}" type="datetimeFigureOut">
              <a:rPr lang="en-US" smtClean="0"/>
              <a:t>5/8/2025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F472B-C926-42C6-BE19-028CF11D078D}" type="slidenum">
              <a:rPr lang="en-US" smtClean="0"/>
              <a:t>‹#›</a:t>
            </a:fld>
            <a:endParaRPr lang="en-US"/>
          </a:p>
        </p:txBody>
      </p:sp>
    </p:spTree>
    <p:extLst>
      <p:ext uri="{BB962C8B-B14F-4D97-AF65-F5344CB8AC3E}">
        <p14:creationId xmlns:p14="http://schemas.microsoft.com/office/powerpoint/2010/main" val="555740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8675913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03543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09993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59283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B49AC03-B228-4453-B49F-7A316CE222D2}"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7166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274235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51918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906296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3446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66037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B79FFF1-5516-4089-983F-AC52072E3CA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780C9553-F799-4C7E-AC50-E7319C249641}"/>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8AA484C1-C7B1-47D7-9F24-203E572F8A6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433B898-3977-4EFE-B0DE-407EE9604110}"/>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412F428F-BFBD-400E-A268-93675CB9625D}"/>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2481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DA2F040-D2CC-4D15-9981-D5CCF6169A8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F4ED89A-E1D0-4FED-AF5B-0B3A3DF6ED4B}"/>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068F409-2EE7-4E35-A1E6-9649C6E624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37E3929-2542-4023-8C1E-DF83FF320CC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7416BCD3-BB33-40E1-B226-154B6876CAA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0712697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1182990A-5E78-48DA-8B1D-69A2E67905AD}"/>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BF869ED9-72F0-4AB5-8DE4-2DEF759931FD}"/>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1E6EB67-5918-460D-B8F1-9C934B0677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A5A56952-31F5-48B6-B8E0-6053A917353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564B58A8-9B83-4AAF-86A2-6DD23F47D6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887599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56698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2017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26283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07150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15132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586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093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8906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023233-F927-4518-A423-66A8E62FE1D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0D5ACC5-720E-4889-BC80-E3A4A0EA92E1}"/>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04F17C7-D264-4E6D-B540-93BD3C4F11F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4E7D9222-2A75-4914-A58C-DC0EA0DBD263}"/>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3A6FAC89-C0D0-441F-80F7-910664F9E65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1232117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7341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3859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1776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80B645A-399B-4A60-9E20-C82AA2F986EB}"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6363400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63949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0B645A-399B-4A60-9E20-C82AA2F986EB}"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904966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80B645A-399B-4A60-9E20-C82AA2F986EB}"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8032514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80B645A-399B-4A60-9E20-C82AA2F986EB}" type="datetimeFigureOut">
              <a:rPr lang="en-US" smtClean="0"/>
              <a:t>5/8/2025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51195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80B645A-399B-4A60-9E20-C82AA2F986EB}" type="datetimeFigureOut">
              <a:rPr lang="en-US" smtClean="0"/>
              <a:t>5/8/2025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264976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44965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9A7C6D-C159-47CD-9A53-668AD4BBE746}"/>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0B072288-AF78-4398-BDC0-C36BBA22B03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7475C9E-1872-4158-9819-8AF136A35F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页脚占位符 4">
            <a:extLst>
              <a:ext uri="{FF2B5EF4-FFF2-40B4-BE49-F238E27FC236}">
                <a16:creationId xmlns:a16="http://schemas.microsoft.com/office/drawing/2014/main" id="{8D3D4CDC-DDE6-4FAB-BA0F-AB1A733A79E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灯片编号占位符 5">
            <a:extLst>
              <a:ext uri="{FF2B5EF4-FFF2-40B4-BE49-F238E27FC236}">
                <a16:creationId xmlns:a16="http://schemas.microsoft.com/office/drawing/2014/main" id="{F45434B5-FC20-45B2-AC33-4C0939D76D2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2659689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626724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0B645A-399B-4A60-9E20-C82AA2F986EB}" type="datetimeFigureOut">
              <a:rPr lang="en-US" smtClean="0"/>
              <a:t>5/8/2025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100585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4095653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0B645A-399B-4A60-9E20-C82AA2F986EB}" type="datetimeFigureOut">
              <a:rPr lang="en-US" smtClean="0"/>
              <a:t>5/8/2025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9367787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2776341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80B645A-399B-4A60-9E20-C82AA2F986EB}" type="datetimeFigureOut">
              <a:rPr lang="en-US" smtClean="0"/>
              <a:t>5/8/2025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6D889-E193-432D-8723-3C32A26B9924}" type="slidenum">
              <a:rPr lang="en-US" smtClean="0"/>
              <a:t>‹#›</a:t>
            </a:fld>
            <a:endParaRPr lang="en-US"/>
          </a:p>
        </p:txBody>
      </p:sp>
    </p:spTree>
    <p:extLst>
      <p:ext uri="{BB962C8B-B14F-4D97-AF65-F5344CB8AC3E}">
        <p14:creationId xmlns:p14="http://schemas.microsoft.com/office/powerpoint/2010/main" val="3056081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EA490E-0757-4971-A093-86BC150FF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0D32C1C-16E8-4561-8B01-7291D59974B0}"/>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368CDBE-F085-4B26-87B6-DBA93552B5C0}"/>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224B3762-03A4-4419-89E2-3A123B948AC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8DC28077-EA45-4D93-BB7C-81052A4C419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B9E9CAE-0286-495F-87E9-CDDDAEF5CB4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392917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0E878F-26A5-407D-B38C-75A1EF7DCC8B}"/>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2806A40-E156-4CA3-BB46-C077FEB117C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667EC0A-1883-429B-8F73-B743C390F4BE}"/>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99FAA717-F83A-439C-A5A2-9B3E4A7C838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998A8E2C-B8AC-402B-AF85-4B15AC3633AB}"/>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22E88E68-B000-485B-89F9-00060A6FFD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8" name="页脚占位符 7">
            <a:extLst>
              <a:ext uri="{FF2B5EF4-FFF2-40B4-BE49-F238E27FC236}">
                <a16:creationId xmlns:a16="http://schemas.microsoft.com/office/drawing/2014/main" id="{4B014B78-B649-4EEC-90A3-6E7A7D5BBE09}"/>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9" name="灯片编号占位符 8">
            <a:extLst>
              <a:ext uri="{FF2B5EF4-FFF2-40B4-BE49-F238E27FC236}">
                <a16:creationId xmlns:a16="http://schemas.microsoft.com/office/drawing/2014/main" id="{3F4E6B48-D59B-4091-8F40-1FCEDC7C3B5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445114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00B42C-C3EB-49FA-8D92-0CD3471B62F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28945836-E41A-4B88-B342-D1223612A628}"/>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页脚占位符 3">
            <a:extLst>
              <a:ext uri="{FF2B5EF4-FFF2-40B4-BE49-F238E27FC236}">
                <a16:creationId xmlns:a16="http://schemas.microsoft.com/office/drawing/2014/main" id="{EFCCE0D2-92C4-46E5-992D-143C59FD087D}"/>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5" name="灯片编号占位符 4">
            <a:extLst>
              <a:ext uri="{FF2B5EF4-FFF2-40B4-BE49-F238E27FC236}">
                <a16:creationId xmlns:a16="http://schemas.microsoft.com/office/drawing/2014/main" id="{F4DA7FE9-8E2E-494B-B8DF-C43E402BC823}"/>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3926616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F3C62BD-51FA-4874-9CDE-0B439A55D04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3" name="页脚占位符 2">
            <a:extLst>
              <a:ext uri="{FF2B5EF4-FFF2-40B4-BE49-F238E27FC236}">
                <a16:creationId xmlns:a16="http://schemas.microsoft.com/office/drawing/2014/main" id="{E1F37A59-0B14-4152-AAD8-59B0DF5321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4" name="灯片编号占位符 3">
            <a:extLst>
              <a:ext uri="{FF2B5EF4-FFF2-40B4-BE49-F238E27FC236}">
                <a16:creationId xmlns:a16="http://schemas.microsoft.com/office/drawing/2014/main" id="{FB830615-BC10-4C9B-9240-20F583A5266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9599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86EDE3-4395-4F88-BD97-7E7CDB9FA43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69C9A60D-9249-4B5F-9455-A6A43F1867A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3DC37FD2-21CA-4D35-9160-01163EBB6F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696068FC-D59E-42EE-AE0F-65AC70EAF130}"/>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B186DEEA-E6C6-4B57-B157-1E148CED887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63A63846-694E-4BA3-B1FD-3EA9C1BC081E}"/>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335456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EE0D14-FE72-4798-8970-9CDFCED2066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9FA77EF6-EB07-4511-980E-921BF47E50F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8BB03064-31E1-4B80-AAA0-684F6AD9D44F}"/>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2B3B429-9BAC-47E1-88AC-53642248C3AC}"/>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C58E1B-5923-4CAF-B9CC-D14A574623CF}"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l" defTabSz="914400" rtl="0" eaLnBrk="1" fontAlgn="auto" latinLnBrk="0" hangingPunct="1">
                <a:lnSpc>
                  <a:spcPct val="100000"/>
                </a:lnSpc>
                <a:spcBef>
                  <a:spcPts val="0"/>
                </a:spcBef>
                <a:spcAft>
                  <a:spcPts val="0"/>
                </a:spcAft>
                <a:buClrTx/>
                <a:buSzTx/>
                <a:buFontTx/>
                <a:buNone/>
                <a:tabLst/>
                <a:defRPr/>
              </a:pPr>
              <a:t>2025/5/8</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6" name="页脚占位符 5">
            <a:extLst>
              <a:ext uri="{FF2B5EF4-FFF2-40B4-BE49-F238E27FC236}">
                <a16:creationId xmlns:a16="http://schemas.microsoft.com/office/drawing/2014/main" id="{376D896D-0829-4DF4-99FB-86C91F206C94}"/>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
        <p:nvSpPr>
          <p:cNvPr id="7" name="灯片编号占位符 6">
            <a:extLst>
              <a:ext uri="{FF2B5EF4-FFF2-40B4-BE49-F238E27FC236}">
                <a16:creationId xmlns:a16="http://schemas.microsoft.com/office/drawing/2014/main" id="{B2062671-E355-434A-AD85-F747C9C8A8C4}"/>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E746A1-6C2B-4A0A-9B52-5B2A1AF6763A}"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cs typeface="+mn-cs"/>
            </a:endParaRPr>
          </a:p>
        </p:txBody>
      </p:sp>
    </p:spTree>
    <p:extLst>
      <p:ext uri="{BB962C8B-B14F-4D97-AF65-F5344CB8AC3E}">
        <p14:creationId xmlns:p14="http://schemas.microsoft.com/office/powerpoint/2010/main" val="1075884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C1D49CA4-746B-4B77-87D7-8103291EE5A6}"/>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b="44434"/>
          <a:stretch/>
        </p:blipFill>
        <p:spPr>
          <a:xfrm>
            <a:off x="0" y="0"/>
            <a:ext cx="12192000" cy="6858000"/>
          </a:xfrm>
          <a:prstGeom prst="rect">
            <a:avLst/>
          </a:prstGeom>
        </p:spPr>
      </p:pic>
      <p:sp>
        <p:nvSpPr>
          <p:cNvPr id="9" name="矩形 8">
            <a:extLst>
              <a:ext uri="{FF2B5EF4-FFF2-40B4-BE49-F238E27FC236}">
                <a16:creationId xmlns:a16="http://schemas.microsoft.com/office/drawing/2014/main" id="{70DCA339-3E39-4F2A-9D54-DDA58FCB361D}"/>
              </a:ext>
            </a:extLst>
          </p:cNvPr>
          <p:cNvSpPr/>
          <p:nvPr userDrawn="1"/>
        </p:nvSpPr>
        <p:spPr>
          <a:xfrm>
            <a:off x="181155" y="198408"/>
            <a:ext cx="11861320" cy="6530196"/>
          </a:xfrm>
          <a:prstGeom prst="rect">
            <a:avLst/>
          </a:prstGeom>
          <a:noFill/>
          <a:ln w="38100">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39447373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ABE1E1C6-030E-46BA-91BE-3A444B705E2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B45F331-9176-4351-AB5A-294A36DD0394}" type="datetimeFigureOut">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08/05/2025</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A31D6C6-2F0F-4E02-9CE3-96F9D111882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65012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0B645A-399B-4A60-9E20-C82AA2F986EB}" type="datetimeFigureOut">
              <a:rPr lang="en-US" smtClean="0"/>
              <a:t>5/8/2025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B6D889-E193-432D-8723-3C32A26B9924}" type="slidenum">
              <a:rPr lang="en-US" smtClean="0"/>
              <a:t>‹#›</a:t>
            </a:fld>
            <a:endParaRPr lang="en-US"/>
          </a:p>
        </p:txBody>
      </p:sp>
    </p:spTree>
    <p:extLst>
      <p:ext uri="{BB962C8B-B14F-4D97-AF65-F5344CB8AC3E}">
        <p14:creationId xmlns:p14="http://schemas.microsoft.com/office/powerpoint/2010/main" val="32927827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7.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4000" r="1000"/>
          </a:stretch>
        </a:blipFill>
        <a:effectLst/>
      </p:bgPr>
    </p:bg>
    <p:spTree>
      <p:nvGrpSpPr>
        <p:cNvPr id="1" name=""/>
        <p:cNvGrpSpPr/>
        <p:nvPr/>
      </p:nvGrpSpPr>
      <p:grpSpPr>
        <a:xfrm>
          <a:off x="0" y="0"/>
          <a:ext cx="0" cy="0"/>
          <a:chOff x="0" y="0"/>
          <a:chExt cx="0" cy="0"/>
        </a:xfrm>
      </p:grpSpPr>
      <p:sp>
        <p:nvSpPr>
          <p:cNvPr id="6" name="TextBox 5"/>
          <p:cNvSpPr txBox="1"/>
          <p:nvPr/>
        </p:nvSpPr>
        <p:spPr>
          <a:xfrm>
            <a:off x="2934197" y="2392092"/>
            <a:ext cx="3954096" cy="76944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sym typeface="Arial"/>
              </a:rPr>
              <a:t>Trò chơi: </a:t>
            </a:r>
            <a:r>
              <a:rPr kumimoji="0" lang="vi-VN"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rPr>
              <a:t>Đố bạn</a:t>
            </a:r>
            <a:endParaRPr kumimoji="0" lang="en-US" sz="4400" b="0" i="0" u="none" strike="noStrike" kern="1200" cap="none" spc="0" normalizeH="0" baseline="0" noProof="0" dirty="0">
              <a:ln>
                <a:noFill/>
              </a:ln>
              <a:solidFill>
                <a:srgbClr val="5B9BD5">
                  <a:lumMod val="50000"/>
                </a:srgbClr>
              </a:solidFill>
              <a:effectLst/>
              <a:uLnTx/>
              <a:uFillTx/>
              <a:latin typeface="Calibri" panose="020F0502020204030204" pitchFamily="34" charset="0"/>
              <a:cs typeface="Calibri" panose="020F0502020204030204" pitchFamily="34" charset="0"/>
              <a:sym typeface="Arial"/>
            </a:endParaRPr>
          </a:p>
        </p:txBody>
      </p:sp>
      <p:sp>
        <p:nvSpPr>
          <p:cNvPr id="7" name="TextBox 6"/>
          <p:cNvSpPr txBox="1"/>
          <p:nvPr/>
        </p:nvSpPr>
        <p:spPr>
          <a:xfrm>
            <a:off x="800100" y="3346870"/>
            <a:ext cx="6153150" cy="1815882"/>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800" b="1" dirty="0" err="1">
                <a:solidFill>
                  <a:prstClr val="black"/>
                </a:solidFill>
                <a:latin typeface="Calibri" panose="020F0502020204030204" pitchFamily="34" charset="0"/>
                <a:cs typeface="Calibri" panose="020F0502020204030204" pitchFamily="34" charset="0"/>
                <a:sym typeface="Arial"/>
              </a:rPr>
              <a:t>Cùng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đếm</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số</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lượng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xanh</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trên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sân</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trường</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và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ghi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chép</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lại</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có</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bàng</a:t>
            </a:r>
            <a:r>
              <a:rPr lang="en-US" sz="2800" b="1" dirty="0">
                <a:solidFill>
                  <a:prstClr val="black"/>
                </a:solidFill>
                <a:latin typeface="Calibri" panose="020F0502020204030204" pitchFamily="34" charset="0"/>
                <a:cs typeface="Calibri" panose="020F0502020204030204" pitchFamily="34" charset="0"/>
                <a:sym typeface="Arial"/>
              </a:rPr>
              <a:t>, bao </a:t>
            </a:r>
            <a:r>
              <a:rPr lang="en-US" sz="2800" b="1" dirty="0" err="1">
                <a:solidFill>
                  <a:prstClr val="black"/>
                </a:solidFill>
                <a:latin typeface="Calibri" panose="020F0502020204030204" pitchFamily="34" charset="0"/>
                <a:cs typeface="Calibri" panose="020F0502020204030204" pitchFamily="34" charset="0"/>
                <a:sym typeface="Arial"/>
              </a:rPr>
              <a:t>nhiêu</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cây</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xà</a:t>
            </a:r>
            <a:r>
              <a:rPr lang="en-US" sz="2800" b="1" dirty="0">
                <a:solidFill>
                  <a:prstClr val="black"/>
                </a:solidFill>
                <a:latin typeface="Calibri" panose="020F0502020204030204" pitchFamily="34" charset="0"/>
                <a:cs typeface="Calibri" panose="020F0502020204030204" pitchFamily="34" charset="0"/>
                <a:sym typeface="Arial"/>
              </a:rPr>
              <a:t> </a:t>
            </a:r>
            <a:r>
              <a:rPr lang="en-US" sz="2800" b="1" dirty="0" err="1">
                <a:solidFill>
                  <a:prstClr val="black"/>
                </a:solidFill>
                <a:latin typeface="Calibri" panose="020F0502020204030204" pitchFamily="34" charset="0"/>
                <a:cs typeface="Calibri" panose="020F0502020204030204" pitchFamily="34" charset="0"/>
                <a:sym typeface="Arial"/>
              </a:rPr>
              <a:t>cừ</a:t>
            </a:r>
            <a:r>
              <a:rPr lang="en-US" sz="2800" b="1" dirty="0">
                <a:solidFill>
                  <a:prstClr val="black"/>
                </a:solidFill>
                <a:latin typeface="Calibri" panose="020F0502020204030204" pitchFamily="34" charset="0"/>
                <a:cs typeface="Calibri" panose="020F0502020204030204" pitchFamily="34" charset="0"/>
                <a:sym typeface="Arial"/>
              </a:rPr>
              <a:t>….)</a:t>
            </a:r>
            <a:endParaRPr kumimoji="0" lang="vi-VN" sz="28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Arial"/>
            </a:endParaRPr>
          </a:p>
        </p:txBody>
      </p:sp>
      <p:pic>
        <p:nvPicPr>
          <p:cNvPr id="2" name="Picture 1">
            <a:extLst>
              <a:ext uri="{FF2B5EF4-FFF2-40B4-BE49-F238E27FC236}">
                <a16:creationId xmlns:a16="http://schemas.microsoft.com/office/drawing/2014/main" id="{05DCA0AD-64FD-EA1B-1E35-A94768F28A48}"/>
              </a:ext>
            </a:extLst>
          </p:cNvPr>
          <p:cNvPicPr>
            <a:picLocks noChangeAspect="1"/>
          </p:cNvPicPr>
          <p:nvPr/>
        </p:nvPicPr>
        <p:blipFill>
          <a:blip r:embed="rId3"/>
          <a:stretch>
            <a:fillRect/>
          </a:stretch>
        </p:blipFill>
        <p:spPr>
          <a:xfrm>
            <a:off x="3520302" y="1052266"/>
            <a:ext cx="3170195" cy="1286367"/>
          </a:xfrm>
          <a:prstGeom prst="rect">
            <a:avLst/>
          </a:prstGeom>
        </p:spPr>
      </p:pic>
    </p:spTree>
    <p:extLst>
      <p:ext uri="{BB962C8B-B14F-4D97-AF65-F5344CB8AC3E}">
        <p14:creationId xmlns:p14="http://schemas.microsoft.com/office/powerpoint/2010/main" val="622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384863" y="380777"/>
            <a:ext cx="1065473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Cho bảng số liệu về số quyển sách bán được trong ba tháng đầu năm của một cửa hàng sách</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2</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33550" y="1394122"/>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771525" y="3562350"/>
            <a:ext cx="10906125" cy="2610843"/>
          </a:xfrm>
          <a:prstGeom prst="rect">
            <a:avLst/>
          </a:prstGeom>
          <a:noFill/>
        </p:spPr>
        <p:txBody>
          <a:bodyPr wrap="square" rtlCol="0">
            <a:spAutoFit/>
          </a:bodyPr>
          <a:lstStyle/>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Dựa vào bảng trên, trả lời câu hỏi: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a) Trong tháng 2, cửa hàng bán được bao nhiêu quyển sách mỗi loại?</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b) Mỗi tháng cửa hàng bán được bao nhiêu quyển truyện tranh?</a:t>
            </a:r>
          </a:p>
          <a:p>
            <a:pPr algn="just">
              <a:lnSpc>
                <a:spcPct val="150000"/>
              </a:lnSpc>
            </a:pPr>
            <a:r>
              <a:rPr lang="vi-VN" sz="2800" b="1" i="0" dirty="0">
                <a:solidFill>
                  <a:srgbClr val="000000"/>
                </a:solidFill>
                <a:effectLst/>
                <a:latin typeface="Calibri" panose="020F0502020204030204" pitchFamily="34" charset="0"/>
                <a:cs typeface="Calibri" panose="020F0502020204030204" pitchFamily="34" charset="0"/>
              </a:rPr>
              <a:t>c) Trong tháng 1, cửa hàng bán được tất cả bao nhiêu quyển sách?</a:t>
            </a:r>
          </a:p>
        </p:txBody>
      </p:sp>
    </p:spTree>
    <p:extLst>
      <p:ext uri="{BB962C8B-B14F-4D97-AF65-F5344CB8AC3E}">
        <p14:creationId xmlns:p14="http://schemas.microsoft.com/office/powerpoint/2010/main" val="7465612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 Trong tháng 2, cửa hàng bán được bao nhiêu quyển sách mỗi loại?</a:t>
            </a:r>
          </a:p>
        </p:txBody>
      </p:sp>
      <p:sp>
        <p:nvSpPr>
          <p:cNvPr id="2" name="Rectangle 1">
            <a:extLst>
              <a:ext uri="{FF2B5EF4-FFF2-40B4-BE49-F238E27FC236}">
                <a16:creationId xmlns:a16="http://schemas.microsoft.com/office/drawing/2014/main" id="{45A084A2-D13C-22B2-645D-1689BFC7D0F7}"/>
              </a:ext>
            </a:extLst>
          </p:cNvPr>
          <p:cNvSpPr/>
          <p:nvPr/>
        </p:nvSpPr>
        <p:spPr>
          <a:xfrm>
            <a:off x="6858000" y="542925"/>
            <a:ext cx="1743075" cy="180975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Trong tháng 2, cửa hàng bán được 200 quyển Sách khoa học, 540 quyển Truyện tranh.</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2300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lvl="0" algn="just">
              <a:lnSpc>
                <a:spcPct val="150000"/>
              </a:lnSpc>
            </a:pPr>
            <a:r>
              <a:rPr lang="vi-VN" sz="2800" b="1" dirty="0">
                <a:solidFill>
                  <a:srgbClr val="000000"/>
                </a:solidFill>
                <a:latin typeface="Calibri" panose="020F0502020204030204" pitchFamily="34" charset="0"/>
                <a:cs typeface="Calibri" panose="020F0502020204030204" pitchFamily="34" charset="0"/>
              </a:rPr>
              <a:t>b) Mỗi tháng cửa hàng bán được bao nhiêu quyển truyện tranh?</a:t>
            </a:r>
          </a:p>
        </p:txBody>
      </p:sp>
      <p:sp>
        <p:nvSpPr>
          <p:cNvPr id="2" name="Rectangle 1">
            <a:extLst>
              <a:ext uri="{FF2B5EF4-FFF2-40B4-BE49-F238E27FC236}">
                <a16:creationId xmlns:a16="http://schemas.microsoft.com/office/drawing/2014/main" id="{45A084A2-D13C-22B2-645D-1689BFC7D0F7}"/>
              </a:ext>
            </a:extLst>
          </p:cNvPr>
          <p:cNvSpPr/>
          <p:nvPr/>
        </p:nvSpPr>
        <p:spPr>
          <a:xfrm>
            <a:off x="2076450" y="1838325"/>
            <a:ext cx="8591550" cy="542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Số truyện tranh tháng 1 cửa hàng bán: 400 quyển, tháng 2 bán: 540 quyển, tháng 3 bán</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 612 quyển.</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12439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446590D-2F3B-5506-2BF3-982FD6FFBF33}"/>
              </a:ext>
            </a:extLst>
          </p:cNvPr>
          <p:cNvPicPr>
            <a:picLocks noChangeAspect="1"/>
          </p:cNvPicPr>
          <p:nvPr/>
        </p:nvPicPr>
        <p:blipFill>
          <a:blip r:embed="rId3"/>
          <a:stretch>
            <a:fillRect/>
          </a:stretch>
        </p:blipFill>
        <p:spPr>
          <a:xfrm>
            <a:off x="1743075" y="317797"/>
            <a:ext cx="9239250" cy="2116086"/>
          </a:xfrm>
          <a:prstGeom prst="rect">
            <a:avLst/>
          </a:prstGeom>
        </p:spPr>
      </p:pic>
      <p:sp>
        <p:nvSpPr>
          <p:cNvPr id="4" name="TextBox 3">
            <a:extLst>
              <a:ext uri="{FF2B5EF4-FFF2-40B4-BE49-F238E27FC236}">
                <a16:creationId xmlns:a16="http://schemas.microsoft.com/office/drawing/2014/main" id="{53A3C093-E0C8-6AB0-E84F-FD668E973456}"/>
              </a:ext>
            </a:extLst>
          </p:cNvPr>
          <p:cNvSpPr txBox="1"/>
          <p:nvPr/>
        </p:nvSpPr>
        <p:spPr>
          <a:xfrm>
            <a:off x="857250" y="2476500"/>
            <a:ext cx="10906125" cy="67185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 </a:t>
            </a:r>
            <a:r>
              <a:rPr kumimoji="0" lang="vi-VN"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Trong tháng 1, cửa hàng bán được tất cả bao nhiêu quyển sách?</a:t>
            </a:r>
          </a:p>
        </p:txBody>
      </p:sp>
      <p:sp>
        <p:nvSpPr>
          <p:cNvPr id="2" name="Rectangle 1">
            <a:extLst>
              <a:ext uri="{FF2B5EF4-FFF2-40B4-BE49-F238E27FC236}">
                <a16:creationId xmlns:a16="http://schemas.microsoft.com/office/drawing/2014/main" id="{45A084A2-D13C-22B2-645D-1689BFC7D0F7}"/>
              </a:ext>
            </a:extLst>
          </p:cNvPr>
          <p:cNvSpPr/>
          <p:nvPr/>
        </p:nvSpPr>
        <p:spPr>
          <a:xfrm>
            <a:off x="4886324" y="638175"/>
            <a:ext cx="1581151" cy="174307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DCBE37F6-E1B0-1343-B750-965B71641751}"/>
              </a:ext>
            </a:extLst>
          </p:cNvPr>
          <p:cNvSpPr txBox="1"/>
          <p:nvPr/>
        </p:nvSpPr>
        <p:spPr>
          <a:xfrm>
            <a:off x="1200150" y="3324225"/>
            <a:ext cx="10010775"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Trong tháng 1, cửa hàng bán được</a:t>
            </a:r>
            <a:r>
              <a:rPr lang="en-US" sz="3200" b="1" dirty="0">
                <a:solidFill>
                  <a:srgbClr val="FF0000"/>
                </a:solidFill>
                <a:latin typeface="Calibri" panose="020F0502020204030204" pitchFamily="34" charset="0"/>
                <a:cs typeface="Calibri" panose="020F0502020204030204" pitchFamily="34" charset="0"/>
              </a:rPr>
              <a:t>:</a:t>
            </a:r>
          </a:p>
          <a:p>
            <a:pPr lvl="0" algn="ctr"/>
            <a:r>
              <a:rPr lang="en-US" sz="3200" b="1" dirty="0">
                <a:solidFill>
                  <a:srgbClr val="FF0000"/>
                </a:solidFill>
                <a:latin typeface="Calibri" panose="020F0502020204030204" pitchFamily="34" charset="0"/>
                <a:cs typeface="Calibri" panose="020F0502020204030204" pitchFamily="34" charset="0"/>
              </a:rPr>
              <a:t>280 + 400 = 680 (</a:t>
            </a:r>
            <a:r>
              <a:rPr lang="vi-VN" sz="3200" b="1" dirty="0">
                <a:solidFill>
                  <a:srgbClr val="FF0000"/>
                </a:solidFill>
                <a:latin typeface="Calibri" panose="020F0502020204030204" pitchFamily="34" charset="0"/>
                <a:cs typeface="Calibri" panose="020F0502020204030204" pitchFamily="34" charset="0"/>
              </a:rPr>
              <a:t>quyển sách</a:t>
            </a:r>
            <a:r>
              <a:rPr lang="en-US" sz="3200" b="1" dirty="0">
                <a:solidFill>
                  <a:srgbClr val="FF0000"/>
                </a:solidFill>
                <a:latin typeface="Calibri" panose="020F0502020204030204" pitchFamily="34" charset="0"/>
                <a:cs typeface="Calibri" panose="020F0502020204030204" pitchFamily="34" charset="0"/>
              </a:rPr>
              <a:t>)</a:t>
            </a:r>
            <a:r>
              <a:rPr lang="vi-VN" sz="3200" b="1" dirty="0">
                <a:solidFill>
                  <a:srgbClr val="FF0000"/>
                </a:solidFill>
                <a:latin typeface="Calibri" panose="020F0502020204030204" pitchFamily="34" charset="0"/>
                <a:cs typeface="Calibri" panose="020F0502020204030204" pitchFamily="34" charset="0"/>
              </a:rPr>
              <a:t>.</a:t>
            </a:r>
            <a:endParaRPr kumimoji="0" lang="en-US"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74535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137891"/>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Source Han Sans HW SC"/>
              <a:ea typeface="PangMenZhengDao" panose="02010600030101010101" pitchFamily="2" charset="-122"/>
              <a:cs typeface="+mn-cs"/>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1482" y="2841062"/>
            <a:ext cx="5580518" cy="5580518"/>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502" y="4782957"/>
            <a:ext cx="6163056" cy="2764633"/>
          </a:xfrm>
          <a:prstGeom prst="rect">
            <a:avLst/>
          </a:prstGeom>
        </p:spPr>
      </p:pic>
      <p:pic>
        <p:nvPicPr>
          <p:cNvPr id="3" name="Picture 2">
            <a:extLst>
              <a:ext uri="{FF2B5EF4-FFF2-40B4-BE49-F238E27FC236}">
                <a16:creationId xmlns:a16="http://schemas.microsoft.com/office/drawing/2014/main" id="{581B4555-FDAA-A246-C7B7-7CD785185ED6}"/>
              </a:ext>
            </a:extLst>
          </p:cNvPr>
          <p:cNvPicPr>
            <a:picLocks noChangeAspect="1"/>
          </p:cNvPicPr>
          <p:nvPr/>
        </p:nvPicPr>
        <p:blipFill>
          <a:blip r:embed="rId7"/>
          <a:stretch>
            <a:fillRect/>
          </a:stretch>
        </p:blipFill>
        <p:spPr>
          <a:xfrm>
            <a:off x="2524948" y="2360980"/>
            <a:ext cx="7370703" cy="1774090"/>
          </a:xfrm>
          <a:prstGeom prst="rect">
            <a:avLst/>
          </a:prstGeom>
        </p:spPr>
      </p:pic>
    </p:spTree>
    <p:extLst>
      <p:ext uri="{BB962C8B-B14F-4D97-AF65-F5344CB8AC3E}">
        <p14:creationId xmlns:p14="http://schemas.microsoft.com/office/powerpoint/2010/main" val="1311509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sp>
        <p:nvSpPr>
          <p:cNvPr id="4" name="矩形: 圆角 3">
            <a:extLst>
              <a:ext uri="{FF2B5EF4-FFF2-40B4-BE49-F238E27FC236}">
                <a16:creationId xmlns:a16="http://schemas.microsoft.com/office/drawing/2014/main" id="{9517F79D-2E7B-4610-B78C-DA153FA8DE4A}"/>
              </a:ext>
            </a:extLst>
          </p:cNvPr>
          <p:cNvSpPr/>
          <p:nvPr/>
        </p:nvSpPr>
        <p:spPr>
          <a:xfrm>
            <a:off x="1690255" y="1265382"/>
            <a:ext cx="9107054" cy="4649643"/>
          </a:xfrm>
          <a:prstGeom prst="roundRect">
            <a:avLst>
              <a:gd name="adj" fmla="val 12426"/>
            </a:avLst>
          </a:prstGeom>
          <a:solidFill>
            <a:schemeClr val="bg1"/>
          </a:solidFill>
          <a:ln w="38100">
            <a:solidFill>
              <a:srgbClr val="FED82C"/>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pitchFamily="34" charset="0"/>
              <a:ea typeface="PangMenZhengDao" panose="02010600030101010101" pitchFamily="2" charset="-122"/>
              <a:cs typeface="Calibri" panose="020F0502020204030204" pitchFamily="34" charset="0"/>
              <a:sym typeface="Source Han Sans HW SC"/>
            </a:endParaRPr>
          </a:p>
        </p:txBody>
      </p:sp>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sp>
        <p:nvSpPr>
          <p:cNvPr id="12" name="TextBox 11"/>
          <p:cNvSpPr txBox="1"/>
          <p:nvPr/>
        </p:nvSpPr>
        <p:spPr>
          <a:xfrm>
            <a:off x="5620372" y="1798090"/>
            <a:ext cx="1630575"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5400" b="0"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rPr>
              <a:t>Toán</a:t>
            </a:r>
            <a:endParaRPr kumimoji="0" lang="en-GB" sz="5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0CCB1FF8-74C6-4A97-8557-A943D9F02CEA}"/>
              </a:ext>
            </a:extLst>
          </p:cNvPr>
          <p:cNvSpPr txBox="1"/>
          <p:nvPr/>
        </p:nvSpPr>
        <p:spPr>
          <a:xfrm>
            <a:off x="2704623" y="1410482"/>
            <a:ext cx="6782754" cy="553998"/>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Thứ</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err="1" smtClean="0">
                <a:solidFill>
                  <a:prstClr val="black">
                    <a:lumMod val="95000"/>
                    <a:lumOff val="5000"/>
                  </a:prstClr>
                </a:solidFill>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ngày</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smtClean="0">
                <a:solidFill>
                  <a:prstClr val="black">
                    <a:lumMod val="95000"/>
                    <a:lumOff val="5000"/>
                  </a:prstClr>
                </a:solidFill>
                <a:latin typeface="Calibri" panose="020F0502020204030204" pitchFamily="34" charset="0"/>
                <a:cs typeface="Calibri" panose="020F0502020204030204" pitchFamily="34" charset="0"/>
              </a:rPr>
              <a:t>24</a:t>
            </a:r>
            <a:r>
              <a:rPr kumimoji="0" lang="en-US" sz="3600" b="0"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tháng</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a:solidFill>
                  <a:prstClr val="black">
                    <a:lumMod val="95000"/>
                    <a:lumOff val="5000"/>
                  </a:prstClr>
                </a:solidFill>
                <a:latin typeface="Calibri" panose="020F0502020204030204" pitchFamily="34" charset="0"/>
                <a:cs typeface="Calibri" panose="020F0502020204030204" pitchFamily="34" charset="0"/>
              </a:rPr>
              <a:t>4</a:t>
            </a:r>
            <a:r>
              <a:rPr kumimoji="0" lang="en-US" sz="3600" b="0" i="0" u="none" strike="noStrike" kern="1200" cap="none" spc="0" normalizeH="0" baseline="0" noProof="0" dirty="0" smtClean="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lumMod val="95000"/>
                    <a:lumOff val="5000"/>
                  </a:prstClr>
                </a:solidFill>
                <a:effectLst/>
                <a:uLnTx/>
                <a:uFillTx/>
                <a:latin typeface="Calibri" panose="020F0502020204030204" pitchFamily="34" charset="0"/>
                <a:cs typeface="Calibri" panose="020F0502020204030204" pitchFamily="34" charset="0"/>
              </a:rPr>
              <a:t>năm</a:t>
            </a:r>
            <a:r>
              <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rPr>
              <a:t> </a:t>
            </a:r>
            <a:r>
              <a:rPr lang="en-US" sz="3600" dirty="0" smtClean="0">
                <a:solidFill>
                  <a:prstClr val="black">
                    <a:lumMod val="95000"/>
                    <a:lumOff val="5000"/>
                  </a:prstClr>
                </a:solidFill>
                <a:latin typeface="Calibri" panose="020F0502020204030204" pitchFamily="34" charset="0"/>
                <a:cs typeface="Calibri" panose="020F0502020204030204" pitchFamily="34" charset="0"/>
              </a:rPr>
              <a:t>2025</a:t>
            </a:r>
            <a:endParaRPr kumimoji="0" lang="en-US" sz="3600" b="0" i="0" u="none" strike="noStrike" kern="1200" cap="none" spc="0" normalizeH="0" baseline="0" noProof="0" dirty="0">
              <a:ln>
                <a:noFill/>
              </a:ln>
              <a:solidFill>
                <a:prstClr val="black">
                  <a:lumMod val="95000"/>
                  <a:lumOff val="5000"/>
                </a:prstClr>
              </a:solidFill>
              <a:effectLst/>
              <a:uLnTx/>
              <a:uFillTx/>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1B6582D5-1417-EAEF-A07F-CCB34BF557CC}"/>
              </a:ext>
            </a:extLst>
          </p:cNvPr>
          <p:cNvPicPr>
            <a:picLocks noChangeAspect="1"/>
          </p:cNvPicPr>
          <p:nvPr/>
        </p:nvPicPr>
        <p:blipFill>
          <a:blip r:embed="rId7"/>
          <a:stretch>
            <a:fillRect/>
          </a:stretch>
        </p:blipFill>
        <p:spPr>
          <a:xfrm>
            <a:off x="2057410" y="2557543"/>
            <a:ext cx="8553429" cy="2523963"/>
          </a:xfrm>
          <a:prstGeom prst="rect">
            <a:avLst/>
          </a:prstGeom>
        </p:spPr>
      </p:pic>
      <p:sp>
        <p:nvSpPr>
          <p:cNvPr id="5" name="TextBox 4">
            <a:extLst>
              <a:ext uri="{FF2B5EF4-FFF2-40B4-BE49-F238E27FC236}">
                <a16:creationId xmlns:a16="http://schemas.microsoft.com/office/drawing/2014/main" id="{2E7E49B4-A85F-FB60-F8B4-38BDB4753DE2}"/>
              </a:ext>
            </a:extLst>
          </p:cNvPr>
          <p:cNvSpPr txBox="1"/>
          <p:nvPr/>
        </p:nvSpPr>
        <p:spPr>
          <a:xfrm>
            <a:off x="5600700" y="4810125"/>
            <a:ext cx="1543050" cy="646331"/>
          </a:xfrm>
          <a:prstGeom prst="rect">
            <a:avLst/>
          </a:prstGeom>
          <a:noFill/>
        </p:spPr>
        <p:txBody>
          <a:bodyPr wrap="square" rtlCol="0">
            <a:spAutoFit/>
          </a:bodyPr>
          <a:lstStyle/>
          <a:p>
            <a:pPr algn="ctr"/>
            <a:r>
              <a:rPr lang="en-US" sz="3600" b="1" dirty="0">
                <a:solidFill>
                  <a:srgbClr val="002060"/>
                </a:solidFill>
                <a:latin typeface="Calibri" panose="020F0502020204030204" pitchFamily="34" charset="0"/>
                <a:cs typeface="Calibri" panose="020F0502020204030204" pitchFamily="34" charset="0"/>
              </a:rPr>
              <a:t>(</a:t>
            </a:r>
            <a:r>
              <a:rPr lang="en-US" sz="3600" b="1" dirty="0" err="1">
                <a:solidFill>
                  <a:srgbClr val="002060"/>
                </a:solidFill>
                <a:latin typeface="Calibri" panose="020F0502020204030204" pitchFamily="34" charset="0"/>
                <a:cs typeface="Calibri" panose="020F0502020204030204" pitchFamily="34" charset="0"/>
              </a:rPr>
              <a:t>Tiết</a:t>
            </a:r>
            <a:r>
              <a:rPr lang="en-US" sz="3600" b="1" dirty="0">
                <a:solidFill>
                  <a:srgbClr val="002060"/>
                </a:solidFill>
                <a:latin typeface="Calibri" panose="020F0502020204030204" pitchFamily="34" charset="0"/>
                <a:cs typeface="Calibri" panose="020F0502020204030204" pitchFamily="34" charset="0"/>
              </a:rPr>
              <a:t> 2)</a:t>
            </a:r>
          </a:p>
        </p:txBody>
      </p:sp>
    </p:spTree>
    <p:extLst>
      <p:ext uri="{BB962C8B-B14F-4D97-AF65-F5344CB8AC3E}">
        <p14:creationId xmlns:p14="http://schemas.microsoft.com/office/powerpoint/2010/main" val="1818686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additive="base">
                                        <p:cTn id="12"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8" name="Picture 7">
            <a:extLst>
              <a:ext uri="{FF2B5EF4-FFF2-40B4-BE49-F238E27FC236}">
                <a16:creationId xmlns:a16="http://schemas.microsoft.com/office/drawing/2014/main" id="{B424D5F3-3282-17C9-03AF-8718759AE835}"/>
              </a:ext>
            </a:extLst>
          </p:cNvPr>
          <p:cNvPicPr>
            <a:picLocks noChangeAspect="1"/>
          </p:cNvPicPr>
          <p:nvPr/>
        </p:nvPicPr>
        <p:blipFill>
          <a:blip r:embed="rId7"/>
          <a:stretch>
            <a:fillRect/>
          </a:stretch>
        </p:blipFill>
        <p:spPr>
          <a:xfrm>
            <a:off x="2802301" y="2000524"/>
            <a:ext cx="7730398" cy="2456901"/>
          </a:xfrm>
          <a:prstGeom prst="rect">
            <a:avLst/>
          </a:prstGeom>
        </p:spPr>
      </p:pic>
    </p:spTree>
    <p:extLst>
      <p:ext uri="{BB962C8B-B14F-4D97-AF65-F5344CB8AC3E}">
        <p14:creationId xmlns:p14="http://schemas.microsoft.com/office/powerpoint/2010/main" val="19798213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4F36A-B4BA-6E83-C6FA-8B77F1A67842}"/>
              </a:ext>
            </a:extLst>
          </p:cNvPr>
          <p:cNvSpPr txBox="1"/>
          <p:nvPr/>
        </p:nvSpPr>
        <p:spPr>
          <a:xfrm>
            <a:off x="628650" y="381000"/>
            <a:ext cx="10763250" cy="2310889"/>
          </a:xfrm>
          <a:prstGeom prst="rect">
            <a:avLst/>
          </a:prstGeom>
          <a:noFill/>
        </p:spPr>
        <p:txBody>
          <a:bodyPr wrap="square" rtlCol="0">
            <a:spAutoFit/>
          </a:bodyPr>
          <a:lstStyle/>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Cuối tuần này, nhà trường sẽ tổ chức hội trại cho các bạn học sinh từ lớp 3 đến lớp 5. Bên cạnh phần thi trang trí trại, nhà trường còn tổ chức thi đấu ba môn thể thao.</a:t>
            </a:r>
            <a:endParaRPr lang="vi-VN" sz="2800" b="1" dirty="0">
              <a:solidFill>
                <a:srgbClr val="002060"/>
              </a:solidFill>
              <a:effectLst/>
              <a:latin typeface="Calibri" panose="020F0502020204030204" pitchFamily="34" charset="0"/>
              <a:cs typeface="Calibri" panose="020F0502020204030204" pitchFamily="34" charset="0"/>
            </a:endParaRPr>
          </a:p>
          <a:p>
            <a:pPr algn="just" rtl="0">
              <a:spcBef>
                <a:spcPts val="0"/>
              </a:spcBef>
              <a:spcAft>
                <a:spcPts val="500"/>
              </a:spcAft>
            </a:pPr>
            <a:r>
              <a:rPr lang="vi-VN" sz="2800" b="1" i="0" u="none" strike="noStrike" dirty="0">
                <a:solidFill>
                  <a:srgbClr val="002060"/>
                </a:solidFill>
                <a:effectLst/>
                <a:latin typeface="Calibri" panose="020F0502020204030204" pitchFamily="34" charset="0"/>
                <a:cs typeface="Calibri" panose="020F0502020204030204" pitchFamily="34" charset="0"/>
              </a:rPr>
              <a:t>Sau khi các bạn lớp 3A hoàn tất việc đăng kí, Rô-bốt đã ghi lại số lượng các bạn tham gia mỗi môn thành bảng số liệu dưới đây.</a:t>
            </a:r>
            <a:endParaRPr lang="vi-VN" sz="2800" b="1" dirty="0">
              <a:solidFill>
                <a:srgbClr val="002060"/>
              </a:solidFill>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FB6AB009-1C32-F89D-602A-2AB8E6F223B1}"/>
              </a:ext>
            </a:extLst>
          </p:cNvPr>
          <p:cNvPicPr>
            <a:picLocks noChangeAspect="1"/>
          </p:cNvPicPr>
          <p:nvPr/>
        </p:nvPicPr>
        <p:blipFill>
          <a:blip r:embed="rId3"/>
          <a:stretch>
            <a:fillRect/>
          </a:stretch>
        </p:blipFill>
        <p:spPr>
          <a:xfrm>
            <a:off x="1169885" y="2867025"/>
            <a:ext cx="9788627" cy="1295400"/>
          </a:xfrm>
          <a:prstGeom prst="rect">
            <a:avLst/>
          </a:prstGeom>
        </p:spPr>
      </p:pic>
    </p:spTree>
    <p:extLst>
      <p:ext uri="{BB962C8B-B14F-4D97-AF65-F5344CB8AC3E}">
        <p14:creationId xmlns:p14="http://schemas.microsoft.com/office/powerpoint/2010/main" val="18302092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10707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kern="0" dirty="0">
                <a:solidFill>
                  <a:srgbClr val="000000"/>
                </a:solidFill>
                <a:latin typeface="Arial"/>
                <a:cs typeface="Calibri" panose="020F0502020204030204" pitchFamily="34" charset="0"/>
                <a:sym typeface="Arial"/>
              </a:rPr>
              <a:t>Nhìn vào bảng số liệu các em thấy bảng có mấy hàng ? Hàng thứ nhất ghi những gì? Hàng thứ hai ghi gì ?</a:t>
            </a:r>
            <a:endParaRPr kumimoji="0" lang="vi-VN" sz="28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62125" y="3676650"/>
            <a:ext cx="9658350" cy="1569660"/>
          </a:xfrm>
          <a:prstGeom prst="rect">
            <a:avLst/>
          </a:prstGeom>
          <a:noFill/>
        </p:spPr>
        <p:txBody>
          <a:bodyPr wrap="square" rtlCol="0">
            <a:spAutoFit/>
          </a:bodyPr>
          <a:lstStyle/>
          <a:p>
            <a:pPr algn="just"/>
            <a:r>
              <a:rPr lang="vi-VN" sz="3200" b="1" dirty="0">
                <a:solidFill>
                  <a:srgbClr val="FF0000"/>
                </a:solidFill>
                <a:latin typeface="Calibri" panose="020F0502020204030204" pitchFamily="34" charset="0"/>
                <a:cs typeface="Calibri" panose="020F0502020204030204" pitchFamily="34" charset="0"/>
              </a:rPr>
              <a:t>Nhìn vào bảng số liệu các em thấy bảng có hai hàng. Hàng thứ nhất ghi tên các môn thể thao. Hàng thứ hai ghi số lượng các bạn tham gia thi đấu của mỗi môn.</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3245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838325" y="2129680"/>
            <a:ext cx="9505949" cy="842120"/>
          </a:xfrm>
          <a:prstGeom prst="roundRect">
            <a:avLst/>
          </a:prstGeom>
          <a:solidFill>
            <a:srgbClr val="FFFF00"/>
          </a:solidFill>
          <a:ln w="25400" cap="flat" cmpd="sng" algn="ctr">
            <a:solidFill>
              <a:srgbClr val="168C8C"/>
            </a:solidFill>
            <a:prstDash val="solid"/>
          </a:ln>
          <a:effectLst/>
        </p:spPr>
        <p:txBody>
          <a:bodyPr rtlCol="0" anchor="ctr"/>
          <a:lstStyle/>
          <a:p>
            <a:pPr lvl="0" algn="ctr">
              <a:buClr>
                <a:srgbClr val="000000"/>
              </a:buClr>
              <a:defRPr/>
            </a:pPr>
            <a:r>
              <a:rPr lang="vi-VN" sz="2800" b="1" kern="0" dirty="0">
                <a:solidFill>
                  <a:srgbClr val="000000"/>
                </a:solidFill>
                <a:latin typeface="Arial"/>
                <a:cs typeface="Calibri" panose="020F0502020204030204" pitchFamily="34" charset="0"/>
                <a:sym typeface="Arial"/>
              </a:rPr>
              <a:t>Ba môn thể thao ghi trong bảng là những môn nào?</a:t>
            </a:r>
            <a:endParaRPr kumimoji="0" lang="vi-VN" sz="2800" b="1" i="0" u="none" strike="noStrike" kern="0" cap="none" spc="0" normalizeH="0" baseline="0" noProof="0" dirty="0">
              <a:ln>
                <a:noFill/>
              </a:ln>
              <a:solidFill>
                <a:srgbClr val="000000"/>
              </a:solidFill>
              <a:effectLst/>
              <a:uLnTx/>
              <a:uFillTx/>
              <a:latin typeface="Arial"/>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714500" y="3495675"/>
            <a:ext cx="9658350" cy="1077218"/>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Ba môn thể thao ghi trong bảng là: Kéo co, chạy tiếp sức, nhảy bao bố.</a:t>
            </a:r>
          </a:p>
        </p:txBody>
      </p:sp>
    </p:spTree>
    <p:extLst>
      <p:ext uri="{BB962C8B-B14F-4D97-AF65-F5344CB8AC3E}">
        <p14:creationId xmlns:p14="http://schemas.microsoft.com/office/powerpoint/2010/main" val="29565879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8">
            <a:extLst>
              <a:ext uri="{FF2B5EF4-FFF2-40B4-BE49-F238E27FC236}">
                <a16:creationId xmlns:a16="http://schemas.microsoft.com/office/drawing/2014/main" id="{F50015FD-D7CF-47BC-B41C-178B8DBF1AD7}"/>
              </a:ext>
            </a:extLst>
          </p:cNvPr>
          <p:cNvSpPr/>
          <p:nvPr/>
        </p:nvSpPr>
        <p:spPr>
          <a:xfrm>
            <a:off x="1695451" y="2129679"/>
            <a:ext cx="9648824" cy="1365995"/>
          </a:xfrm>
          <a:prstGeom prst="roundRect">
            <a:avLst/>
          </a:prstGeom>
          <a:solidFill>
            <a:srgbClr val="FFFF00"/>
          </a:solidFill>
          <a:ln w="25400" cap="flat" cmpd="sng" algn="ctr">
            <a:solidFill>
              <a:srgbClr val="168C8C"/>
            </a:solidFill>
            <a:prstDash val="solid"/>
          </a:ln>
          <a:effectLst/>
        </p:spPr>
        <p:txBody>
          <a:bodyPr rtlCol="0" anchor="ctr"/>
          <a:lstStyle/>
          <a:p>
            <a:pPr lvl="0" algn="just">
              <a:buClr>
                <a:srgbClr val="000000"/>
              </a:buClr>
              <a:defRPr/>
            </a:pPr>
            <a:r>
              <a:rPr lang="vi-VN" sz="2800" b="1" kern="0" dirty="0">
                <a:solidFill>
                  <a:srgbClr val="000000"/>
                </a:solidFill>
                <a:latin typeface="Calibri" panose="020F0502020204030204" pitchFamily="34" charset="0"/>
                <a:cs typeface="Calibri" panose="020F0502020204030204" pitchFamily="34" charset="0"/>
                <a:sym typeface="Arial"/>
              </a:rPr>
              <a:t>Các môn thể thao đó có bao nhiêu bạn tham gia? Trong các môn tham gia đó môn nào có số bạn tham gia nhiều nhất? Môn nào có số bạn tham gia ít nhất?</a:t>
            </a:r>
            <a:endParaRPr kumimoji="0" lang="vi-VN" sz="2800" b="1"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4" name="Picture 3">
            <a:extLst>
              <a:ext uri="{FF2B5EF4-FFF2-40B4-BE49-F238E27FC236}">
                <a16:creationId xmlns:a16="http://schemas.microsoft.com/office/drawing/2014/main" id="{A2E45559-3473-DC42-4312-19881A5E6029}"/>
              </a:ext>
            </a:extLst>
          </p:cNvPr>
          <p:cNvPicPr>
            <a:picLocks noChangeAspect="1"/>
          </p:cNvPicPr>
          <p:nvPr/>
        </p:nvPicPr>
        <p:blipFill>
          <a:blip r:embed="rId2"/>
          <a:stretch>
            <a:fillRect/>
          </a:stretch>
        </p:blipFill>
        <p:spPr>
          <a:xfrm>
            <a:off x="1417535" y="561975"/>
            <a:ext cx="9788627" cy="1295400"/>
          </a:xfrm>
          <a:prstGeom prst="rect">
            <a:avLst/>
          </a:prstGeom>
        </p:spPr>
      </p:pic>
      <p:sp>
        <p:nvSpPr>
          <p:cNvPr id="5" name="TextBox 4">
            <a:extLst>
              <a:ext uri="{FF2B5EF4-FFF2-40B4-BE49-F238E27FC236}">
                <a16:creationId xmlns:a16="http://schemas.microsoft.com/office/drawing/2014/main" id="{26736188-ADF0-B364-F8CE-B594AB63D45E}"/>
              </a:ext>
            </a:extLst>
          </p:cNvPr>
          <p:cNvSpPr txBox="1"/>
          <p:nvPr/>
        </p:nvSpPr>
        <p:spPr>
          <a:xfrm>
            <a:off x="1685925" y="3743325"/>
            <a:ext cx="9658350" cy="2062103"/>
          </a:xfrm>
          <a:prstGeom prst="rect">
            <a:avLst/>
          </a:prstGeom>
          <a:noFill/>
        </p:spPr>
        <p:txBody>
          <a:bodyPr wrap="square" rtlCol="0">
            <a:spAutoFit/>
          </a:bodyPr>
          <a:lstStyle/>
          <a:p>
            <a:pPr lvl="0" algn="just"/>
            <a:r>
              <a:rPr lang="vi-VN" sz="3200" b="1" dirty="0">
                <a:solidFill>
                  <a:srgbClr val="FF0000"/>
                </a:solidFill>
                <a:latin typeface="Calibri" panose="020F0502020204030204" pitchFamily="34" charset="0"/>
                <a:cs typeface="Calibri" panose="020F0502020204030204" pitchFamily="34" charset="0"/>
              </a:rPr>
              <a:t>Môn kéo co có 15 bạn tham gia, chạy tiếp sức có 5 bạn tham gia, nhảy bao bố có 8 bạn tham gia. Trong các môn tham gia đó môn kéo co có số bạn tham gia nhiều nhất,  Môn chạy tiếp sức có số bạn tham gia ít nhất.</a:t>
            </a:r>
            <a:endParaRPr kumimoji="0" lang="vi-VN" sz="32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095074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3A45DDDA-90D1-4985-A71A-64F3158AE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2632363" y="-2632364"/>
            <a:ext cx="6927273" cy="12192000"/>
          </a:xfrm>
          <a:prstGeom prst="rect">
            <a:avLst/>
          </a:prstGeom>
        </p:spPr>
      </p:pic>
      <p:pic>
        <p:nvPicPr>
          <p:cNvPr id="11" name="图片 10">
            <a:extLst>
              <a:ext uri="{FF2B5EF4-FFF2-40B4-BE49-F238E27FC236}">
                <a16:creationId xmlns:a16="http://schemas.microsoft.com/office/drawing/2014/main" id="{A80E7143-731B-44D3-8208-86EA5099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2894" y="3448049"/>
            <a:ext cx="5132029" cy="5132029"/>
          </a:xfrm>
          <a:prstGeom prst="rect">
            <a:avLst/>
          </a:prstGeom>
        </p:spPr>
      </p:pic>
      <p:pic>
        <p:nvPicPr>
          <p:cNvPr id="22" name="图片 21">
            <a:extLst>
              <a:ext uri="{FF2B5EF4-FFF2-40B4-BE49-F238E27FC236}">
                <a16:creationId xmlns:a16="http://schemas.microsoft.com/office/drawing/2014/main" id="{0D86389D-0399-444A-94D9-51BCC57F5286}"/>
              </a:ext>
            </a:extLst>
          </p:cNvPr>
          <p:cNvPicPr>
            <a:picLocks noChangeAspect="1"/>
          </p:cNvPicPr>
          <p:nvPr/>
        </p:nvPicPr>
        <p:blipFill rotWithShape="1">
          <a:blip r:embed="rId5">
            <a:extLst>
              <a:ext uri="{28A0092B-C50C-407E-A947-70E740481C1C}">
                <a14:useLocalDpi xmlns:a14="http://schemas.microsoft.com/office/drawing/2010/main" val="0"/>
              </a:ext>
            </a:extLst>
          </a:blip>
          <a:srcRect l="21224" t="30303" r="16428" b="58654"/>
          <a:stretch/>
        </p:blipFill>
        <p:spPr>
          <a:xfrm>
            <a:off x="5781963" y="0"/>
            <a:ext cx="2855387" cy="1385454"/>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37242" y="4700686"/>
            <a:ext cx="5815584" cy="2499771"/>
          </a:xfrm>
          <a:prstGeom prst="rect">
            <a:avLst/>
          </a:prstGeom>
        </p:spPr>
      </p:pic>
      <p:pic>
        <p:nvPicPr>
          <p:cNvPr id="3" name="Picture 2">
            <a:extLst>
              <a:ext uri="{FF2B5EF4-FFF2-40B4-BE49-F238E27FC236}">
                <a16:creationId xmlns:a16="http://schemas.microsoft.com/office/drawing/2014/main" id="{26FB3197-43AE-EEAF-CC32-B3786515C41A}"/>
              </a:ext>
            </a:extLst>
          </p:cNvPr>
          <p:cNvPicPr>
            <a:picLocks noChangeAspect="1"/>
          </p:cNvPicPr>
          <p:nvPr/>
        </p:nvPicPr>
        <p:blipFill>
          <a:blip r:embed="rId7"/>
          <a:stretch>
            <a:fillRect/>
          </a:stretch>
        </p:blipFill>
        <p:spPr>
          <a:xfrm>
            <a:off x="1924440" y="1952899"/>
            <a:ext cx="8571719" cy="2456901"/>
          </a:xfrm>
          <a:prstGeom prst="rect">
            <a:avLst/>
          </a:prstGeom>
        </p:spPr>
      </p:pic>
    </p:spTree>
    <p:extLst>
      <p:ext uri="{BB962C8B-B14F-4D97-AF65-F5344CB8AC3E}">
        <p14:creationId xmlns:p14="http://schemas.microsoft.com/office/powerpoint/2010/main" val="402576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B70F9D3-C85D-4A98-B5D8-B983EFCAEC87}"/>
              </a:ext>
            </a:extLst>
          </p:cNvPr>
          <p:cNvSpPr txBox="1"/>
          <p:nvPr/>
        </p:nvSpPr>
        <p:spPr>
          <a:xfrm>
            <a:off x="1406634" y="609377"/>
            <a:ext cx="10654737"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Dưới đây là bảng số liệu về vật nuôi trong một trang trại:</a:t>
            </a:r>
            <a:endParaRPr kumimoji="0" lang="en-US" sz="32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Google Shape;369;p13">
            <a:extLst>
              <a:ext uri="{FF2B5EF4-FFF2-40B4-BE49-F238E27FC236}">
                <a16:creationId xmlns:a16="http://schemas.microsoft.com/office/drawing/2014/main" id="{56953A8B-0AEB-4D75-AF20-C2210475993B}"/>
              </a:ext>
            </a:extLst>
          </p:cNvPr>
          <p:cNvSpPr/>
          <p:nvPr/>
        </p:nvSpPr>
        <p:spPr>
          <a:xfrm>
            <a:off x="691724" y="609377"/>
            <a:ext cx="613063" cy="613063"/>
          </a:xfrm>
          <a:prstGeom prst="ellipse">
            <a:avLst/>
          </a:prstGeom>
          <a:solidFill>
            <a:srgbClr val="DA000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prstClr val="white"/>
                </a:solidFill>
                <a:effectLst/>
                <a:uLnTx/>
                <a:uFillTx/>
                <a:latin typeface="Arial"/>
                <a:ea typeface="+mn-ea"/>
                <a:cs typeface="Arial"/>
                <a:sym typeface="Arial"/>
              </a:rPr>
              <a:t>1</a:t>
            </a:r>
            <a:endParaRPr kumimoji="0"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2734ED49-18AA-822E-C2BA-B8E44ACE31A2}"/>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Lst>
          </a:blip>
          <a:stretch>
            <a:fillRect/>
          </a:stretch>
        </p:blipFill>
        <p:spPr>
          <a:xfrm>
            <a:off x="923924" y="1462087"/>
            <a:ext cx="10530975" cy="1652588"/>
          </a:xfrm>
          <a:prstGeom prst="rect">
            <a:avLst/>
          </a:prstGeom>
        </p:spPr>
      </p:pic>
      <p:sp>
        <p:nvSpPr>
          <p:cNvPr id="8" name="TextBox 7">
            <a:extLst>
              <a:ext uri="{FF2B5EF4-FFF2-40B4-BE49-F238E27FC236}">
                <a16:creationId xmlns:a16="http://schemas.microsoft.com/office/drawing/2014/main" id="{62F44729-3066-4B20-8B4D-449DD1C28564}"/>
              </a:ext>
            </a:extLst>
          </p:cNvPr>
          <p:cNvSpPr txBox="1"/>
          <p:nvPr/>
        </p:nvSpPr>
        <p:spPr>
          <a:xfrm>
            <a:off x="704851" y="3352800"/>
            <a:ext cx="11277600" cy="2246769"/>
          </a:xfrm>
          <a:prstGeom prst="rect">
            <a:avLst/>
          </a:prstGeom>
          <a:noFill/>
        </p:spPr>
        <p:txBody>
          <a:bodyPr wrap="square" rtlCol="0">
            <a:spAutoFit/>
          </a:bodyPr>
          <a:lstStyle/>
          <a:p>
            <a:r>
              <a:rPr lang="en-US" sz="2800" b="1" dirty="0" err="1"/>
              <a:t>Dựa</a:t>
            </a:r>
            <a:r>
              <a:rPr lang="en-US" sz="2800" b="1" dirty="0"/>
              <a:t> </a:t>
            </a:r>
            <a:r>
              <a:rPr lang="en-US" sz="2800" b="1" dirty="0" err="1"/>
              <a:t>vào</a:t>
            </a:r>
            <a:r>
              <a:rPr lang="en-US" sz="2800" b="1" dirty="0"/>
              <a:t> </a:t>
            </a:r>
            <a:r>
              <a:rPr lang="en-US" sz="2800" b="1" dirty="0" err="1"/>
              <a:t>bảng</a:t>
            </a:r>
            <a:r>
              <a:rPr lang="en-US" sz="2800" b="1" dirty="0"/>
              <a:t> </a:t>
            </a:r>
            <a:r>
              <a:rPr lang="en-US" sz="2800" b="1" dirty="0" err="1"/>
              <a:t>trên</a:t>
            </a:r>
            <a:r>
              <a:rPr lang="en-US" sz="2800" b="1" dirty="0"/>
              <a:t>, </a:t>
            </a:r>
            <a:r>
              <a:rPr lang="en-US" sz="2800" b="1" dirty="0" err="1"/>
              <a:t>trả</a:t>
            </a:r>
            <a:r>
              <a:rPr lang="en-US" sz="2800" b="1" dirty="0"/>
              <a:t> </a:t>
            </a:r>
            <a:r>
              <a:rPr lang="en-US" sz="2800" b="1" dirty="0" err="1"/>
              <a:t>lời</a:t>
            </a:r>
            <a:r>
              <a:rPr lang="en-US" sz="2800" b="1" dirty="0"/>
              <a:t> </a:t>
            </a:r>
            <a:r>
              <a:rPr lang="en-US" sz="2800" b="1" dirty="0" err="1"/>
              <a:t>câu</a:t>
            </a:r>
            <a:r>
              <a:rPr lang="en-US" sz="2800" b="1" dirty="0"/>
              <a:t> </a:t>
            </a:r>
            <a:r>
              <a:rPr lang="en-US" sz="2800" b="1" dirty="0" err="1"/>
              <a:t>hỏi</a:t>
            </a:r>
            <a:r>
              <a:rPr lang="en-US" sz="2800" b="1" dirty="0"/>
              <a:t>:</a:t>
            </a:r>
          </a:p>
          <a:p>
            <a:r>
              <a:rPr lang="en-US" sz="2800" b="1" dirty="0"/>
              <a:t>a)</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có</a:t>
            </a:r>
            <a:r>
              <a:rPr lang="en-US" sz="2800" b="1" dirty="0"/>
              <a:t> </a:t>
            </a:r>
            <a:r>
              <a:rPr lang="en-US" sz="2800" b="1" dirty="0" err="1"/>
              <a:t>những</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Mỗi</a:t>
            </a:r>
            <a:r>
              <a:rPr lang="en-US" sz="2800" b="1" dirty="0"/>
              <a:t> </a:t>
            </a:r>
            <a:r>
              <a:rPr lang="en-US" sz="2800" b="1" dirty="0" err="1"/>
              <a:t>loại</a:t>
            </a:r>
            <a:r>
              <a:rPr lang="en-US" sz="2800" b="1" dirty="0"/>
              <a:t> </a:t>
            </a:r>
            <a:r>
              <a:rPr lang="en-US" sz="2800" b="1" dirty="0" err="1"/>
              <a:t>có</a:t>
            </a:r>
            <a:r>
              <a:rPr lang="en-US" sz="2800" b="1" dirty="0"/>
              <a:t> bao </a:t>
            </a:r>
            <a:r>
              <a:rPr lang="en-US" sz="2800" b="1" dirty="0" err="1"/>
              <a:t>nhiêu</a:t>
            </a:r>
            <a:r>
              <a:rPr lang="en-US" sz="2800" b="1" dirty="0"/>
              <a:t> con?</a:t>
            </a:r>
          </a:p>
          <a:p>
            <a:endParaRPr lang="en-US" sz="2800" b="1" dirty="0"/>
          </a:p>
          <a:p>
            <a:endParaRPr lang="en-US" sz="2800" b="1" dirty="0"/>
          </a:p>
          <a:p>
            <a:r>
              <a:rPr lang="en-US" sz="2800" b="1" dirty="0"/>
              <a:t>b)</a:t>
            </a:r>
            <a:r>
              <a:rPr lang="en-US" sz="2800" b="1" dirty="0" err="1"/>
              <a:t>Trong</a:t>
            </a:r>
            <a:r>
              <a:rPr lang="en-US" sz="2800" b="1" dirty="0"/>
              <a:t> </a:t>
            </a:r>
            <a:r>
              <a:rPr lang="en-US" sz="2800" b="1" dirty="0" err="1"/>
              <a:t>trang</a:t>
            </a:r>
            <a:r>
              <a:rPr lang="en-US" sz="2800" b="1" dirty="0"/>
              <a:t> </a:t>
            </a:r>
            <a:r>
              <a:rPr lang="en-US" sz="2800" b="1" dirty="0" err="1"/>
              <a:t>trại</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ít</a:t>
            </a:r>
            <a:r>
              <a:rPr lang="en-US" sz="2800" b="1" dirty="0"/>
              <a:t> </a:t>
            </a:r>
            <a:r>
              <a:rPr lang="en-US" sz="2800" b="1" dirty="0" err="1"/>
              <a:t>nhất</a:t>
            </a:r>
            <a:r>
              <a:rPr lang="en-US" sz="2800" b="1" dirty="0"/>
              <a:t>? </a:t>
            </a:r>
            <a:r>
              <a:rPr lang="en-US" sz="2800" b="1" dirty="0" err="1"/>
              <a:t>Loại</a:t>
            </a:r>
            <a:r>
              <a:rPr lang="en-US" sz="2800" b="1" dirty="0"/>
              <a:t> </a:t>
            </a:r>
            <a:r>
              <a:rPr lang="en-US" sz="2800" b="1" dirty="0" err="1"/>
              <a:t>vật</a:t>
            </a:r>
            <a:r>
              <a:rPr lang="en-US" sz="2800" b="1" dirty="0"/>
              <a:t> </a:t>
            </a:r>
            <a:r>
              <a:rPr lang="en-US" sz="2800" b="1" dirty="0" err="1"/>
              <a:t>nuôi</a:t>
            </a:r>
            <a:r>
              <a:rPr lang="en-US" sz="2800" b="1" dirty="0"/>
              <a:t> </a:t>
            </a:r>
            <a:r>
              <a:rPr lang="en-US" sz="2800" b="1" dirty="0" err="1"/>
              <a:t>nào</a:t>
            </a:r>
            <a:r>
              <a:rPr lang="en-US" sz="2800" b="1" dirty="0"/>
              <a:t> </a:t>
            </a:r>
            <a:r>
              <a:rPr lang="en-US" sz="2800" b="1" dirty="0" err="1"/>
              <a:t>nhiều</a:t>
            </a:r>
            <a:r>
              <a:rPr lang="en-US" sz="2800" b="1" dirty="0"/>
              <a:t> </a:t>
            </a:r>
            <a:r>
              <a:rPr lang="en-US" sz="2800" b="1" dirty="0" err="1"/>
              <a:t>nhất</a:t>
            </a:r>
            <a:r>
              <a:rPr lang="en-US" sz="2800" b="1" dirty="0"/>
              <a:t>?</a:t>
            </a:r>
          </a:p>
        </p:txBody>
      </p:sp>
      <p:sp>
        <p:nvSpPr>
          <p:cNvPr id="9" name="TextBox 8">
            <a:extLst>
              <a:ext uri="{FF2B5EF4-FFF2-40B4-BE49-F238E27FC236}">
                <a16:creationId xmlns:a16="http://schemas.microsoft.com/office/drawing/2014/main" id="{4BD6063E-07D2-EE68-F804-511DEAFD249F}"/>
              </a:ext>
            </a:extLst>
          </p:cNvPr>
          <p:cNvSpPr txBox="1"/>
          <p:nvPr/>
        </p:nvSpPr>
        <p:spPr>
          <a:xfrm>
            <a:off x="609600" y="4276725"/>
            <a:ext cx="10944225" cy="830997"/>
          </a:xfrm>
          <a:prstGeom prst="rect">
            <a:avLst/>
          </a:prstGeom>
          <a:noFill/>
        </p:spPr>
        <p:txBody>
          <a:bodyPr wrap="square" rtlCol="0">
            <a:spAutoFit/>
          </a:bodyPr>
          <a:lstStyle/>
          <a:p>
            <a:pPr algn="just"/>
            <a:r>
              <a:rPr lang="en-US" sz="2400" b="1" dirty="0" err="1">
                <a:solidFill>
                  <a:srgbClr val="FF0000"/>
                </a:solidFill>
              </a:rPr>
              <a:t>Trong</a:t>
            </a:r>
            <a:r>
              <a:rPr lang="en-US" sz="2400" b="1" dirty="0">
                <a:solidFill>
                  <a:srgbClr val="FF0000"/>
                </a:solidFill>
              </a:rPr>
              <a:t> </a:t>
            </a:r>
            <a:r>
              <a:rPr lang="en-US" sz="2400" b="1" dirty="0" err="1">
                <a:solidFill>
                  <a:srgbClr val="FF0000"/>
                </a:solidFill>
              </a:rPr>
              <a:t>trang</a:t>
            </a:r>
            <a:r>
              <a:rPr lang="en-US" sz="2400" b="1" dirty="0">
                <a:solidFill>
                  <a:srgbClr val="FF0000"/>
                </a:solidFill>
              </a:rPr>
              <a:t> </a:t>
            </a:r>
            <a:r>
              <a:rPr lang="en-US" sz="2400" b="1" dirty="0" err="1">
                <a:solidFill>
                  <a:srgbClr val="FF0000"/>
                </a:solidFill>
              </a:rPr>
              <a:t>trại</a:t>
            </a:r>
            <a:r>
              <a:rPr lang="en-US" sz="2400" b="1" dirty="0">
                <a:solidFill>
                  <a:srgbClr val="FF0000"/>
                </a:solidFill>
              </a:rPr>
              <a:t> </a:t>
            </a:r>
            <a:r>
              <a:rPr lang="en-US" sz="2400" b="1" dirty="0" err="1">
                <a:solidFill>
                  <a:srgbClr val="FF0000"/>
                </a:solidFill>
              </a:rPr>
              <a:t>có</a:t>
            </a:r>
            <a:r>
              <a:rPr lang="en-US" sz="2400" b="1" dirty="0">
                <a:solidFill>
                  <a:srgbClr val="FF0000"/>
                </a:solidFill>
              </a:rPr>
              <a:t> </a:t>
            </a:r>
            <a:r>
              <a:rPr lang="en-US" sz="2400" b="1" dirty="0" err="1">
                <a:solidFill>
                  <a:srgbClr val="FF0000"/>
                </a:solidFill>
              </a:rPr>
              <a:t>những</a:t>
            </a:r>
            <a:r>
              <a:rPr lang="en-US" sz="2400" b="1" dirty="0">
                <a:solidFill>
                  <a:srgbClr val="FF0000"/>
                </a:solidFill>
              </a:rPr>
              <a:t> </a:t>
            </a:r>
            <a:r>
              <a:rPr lang="en-US" sz="2400" b="1" dirty="0" err="1">
                <a:solidFill>
                  <a:srgbClr val="FF0000"/>
                </a:solidFill>
              </a:rPr>
              <a:t>loại</a:t>
            </a:r>
            <a:r>
              <a:rPr lang="en-US" sz="2400" b="1" dirty="0">
                <a:solidFill>
                  <a:srgbClr val="FF0000"/>
                </a:solidFill>
              </a:rPr>
              <a:t> </a:t>
            </a:r>
            <a:r>
              <a:rPr lang="en-US" sz="2400" b="1" dirty="0" err="1">
                <a:solidFill>
                  <a:srgbClr val="FF0000"/>
                </a:solidFill>
              </a:rPr>
              <a:t>vật</a:t>
            </a:r>
            <a:r>
              <a:rPr lang="en-US" sz="2400" b="1" dirty="0">
                <a:solidFill>
                  <a:srgbClr val="FF0000"/>
                </a:solidFill>
              </a:rPr>
              <a:t> </a:t>
            </a:r>
            <a:r>
              <a:rPr lang="en-US" sz="2400" b="1" dirty="0" err="1">
                <a:solidFill>
                  <a:srgbClr val="FF0000"/>
                </a:solidFill>
              </a:rPr>
              <a:t>nuôi</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Gà</a:t>
            </a:r>
            <a:r>
              <a:rPr lang="en-US" sz="2400" b="1" dirty="0">
                <a:solidFill>
                  <a:srgbClr val="FF0000"/>
                </a:solidFill>
              </a:rPr>
              <a:t>,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Dê</a:t>
            </a:r>
            <a:r>
              <a:rPr lang="en-US" sz="2400" b="1" dirty="0">
                <a:solidFill>
                  <a:srgbClr val="FF0000"/>
                </a:solidFill>
              </a:rPr>
              <a:t>. </a:t>
            </a:r>
            <a:r>
              <a:rPr lang="en-US" sz="2400" b="1" dirty="0" err="1">
                <a:solidFill>
                  <a:srgbClr val="FF0000"/>
                </a:solidFill>
              </a:rPr>
              <a:t>Bò</a:t>
            </a:r>
            <a:r>
              <a:rPr lang="en-US" sz="2400" b="1" dirty="0">
                <a:solidFill>
                  <a:srgbClr val="FF0000"/>
                </a:solidFill>
              </a:rPr>
              <a:t> </a:t>
            </a:r>
            <a:r>
              <a:rPr lang="en-US" sz="2400" b="1" dirty="0" err="1">
                <a:solidFill>
                  <a:srgbClr val="FF0000"/>
                </a:solidFill>
              </a:rPr>
              <a:t>có</a:t>
            </a:r>
            <a:r>
              <a:rPr lang="en-US" sz="2400" b="1" dirty="0">
                <a:solidFill>
                  <a:srgbClr val="FF0000"/>
                </a:solidFill>
              </a:rPr>
              <a:t> 45 con, </a:t>
            </a:r>
            <a:r>
              <a:rPr lang="en-US" sz="2400" b="1" dirty="0" err="1">
                <a:solidFill>
                  <a:srgbClr val="FF0000"/>
                </a:solidFill>
              </a:rPr>
              <a:t>Gà</a:t>
            </a:r>
            <a:r>
              <a:rPr lang="en-US" sz="2400" b="1" dirty="0">
                <a:solidFill>
                  <a:srgbClr val="FF0000"/>
                </a:solidFill>
              </a:rPr>
              <a:t> </a:t>
            </a:r>
            <a:r>
              <a:rPr lang="en-US" sz="2400" b="1" dirty="0" err="1">
                <a:solidFill>
                  <a:srgbClr val="FF0000"/>
                </a:solidFill>
              </a:rPr>
              <a:t>có</a:t>
            </a:r>
            <a:r>
              <a:rPr lang="en-US" sz="2400" b="1" dirty="0">
                <a:solidFill>
                  <a:srgbClr val="FF0000"/>
                </a:solidFill>
              </a:rPr>
              <a:t> 120 con, </a:t>
            </a:r>
            <a:r>
              <a:rPr lang="en-US" sz="2400" b="1" dirty="0" err="1">
                <a:solidFill>
                  <a:srgbClr val="FF0000"/>
                </a:solidFill>
              </a:rPr>
              <a:t>Lợn</a:t>
            </a:r>
            <a:r>
              <a:rPr lang="en-US" sz="2400" b="1" dirty="0">
                <a:solidFill>
                  <a:srgbClr val="FF0000"/>
                </a:solidFill>
              </a:rPr>
              <a:t> </a:t>
            </a:r>
            <a:r>
              <a:rPr lang="en-US" sz="2400" b="1" dirty="0" err="1">
                <a:solidFill>
                  <a:srgbClr val="FF0000"/>
                </a:solidFill>
              </a:rPr>
              <a:t>có</a:t>
            </a:r>
            <a:r>
              <a:rPr lang="en-US" sz="2400" b="1" dirty="0">
                <a:solidFill>
                  <a:srgbClr val="FF0000"/>
                </a:solidFill>
              </a:rPr>
              <a:t> 78 con, </a:t>
            </a:r>
            <a:r>
              <a:rPr lang="en-US" sz="2400" b="1" dirty="0" err="1">
                <a:solidFill>
                  <a:srgbClr val="FF0000"/>
                </a:solidFill>
              </a:rPr>
              <a:t>Dê</a:t>
            </a:r>
            <a:r>
              <a:rPr lang="en-US" sz="2400" b="1" dirty="0">
                <a:solidFill>
                  <a:srgbClr val="FF0000"/>
                </a:solidFill>
              </a:rPr>
              <a:t> </a:t>
            </a:r>
            <a:r>
              <a:rPr lang="en-US" sz="2400" b="1" dirty="0" err="1">
                <a:solidFill>
                  <a:srgbClr val="FF0000"/>
                </a:solidFill>
              </a:rPr>
              <a:t>có</a:t>
            </a:r>
            <a:r>
              <a:rPr lang="en-US" sz="2400" b="1" dirty="0">
                <a:solidFill>
                  <a:srgbClr val="FF0000"/>
                </a:solidFill>
              </a:rPr>
              <a:t> 36 con.</a:t>
            </a:r>
          </a:p>
        </p:txBody>
      </p:sp>
      <p:sp>
        <p:nvSpPr>
          <p:cNvPr id="16" name="TextBox 15">
            <a:extLst>
              <a:ext uri="{FF2B5EF4-FFF2-40B4-BE49-F238E27FC236}">
                <a16:creationId xmlns:a16="http://schemas.microsoft.com/office/drawing/2014/main" id="{189B89F3-BE03-8D8E-03C7-FB6434D2DE7E}"/>
              </a:ext>
            </a:extLst>
          </p:cNvPr>
          <p:cNvSpPr txBox="1"/>
          <p:nvPr/>
        </p:nvSpPr>
        <p:spPr>
          <a:xfrm>
            <a:off x="666750" y="5638800"/>
            <a:ext cx="10944225" cy="461665"/>
          </a:xfrm>
          <a:prstGeom prst="rect">
            <a:avLst/>
          </a:prstGeom>
          <a:noFill/>
        </p:spPr>
        <p:txBody>
          <a:bodyPr wrap="square" rtlCol="0">
            <a:spAutoFit/>
          </a:bodyPr>
          <a:lstStyle/>
          <a:p>
            <a:pPr algn="just"/>
            <a:r>
              <a:rPr lang="en-US" sz="2400" b="1">
                <a:solidFill>
                  <a:srgbClr val="FF0000"/>
                </a:solidFill>
              </a:rPr>
              <a:t>Trong trang trại, loại vật nuôi Dê ít nhất. Loại vật nuôi Gà nhiều nhất.</a:t>
            </a:r>
            <a:endParaRPr lang="en-US" sz="2400" b="1" dirty="0">
              <a:solidFill>
                <a:srgbClr val="FF0000"/>
              </a:solidFill>
            </a:endParaRPr>
          </a:p>
        </p:txBody>
      </p:sp>
    </p:spTree>
    <p:extLst>
      <p:ext uri="{BB962C8B-B14F-4D97-AF65-F5344CB8AC3E}">
        <p14:creationId xmlns:p14="http://schemas.microsoft.com/office/powerpoint/2010/main" val="7378196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fill="hold"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barn(inVertical)">
                                      <p:cBhvr>
                                        <p:cTn id="19" dur="500"/>
                                        <p:tgtEl>
                                          <p:spTgt spid="9">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6">
                                            <p:txEl>
                                              <p:pRg st="0" end="0"/>
                                            </p:txEl>
                                          </p:spTgt>
                                        </p:tgtEl>
                                        <p:attrNameLst>
                                          <p:attrName>style.visibility</p:attrName>
                                        </p:attrNameLst>
                                      </p:cBhvr>
                                      <p:to>
                                        <p:strVal val="visible"/>
                                      </p:to>
                                    </p:set>
                                    <p:animEffect transition="in" filter="barn(inVertical)">
                                      <p:cBhvr>
                                        <p:cTn id="24"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千图网海量PPT模板www.58pic.com ​​">
  <a:themeElements>
    <a:clrScheme name="自定义 1296">
      <a:dk1>
        <a:sysClr val="windowText" lastClr="000000"/>
      </a:dk1>
      <a:lt1>
        <a:sysClr val="window" lastClr="FFFFFF"/>
      </a:lt1>
      <a:dk2>
        <a:srgbClr val="44546A"/>
      </a:dk2>
      <a:lt2>
        <a:srgbClr val="E7E6E6"/>
      </a:lt2>
      <a:accent1>
        <a:srgbClr val="CF8523"/>
      </a:accent1>
      <a:accent2>
        <a:srgbClr val="E1C459"/>
      </a:accent2>
      <a:accent3>
        <a:srgbClr val="CF8523"/>
      </a:accent3>
      <a:accent4>
        <a:srgbClr val="E1C459"/>
      </a:accent4>
      <a:accent5>
        <a:srgbClr val="CF8523"/>
      </a:accent5>
      <a:accent6>
        <a:srgbClr val="E1C459"/>
      </a:accent6>
      <a:hlink>
        <a:srgbClr val="CF8523"/>
      </a:hlink>
      <a:folHlink>
        <a:srgbClr val="E1C459"/>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626</Words>
  <Application>Microsoft Office PowerPoint</Application>
  <PresentationFormat>Widescreen</PresentationFormat>
  <Paragraphs>45</Paragraphs>
  <Slides>14</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14</vt:i4>
      </vt:variant>
    </vt:vector>
  </HeadingPairs>
  <TitlesOfParts>
    <vt:vector size="25" baseType="lpstr">
      <vt:lpstr>Arial</vt:lpstr>
      <vt:lpstr>Calibri</vt:lpstr>
      <vt:lpstr>Calibri Light</vt:lpstr>
      <vt:lpstr>Cambria</vt:lpstr>
      <vt:lpstr>等线</vt:lpstr>
      <vt:lpstr>等线 Light</vt:lpstr>
      <vt:lpstr>PangMenZhengDao</vt:lpstr>
      <vt:lpstr>Source Han Sans HW SC</vt:lpstr>
      <vt:lpstr>千图网海量PPT模板www.58pic.com ​​</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11</cp:revision>
  <dcterms:created xsi:type="dcterms:W3CDTF">2023-02-06T10:02:05Z</dcterms:created>
  <dcterms:modified xsi:type="dcterms:W3CDTF">2025-05-08T03:09:35Z</dcterms:modified>
</cp:coreProperties>
</file>