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9"/>
  </p:notesMasterIdLst>
  <p:sldIdLst>
    <p:sldId id="258" r:id="rId4"/>
    <p:sldId id="259" r:id="rId5"/>
    <p:sldId id="260" r:id="rId6"/>
    <p:sldId id="261" r:id="rId7"/>
    <p:sldId id="257" r:id="rId8"/>
    <p:sldId id="280" r:id="rId9"/>
    <p:sldId id="424" r:id="rId10"/>
    <p:sldId id="262" r:id="rId11"/>
    <p:sldId id="263" r:id="rId12"/>
    <p:sldId id="265" r:id="rId13"/>
    <p:sldId id="425" r:id="rId14"/>
    <p:sldId id="426" r:id="rId15"/>
    <p:sldId id="428" r:id="rId16"/>
    <p:sldId id="429" r:id="rId17"/>
    <p:sldId id="430" r:id="rId18"/>
    <p:sldId id="431" r:id="rId19"/>
    <p:sldId id="432" r:id="rId20"/>
    <p:sldId id="266" r:id="rId21"/>
    <p:sldId id="264" r:id="rId22"/>
    <p:sldId id="268" r:id="rId23"/>
    <p:sldId id="270" r:id="rId24"/>
    <p:sldId id="294" r:id="rId25"/>
    <p:sldId id="433" r:id="rId26"/>
    <p:sldId id="434"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3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0996B-B356-4DA1-9236-A15FED4A4DEE}"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0AC52-B93D-43EA-9A20-E4BA07B2B3D8}" type="slidenum">
              <a:rPr lang="en-US" smtClean="0"/>
              <a:t>‹#›</a:t>
            </a:fld>
            <a:endParaRPr lang="en-US"/>
          </a:p>
        </p:txBody>
      </p:sp>
    </p:spTree>
    <p:extLst>
      <p:ext uri="{BB962C8B-B14F-4D97-AF65-F5344CB8AC3E}">
        <p14:creationId xmlns:p14="http://schemas.microsoft.com/office/powerpoint/2010/main" val="254228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70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072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793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956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3000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927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839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950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860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697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15286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895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84242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145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3074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38091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084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46921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32214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78520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8880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3796739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74310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32729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84217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54851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25639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05290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641133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41408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506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5152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102303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7849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92246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3423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26069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11864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7402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619183"/>
            <a:ext cx="4886325" cy="3238817"/>
          </a:xfrm>
          <a:prstGeom prst="rect">
            <a:avLst/>
          </a:prstGeom>
        </p:spPr>
      </p:pic>
    </p:spTree>
    <p:extLst>
      <p:ext uri="{BB962C8B-B14F-4D97-AF65-F5344CB8AC3E}">
        <p14:creationId xmlns:p14="http://schemas.microsoft.com/office/powerpoint/2010/main" val="4278631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887845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96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1749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0417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1262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A602B331-3BE9-4BCB-B2CE-DB948C342FE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04951" y="123824"/>
            <a:ext cx="1247775" cy="1247775"/>
          </a:xfrm>
          <a:prstGeom prst="rect">
            <a:avLst/>
          </a:prstGeom>
        </p:spPr>
      </p:pic>
    </p:spTree>
    <p:extLst>
      <p:ext uri="{BB962C8B-B14F-4D97-AF65-F5344CB8AC3E}">
        <p14:creationId xmlns:p14="http://schemas.microsoft.com/office/powerpoint/2010/main" val="16531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5/8/2025</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06616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24676629"/>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0.emf"/><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jpg"/><Relationship Id="rId1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4214142"/>
            <a:ext cx="2923550" cy="2923550"/>
          </a:xfrm>
          <a:prstGeom prst="rect">
            <a:avLst/>
          </a:prstGeom>
        </p:spPr>
      </p:pic>
      <p:sp>
        <p:nvSpPr>
          <p:cNvPr id="18" name="TextBox 17">
            <a:extLst>
              <a:ext uri="{FF2B5EF4-FFF2-40B4-BE49-F238E27FC236}">
                <a16:creationId xmlns:a16="http://schemas.microsoft.com/office/drawing/2014/main" id="{F697C0DE-2180-47C2-8C3A-E58ADEC9B06A}"/>
              </a:ext>
            </a:extLst>
          </p:cNvPr>
          <p:cNvSpPr txBox="1"/>
          <p:nvPr/>
        </p:nvSpPr>
        <p:spPr>
          <a:xfrm>
            <a:off x="983480" y="3261759"/>
            <a:ext cx="10075045"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Calibri" panose="020F0502020204030204" pitchFamily="34" charset="0"/>
                <a:cs typeface="Calibri" panose="020F0502020204030204" pitchFamily="34" charset="0"/>
              </a:rPr>
              <a:t>Nêu được nghề nghiệp yêu thích và những đức tính cần có của nghề đó.</a:t>
            </a:r>
            <a:endParaRPr lang="en-US" sz="3200" b="1" i="1" dirty="0">
              <a:solidFill>
                <a:srgbClr val="003399"/>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E3A4CA21-EE3E-4DBB-8572-5356FA39D613}"/>
              </a:ext>
            </a:extLst>
          </p:cNvPr>
          <p:cNvPicPr>
            <a:picLocks noChangeAspect="1"/>
          </p:cNvPicPr>
          <p:nvPr/>
        </p:nvPicPr>
        <p:blipFill>
          <a:blip r:embed="rId5"/>
          <a:stretch>
            <a:fillRect/>
          </a:stretch>
        </p:blipFill>
        <p:spPr>
          <a:xfrm>
            <a:off x="845872" y="1773646"/>
            <a:ext cx="467048" cy="467048"/>
          </a:xfrm>
          <a:prstGeom prst="rect">
            <a:avLst/>
          </a:prstGeom>
        </p:spPr>
      </p:pic>
      <p:pic>
        <p:nvPicPr>
          <p:cNvPr id="20" name="Picture 19">
            <a:extLst>
              <a:ext uri="{FF2B5EF4-FFF2-40B4-BE49-F238E27FC236}">
                <a16:creationId xmlns:a16="http://schemas.microsoft.com/office/drawing/2014/main" id="{A2DBD84C-7819-4015-BFF5-83619DFCCCC9}"/>
              </a:ext>
            </a:extLst>
          </p:cNvPr>
          <p:cNvPicPr>
            <a:picLocks noChangeAspect="1"/>
          </p:cNvPicPr>
          <p:nvPr/>
        </p:nvPicPr>
        <p:blipFill>
          <a:blip r:embed="rId5"/>
          <a:stretch>
            <a:fillRect/>
          </a:stretch>
        </p:blipFill>
        <p:spPr>
          <a:xfrm>
            <a:off x="845872" y="3351671"/>
            <a:ext cx="467048" cy="467048"/>
          </a:xfrm>
          <a:prstGeom prst="rect">
            <a:avLst/>
          </a:prstGeom>
        </p:spPr>
      </p:pic>
      <p:sp>
        <p:nvSpPr>
          <p:cNvPr id="21" name="TextBox 20">
            <a:extLst>
              <a:ext uri="{FF2B5EF4-FFF2-40B4-BE49-F238E27FC236}">
                <a16:creationId xmlns:a16="http://schemas.microsoft.com/office/drawing/2014/main" id="{899BF15F-8594-43A7-B8C6-75C497B9B67A}"/>
              </a:ext>
            </a:extLst>
          </p:cNvPr>
          <p:cNvSpPr txBox="1"/>
          <p:nvPr/>
        </p:nvSpPr>
        <p:spPr>
          <a:xfrm>
            <a:off x="1001268" y="1753871"/>
            <a:ext cx="9619107"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Calibri" panose="020F0502020204030204" pitchFamily="34" charset="0"/>
                <a:cs typeface="Calibri" panose="020F0502020204030204" pitchFamily="34" charset="0"/>
              </a:rPr>
              <a:t>Biết được công việc và đức tính cần có của một nghề qua vở kịch tương tác “Xưởng may áo ấm”.</a:t>
            </a:r>
            <a:endParaRPr lang="en-US" sz="3200" b="1" dirty="0">
              <a:solidFill>
                <a:srgbClr val="003399"/>
              </a:solidFill>
              <a:latin typeface="Calibri" panose="020F0502020204030204" pitchFamily="34" charset="0"/>
              <a:cs typeface="Calibri" panose="020F0502020204030204" pitchFamily="34" charset="0"/>
            </a:endParaRPr>
          </a:p>
        </p:txBody>
      </p:sp>
      <p:pic>
        <p:nvPicPr>
          <p:cNvPr id="22" name="Picture 21" descr="Shape, rectangle&#10;&#10;Description automatically generated">
            <a:extLst>
              <a:ext uri="{FF2B5EF4-FFF2-40B4-BE49-F238E27FC236}">
                <a16:creationId xmlns:a16="http://schemas.microsoft.com/office/drawing/2014/main" id="{8A3984E8-C40E-4E25-9FA3-128D8EEA98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4568" y="580322"/>
            <a:ext cx="5298954" cy="1052587"/>
          </a:xfrm>
          <a:prstGeom prst="rect">
            <a:avLst/>
          </a:prstGeom>
        </p:spPr>
      </p:pic>
      <p:sp>
        <p:nvSpPr>
          <p:cNvPr id="23" name="TextBox 22">
            <a:extLst>
              <a:ext uri="{FF2B5EF4-FFF2-40B4-BE49-F238E27FC236}">
                <a16:creationId xmlns:a16="http://schemas.microsoft.com/office/drawing/2014/main" id="{9FED5EFA-99AF-4076-ADB9-39B703DF4281}"/>
              </a:ext>
            </a:extLst>
          </p:cNvPr>
          <p:cNvSpPr txBox="1"/>
          <p:nvPr/>
        </p:nvSpPr>
        <p:spPr>
          <a:xfrm>
            <a:off x="4295715" y="771708"/>
            <a:ext cx="3791070" cy="707886"/>
          </a:xfrm>
          <a:prstGeom prst="rect">
            <a:avLst/>
          </a:prstGeom>
          <a:noFill/>
        </p:spPr>
        <p:txBody>
          <a:bodyPr wrap="square" rtlCol="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đạt</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pic>
        <p:nvPicPr>
          <p:cNvPr id="24" name="Picture 23">
            <a:extLst>
              <a:ext uri="{FF2B5EF4-FFF2-40B4-BE49-F238E27FC236}">
                <a16:creationId xmlns:a16="http://schemas.microsoft.com/office/drawing/2014/main" id="{853C3213-560C-4BE5-8B8A-5F350965EFE7}"/>
              </a:ext>
            </a:extLst>
          </p:cNvPr>
          <p:cNvPicPr>
            <a:picLocks noChangeAspect="1"/>
          </p:cNvPicPr>
          <p:nvPr/>
        </p:nvPicPr>
        <p:blipFill>
          <a:blip r:embed="rId5"/>
          <a:stretch>
            <a:fillRect/>
          </a:stretch>
        </p:blipFill>
        <p:spPr>
          <a:xfrm>
            <a:off x="8160514" y="499224"/>
            <a:ext cx="1205005" cy="1205005"/>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6"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145">
                                          <p:stCondLst>
                                            <p:cond delay="0"/>
                                          </p:stCondLst>
                                        </p:cTn>
                                        <p:tgtEl>
                                          <p:spTgt spid="22"/>
                                        </p:tgtEl>
                                      </p:cBhvr>
                                    </p:animEffect>
                                    <p:anim calcmode="lin" valueType="num">
                                      <p:cBhvr>
                                        <p:cTn id="13" dur="456"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2"/>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2"/>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2"/>
                                        </p:tgtEl>
                                        <p:attrNameLst>
                                          <p:attrName>ppt_y</p:attrName>
                                        </p:attrNameLst>
                                      </p:cBhvr>
                                      <p:tavLst>
                                        <p:tav tm="0" fmla="#ppt_y-sin(pi*$)/81">
                                          <p:val>
                                            <p:fltVal val="0"/>
                                          </p:val>
                                        </p:tav>
                                        <p:tav tm="100000">
                                          <p:val>
                                            <p:fltVal val="1"/>
                                          </p:val>
                                        </p:tav>
                                      </p:tavLst>
                                    </p:anim>
                                    <p:animScale>
                                      <p:cBhvr>
                                        <p:cTn id="18" dur="7">
                                          <p:stCondLst>
                                            <p:cond delay="162"/>
                                          </p:stCondLst>
                                        </p:cTn>
                                        <p:tgtEl>
                                          <p:spTgt spid="22"/>
                                        </p:tgtEl>
                                      </p:cBhvr>
                                      <p:to x="100000" y="60000"/>
                                    </p:animScale>
                                    <p:animScale>
                                      <p:cBhvr>
                                        <p:cTn id="19" dur="41" decel="50000">
                                          <p:stCondLst>
                                            <p:cond delay="169"/>
                                          </p:stCondLst>
                                        </p:cTn>
                                        <p:tgtEl>
                                          <p:spTgt spid="22"/>
                                        </p:tgtEl>
                                      </p:cBhvr>
                                      <p:to x="100000" y="100000"/>
                                    </p:animScale>
                                    <p:animScale>
                                      <p:cBhvr>
                                        <p:cTn id="20" dur="7">
                                          <p:stCondLst>
                                            <p:cond delay="328"/>
                                          </p:stCondLst>
                                        </p:cTn>
                                        <p:tgtEl>
                                          <p:spTgt spid="22"/>
                                        </p:tgtEl>
                                      </p:cBhvr>
                                      <p:to x="100000" y="80000"/>
                                    </p:animScale>
                                    <p:animScale>
                                      <p:cBhvr>
                                        <p:cTn id="21" dur="41" decel="50000">
                                          <p:stCondLst>
                                            <p:cond delay="335"/>
                                          </p:stCondLst>
                                        </p:cTn>
                                        <p:tgtEl>
                                          <p:spTgt spid="22"/>
                                        </p:tgtEl>
                                      </p:cBhvr>
                                      <p:to x="100000" y="100000"/>
                                    </p:animScale>
                                    <p:animScale>
                                      <p:cBhvr>
                                        <p:cTn id="22" dur="7">
                                          <p:stCondLst>
                                            <p:cond delay="410"/>
                                          </p:stCondLst>
                                        </p:cTn>
                                        <p:tgtEl>
                                          <p:spTgt spid="22"/>
                                        </p:tgtEl>
                                      </p:cBhvr>
                                      <p:to x="100000" y="90000"/>
                                    </p:animScale>
                                    <p:animScale>
                                      <p:cBhvr>
                                        <p:cTn id="23" dur="41" decel="50000">
                                          <p:stCondLst>
                                            <p:cond delay="417"/>
                                          </p:stCondLst>
                                        </p:cTn>
                                        <p:tgtEl>
                                          <p:spTgt spid="22"/>
                                        </p:tgtEl>
                                      </p:cBhvr>
                                      <p:to x="100000" y="100000"/>
                                    </p:animScale>
                                    <p:animScale>
                                      <p:cBhvr>
                                        <p:cTn id="24" dur="7">
                                          <p:stCondLst>
                                            <p:cond delay="452"/>
                                          </p:stCondLst>
                                        </p:cTn>
                                        <p:tgtEl>
                                          <p:spTgt spid="22"/>
                                        </p:tgtEl>
                                      </p:cBhvr>
                                      <p:to x="100000" y="95000"/>
                                    </p:animScale>
                                    <p:animScale>
                                      <p:cBhvr>
                                        <p:cTn id="25" dur="41" decel="50000">
                                          <p:stCondLst>
                                            <p:cond delay="459"/>
                                          </p:stCondLst>
                                        </p:cTn>
                                        <p:tgtEl>
                                          <p:spTgt spid="22"/>
                                        </p:tgtEl>
                                      </p:cBhvr>
                                      <p:to x="100000" y="100000"/>
                                    </p:animScale>
                                  </p:childTnLst>
                                </p:cTn>
                              </p:par>
                              <p:par>
                                <p:cTn id="26" presetID="22" presetClass="entr" presetSubtype="4" fill="hold" grpId="0"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1000"/>
                            </p:stCondLst>
                            <p:childTnLst>
                              <p:par>
                                <p:cTn id="30" presetID="3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800" decel="100000"/>
                                        <p:tgtEl>
                                          <p:spTgt spid="24"/>
                                        </p:tgtEl>
                                      </p:cBhvr>
                                    </p:animEffect>
                                    <p:anim calcmode="lin" valueType="num">
                                      <p:cBhvr>
                                        <p:cTn id="33" dur="800" decel="100000" fill="hold"/>
                                        <p:tgtEl>
                                          <p:spTgt spid="24"/>
                                        </p:tgtEl>
                                        <p:attrNameLst>
                                          <p:attrName>style.rotation</p:attrName>
                                        </p:attrNameLst>
                                      </p:cBhvr>
                                      <p:tavLst>
                                        <p:tav tm="0">
                                          <p:val>
                                            <p:fltVal val="-90"/>
                                          </p:val>
                                        </p:tav>
                                        <p:tav tm="100000">
                                          <p:val>
                                            <p:fltVal val="0"/>
                                          </p:val>
                                        </p:tav>
                                      </p:tavLst>
                                    </p:anim>
                                    <p:anim calcmode="lin" valueType="num">
                                      <p:cBhvr>
                                        <p:cTn id="34" dur="800" decel="100000" fill="hold"/>
                                        <p:tgtEl>
                                          <p:spTgt spid="24"/>
                                        </p:tgtEl>
                                        <p:attrNameLst>
                                          <p:attrName>ppt_x</p:attrName>
                                        </p:attrNameLst>
                                      </p:cBhvr>
                                      <p:tavLst>
                                        <p:tav tm="0">
                                          <p:val>
                                            <p:strVal val="#ppt_x+0.4"/>
                                          </p:val>
                                        </p:tav>
                                        <p:tav tm="100000">
                                          <p:val>
                                            <p:strVal val="#ppt_x-0.05"/>
                                          </p:val>
                                        </p:tav>
                                      </p:tavLst>
                                    </p:anim>
                                    <p:anim calcmode="lin" valueType="num">
                                      <p:cBhvr>
                                        <p:cTn id="35" dur="800" decel="100000" fill="hold"/>
                                        <p:tgtEl>
                                          <p:spTgt spid="2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800" decel="100000"/>
                                        <p:tgtEl>
                                          <p:spTgt spid="19"/>
                                        </p:tgtEl>
                                      </p:cBhvr>
                                    </p:animEffect>
                                    <p:anim calcmode="lin" valueType="num">
                                      <p:cBhvr>
                                        <p:cTn id="43" dur="800" decel="100000" fill="hold"/>
                                        <p:tgtEl>
                                          <p:spTgt spid="19"/>
                                        </p:tgtEl>
                                        <p:attrNameLst>
                                          <p:attrName>style.rotation</p:attrName>
                                        </p:attrNameLst>
                                      </p:cBhvr>
                                      <p:tavLst>
                                        <p:tav tm="0">
                                          <p:val>
                                            <p:fltVal val="-90"/>
                                          </p:val>
                                        </p:tav>
                                        <p:tav tm="100000">
                                          <p:val>
                                            <p:fltVal val="0"/>
                                          </p:val>
                                        </p:tav>
                                      </p:tavLst>
                                    </p:anim>
                                    <p:anim calcmode="lin" valueType="num">
                                      <p:cBhvr>
                                        <p:cTn id="44" dur="800" decel="100000" fill="hold"/>
                                        <p:tgtEl>
                                          <p:spTgt spid="19"/>
                                        </p:tgtEl>
                                        <p:attrNameLst>
                                          <p:attrName>ppt_x</p:attrName>
                                        </p:attrNameLst>
                                      </p:cBhvr>
                                      <p:tavLst>
                                        <p:tav tm="0">
                                          <p:val>
                                            <p:strVal val="#ppt_x+0.4"/>
                                          </p:val>
                                        </p:tav>
                                        <p:tav tm="100000">
                                          <p:val>
                                            <p:strVal val="#ppt_x-0.05"/>
                                          </p:val>
                                        </p:tav>
                                      </p:tavLst>
                                    </p:anim>
                                    <p:anim calcmode="lin" valueType="num">
                                      <p:cBhvr>
                                        <p:cTn id="45" dur="800" decel="100000" fill="hold"/>
                                        <p:tgtEl>
                                          <p:spTgt spid="1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48" presetID="42" presetClass="entr" presetSubtype="0" fill="hold" grpId="0" nodeType="withEffect">
                                  <p:stCondLst>
                                    <p:cond delay="6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800" decel="100000"/>
                                        <p:tgtEl>
                                          <p:spTgt spid="20"/>
                                        </p:tgtEl>
                                      </p:cBhvr>
                                    </p:animEffect>
                                    <p:anim calcmode="lin" valueType="num">
                                      <p:cBhvr>
                                        <p:cTn id="58" dur="800" decel="100000" fill="hold"/>
                                        <p:tgtEl>
                                          <p:spTgt spid="20"/>
                                        </p:tgtEl>
                                        <p:attrNameLst>
                                          <p:attrName>style.rotation</p:attrName>
                                        </p:attrNameLst>
                                      </p:cBhvr>
                                      <p:tavLst>
                                        <p:tav tm="0">
                                          <p:val>
                                            <p:fltVal val="-90"/>
                                          </p:val>
                                        </p:tav>
                                        <p:tav tm="100000">
                                          <p:val>
                                            <p:fltVal val="0"/>
                                          </p:val>
                                        </p:tav>
                                      </p:tavLst>
                                    </p:anim>
                                    <p:anim calcmode="lin" valueType="num">
                                      <p:cBhvr>
                                        <p:cTn id="59" dur="800" decel="100000" fill="hold"/>
                                        <p:tgtEl>
                                          <p:spTgt spid="20"/>
                                        </p:tgtEl>
                                        <p:attrNameLst>
                                          <p:attrName>ppt_x</p:attrName>
                                        </p:attrNameLst>
                                      </p:cBhvr>
                                      <p:tavLst>
                                        <p:tav tm="0">
                                          <p:val>
                                            <p:strVal val="#ppt_x+0.4"/>
                                          </p:val>
                                        </p:tav>
                                        <p:tav tm="100000">
                                          <p:val>
                                            <p:strVal val="#ppt_x-0.05"/>
                                          </p:val>
                                        </p:tav>
                                      </p:tavLst>
                                    </p:anim>
                                    <p:anim calcmode="lin" valueType="num">
                                      <p:cBhvr>
                                        <p:cTn id="60" dur="800" decel="100000" fill="hold"/>
                                        <p:tgtEl>
                                          <p:spTgt spid="2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63" presetID="42" presetClass="entr" presetSubtype="0" fill="hold" grpId="0" nodeType="withEffect">
                                  <p:stCondLst>
                                    <p:cond delay="40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anim calcmode="lin" valueType="num">
                                      <p:cBhvr>
                                        <p:cTn id="66" dur="500" fill="hold"/>
                                        <p:tgtEl>
                                          <p:spTgt spid="18"/>
                                        </p:tgtEl>
                                        <p:attrNameLst>
                                          <p:attrName>ppt_x</p:attrName>
                                        </p:attrNameLst>
                                      </p:cBhvr>
                                      <p:tavLst>
                                        <p:tav tm="0">
                                          <p:val>
                                            <p:strVal val="#ppt_x"/>
                                          </p:val>
                                        </p:tav>
                                        <p:tav tm="100000">
                                          <p:val>
                                            <p:strVal val="#ppt_x"/>
                                          </p:val>
                                        </p:tav>
                                      </p:tavLst>
                                    </p:anim>
                                    <p:anim calcmode="lin" valueType="num">
                                      <p:cBhvr>
                                        <p:cTn id="6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id="{3AD4CDFC-5863-4DCB-B217-6C919FD55D5A}"/>
              </a:ext>
            </a:extLst>
          </p:cNvPr>
          <p:cNvPicPr preferRelativeResize="0"/>
          <p:nvPr/>
        </p:nvPicPr>
        <p:blipFill rotWithShape="1">
          <a:blip r:embed="rId3">
            <a:alphaModFix/>
          </a:blip>
          <a:srcRect/>
          <a:stretch/>
        </p:blipFill>
        <p:spPr>
          <a:xfrm rot="663866">
            <a:off x="9201240" y="2247141"/>
            <a:ext cx="1777334"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id="{8BD0D779-00D8-4E83-B159-4FA74DB03842}"/>
              </a:ext>
            </a:extLst>
          </p:cNvPr>
          <p:cNvSpPr/>
          <p:nvPr/>
        </p:nvSpPr>
        <p:spPr>
          <a:xfrm>
            <a:off x="1661835" y="1219200"/>
            <a:ext cx="7657719" cy="1212055"/>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Như vậy, thỏ không thể khoác vải ra đường mà phải làm gì nhỉ?</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2295525" y="3295650"/>
            <a:ext cx="6124575"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Thỏ</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cần</a:t>
            </a:r>
            <a:r>
              <a:rPr lang="en-US" sz="3600" b="1" dirty="0">
                <a:solidFill>
                  <a:srgbClr val="FF0000"/>
                </a:solidFill>
                <a:latin typeface="Cambria" panose="02040503050406030204" pitchFamily="18" charset="0"/>
                <a:ea typeface="Cambria" panose="02040503050406030204" pitchFamily="18" charset="0"/>
              </a:rPr>
              <a:t> may </a:t>
            </a:r>
            <a:r>
              <a:rPr lang="en-US" sz="3600" b="1" dirty="0" err="1">
                <a:solidFill>
                  <a:srgbClr val="FF0000"/>
                </a:solidFill>
                <a:latin typeface="Cambria" panose="02040503050406030204" pitchFamily="18" charset="0"/>
                <a:ea typeface="Cambria" panose="02040503050406030204" pitchFamily="18" charset="0"/>
              </a:rPr>
              <a:t>một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áo</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ấm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bằng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mảnh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vải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trên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E65068E-5752-4672-9B2A-60704A1F42F6}"/>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Google Shape;59;p13">
            <a:extLst>
              <a:ext uri="{FF2B5EF4-FFF2-40B4-BE49-F238E27FC236}">
                <a16:creationId xmlns:a16="http://schemas.microsoft.com/office/drawing/2014/main" id="{073FBE06-EC8F-487C-98C3-8C0A250132A4}"/>
              </a:ext>
            </a:extLst>
          </p:cNvPr>
          <p:cNvPicPr preferRelativeResize="0"/>
          <p:nvPr/>
        </p:nvPicPr>
        <p:blipFill>
          <a:blip r:embed="rId5">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990A6BCE-24A3-4289-9821-E9CF010CB090}"/>
              </a:ext>
            </a:extLst>
          </p:cNvPr>
          <p:cNvPicPr preferRelativeResize="0"/>
          <p:nvPr/>
        </p:nvPicPr>
        <p:blipFill>
          <a:blip r:embed="rId5">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CBE994AF-6557-4EB3-95C6-61CAB254FC6B}"/>
              </a:ext>
            </a:extLst>
          </p:cNvPr>
          <p:cNvPicPr preferRelativeResize="0"/>
          <p:nvPr/>
        </p:nvPicPr>
        <p:blipFill>
          <a:blip r:embed="rId5">
            <a:alphaModFix/>
          </a:blip>
          <a:stretch>
            <a:fillRect/>
          </a:stretch>
        </p:blipFill>
        <p:spPr>
          <a:xfrm>
            <a:off x="6808567" y="1"/>
            <a:ext cx="2762768" cy="1036033"/>
          </a:xfrm>
          <a:prstGeom prst="rect">
            <a:avLst/>
          </a:prstGeom>
          <a:noFill/>
          <a:ln>
            <a:noFill/>
          </a:ln>
        </p:spPr>
      </p:pic>
      <p:pic>
        <p:nvPicPr>
          <p:cNvPr id="14" name="Google Shape;62;p13">
            <a:extLst>
              <a:ext uri="{FF2B5EF4-FFF2-40B4-BE49-F238E27FC236}">
                <a16:creationId xmlns:a16="http://schemas.microsoft.com/office/drawing/2014/main" id="{42ADC071-FC01-49B8-8562-47A74E550D88}"/>
              </a:ext>
            </a:extLst>
          </p:cNvPr>
          <p:cNvPicPr preferRelativeResize="0"/>
          <p:nvPr/>
        </p:nvPicPr>
        <p:blipFill>
          <a:blip r:embed="rId5">
            <a:alphaModFix/>
          </a:blip>
          <a:stretch>
            <a:fillRect/>
          </a:stretch>
        </p:blipFill>
        <p:spPr>
          <a:xfrm>
            <a:off x="9429233" y="1"/>
            <a:ext cx="2762768"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a16="http://schemas.microsoft.com/office/drawing/2014/main"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43442" y="85837"/>
            <a:ext cx="634323" cy="634323"/>
          </a:xfrm>
          <a:prstGeom prst="rect">
            <a:avLst/>
          </a:prstGeom>
        </p:spPr>
      </p:pic>
      <p:sp>
        <p:nvSpPr>
          <p:cNvPr id="16" name="TextBox 15">
            <a:extLst>
              <a:ext uri="{FF2B5EF4-FFF2-40B4-BE49-F238E27FC236}">
                <a16:creationId xmlns:a16="http://schemas.microsoft.com/office/drawing/2014/main" id="{DB224504-99B7-4008-A999-B17F3D040E2F}"/>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Ở trong rừng không có thợ may, vì thế chú thỏ phải tìm đến các muông thú, côn trùng trong rừng.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3" name="Picture 2">
            <a:extLst>
              <a:ext uri="{FF2B5EF4-FFF2-40B4-BE49-F238E27FC236}">
                <a16:creationId xmlns:a16="http://schemas.microsoft.com/office/drawing/2014/main" id="{986EF948-9C64-43B5-BEA3-B578B1036F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3299" y="1266824"/>
            <a:ext cx="5286381" cy="5286381"/>
          </a:xfrm>
          <a:prstGeom prst="rect">
            <a:avLst/>
          </a:prstGeom>
        </p:spPr>
      </p:pic>
    </p:spTree>
    <p:extLst>
      <p:ext uri="{BB962C8B-B14F-4D97-AF65-F5344CB8AC3E}">
        <p14:creationId xmlns:p14="http://schemas.microsoft.com/office/powerpoint/2010/main" val="3945610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id="{8BD0D779-00D8-4E83-B159-4FA74DB03842}"/>
              </a:ext>
            </a:extLst>
          </p:cNvPr>
          <p:cNvSpPr/>
          <p:nvPr/>
        </p:nvSpPr>
        <p:spPr>
          <a:xfrm>
            <a:off x="1381125" y="371476"/>
            <a:ext cx="7938429" cy="2059780"/>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Em hãy đoán xem, để may một chiếc áo, chúng ta có vải rồi thì phải thực hiện những công việc gì tiếp theo?</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2286000" y="3162300"/>
            <a:ext cx="6124575" cy="1754326"/>
          </a:xfrm>
          <a:prstGeom prst="rect">
            <a:avLst/>
          </a:prstGeom>
          <a:noFill/>
        </p:spPr>
        <p:txBody>
          <a:bodyPr wrap="square" rtlCol="0">
            <a:spAutoFit/>
          </a:bodyPr>
          <a:lstStyle/>
          <a:p>
            <a:pPr lvl="0" algn="ctr"/>
            <a:r>
              <a:rPr lang="vi-VN" sz="3600" b="1">
                <a:solidFill>
                  <a:srgbClr val="FF0000"/>
                </a:solidFill>
                <a:latin typeface="Cambria" panose="02040503050406030204" pitchFamily="18" charset="0"/>
                <a:ea typeface="Cambria" panose="02040503050406030204" pitchFamily="18" charset="0"/>
              </a:rPr>
              <a:t>Đo vải, đo người rồi vẽ lên vải, cắt vải, khâu bằng kim và chỉ,…</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Graphic 4">
            <a:extLst>
              <a:ext uri="{FF2B5EF4-FFF2-40B4-BE49-F238E27FC236}">
                <a16:creationId xmlns:a16="http://schemas.microsoft.com/office/drawing/2014/main"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09257" y="2505075"/>
            <a:ext cx="2422392" cy="3490329"/>
          </a:xfrm>
          <a:prstGeom prst="rect">
            <a:avLst/>
          </a:prstGeom>
        </p:spPr>
      </p:pic>
    </p:spTree>
    <p:extLst>
      <p:ext uri="{BB962C8B-B14F-4D97-AF65-F5344CB8AC3E}">
        <p14:creationId xmlns:p14="http://schemas.microsoft.com/office/powerpoint/2010/main" val="2234858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id="{3AD4CDFC-5863-4DCB-B217-6C919FD55D5A}"/>
              </a:ext>
            </a:extLst>
          </p:cNvPr>
          <p:cNvPicPr preferRelativeResize="0"/>
          <p:nvPr/>
        </p:nvPicPr>
        <p:blipFill rotWithShape="1">
          <a:blip r:embed="rId3">
            <a:alphaModFix/>
          </a:blip>
          <a:srcRect/>
          <a:stretch/>
        </p:blipFill>
        <p:spPr>
          <a:xfrm rot="663866">
            <a:off x="9201240" y="2247141"/>
            <a:ext cx="1777334"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id="{8BD0D779-00D8-4E83-B159-4FA74DB03842}"/>
              </a:ext>
            </a:extLst>
          </p:cNvPr>
          <p:cNvSpPr/>
          <p:nvPr/>
        </p:nvSpPr>
        <p:spPr>
          <a:xfrm>
            <a:off x="1661835" y="828676"/>
            <a:ext cx="7657719" cy="1602580"/>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Mỗi nhân vật có thể làm công việc gì và họ dùng những công cụ nào của mình?</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1304925" y="3143250"/>
            <a:ext cx="7534275" cy="2308324"/>
          </a:xfrm>
          <a:prstGeom prst="rect">
            <a:avLst/>
          </a:prstGeom>
          <a:noFill/>
        </p:spPr>
        <p:txBody>
          <a:bodyPr wrap="square" rtlCol="0">
            <a:spAutoFit/>
          </a:bodyPr>
          <a:lstStyle/>
          <a:p>
            <a:pPr marL="342900" lvl="0" indent="-342900" algn="just">
              <a:buFont typeface="Wingdings" panose="05000000000000000000" pitchFamily="2" charset="2"/>
              <a:buChar char="ü"/>
            </a:pPr>
            <a:r>
              <a:rPr lang="vi-VN" sz="2400" b="1" dirty="0">
                <a:solidFill>
                  <a:srgbClr val="FF0000"/>
                </a:solidFill>
                <a:latin typeface="Cambria" panose="02040503050406030204" pitchFamily="18" charset="0"/>
                <a:ea typeface="Cambria" panose="02040503050406030204" pitchFamily="18" charset="0"/>
              </a:rPr>
              <a:t>Ốc sên đo và vẽ lên vải - thước đo bằng bước đi có phần kẻ vạch bằng nhớt của ốc sên;</a:t>
            </a:r>
            <a:endParaRPr lang="en-US" sz="2400" b="1" dirty="0">
              <a:solidFill>
                <a:srgbClr val="FF0000"/>
              </a:solidFill>
              <a:latin typeface="Cambria" panose="02040503050406030204" pitchFamily="18" charset="0"/>
              <a:ea typeface="Cambria" panose="02040503050406030204" pitchFamily="18" charset="0"/>
            </a:endParaRPr>
          </a:p>
          <a:p>
            <a:pPr marL="342900" lvl="0" indent="-342900" algn="just">
              <a:buFont typeface="Wingdings" panose="05000000000000000000" pitchFamily="2" charset="2"/>
              <a:buChar char="ü"/>
            </a:pPr>
            <a:r>
              <a:rPr lang="vi-VN" sz="2400" b="1" dirty="0">
                <a:solidFill>
                  <a:srgbClr val="FF0000"/>
                </a:solidFill>
                <a:latin typeface="Cambria" panose="02040503050406030204" pitchFamily="18" charset="0"/>
                <a:ea typeface="Cambria" panose="02040503050406030204" pitchFamily="18" charset="0"/>
              </a:rPr>
              <a:t>Bọ ngựa cắt vải - kéo là hai chi trước rất sắc;</a:t>
            </a:r>
            <a:endParaRPr lang="en-US" sz="2400" b="1" dirty="0">
              <a:solidFill>
                <a:srgbClr val="FF0000"/>
              </a:solidFill>
              <a:latin typeface="Cambria" panose="02040503050406030204" pitchFamily="18" charset="0"/>
              <a:ea typeface="Cambria" panose="02040503050406030204" pitchFamily="18" charset="0"/>
            </a:endParaRPr>
          </a:p>
          <a:p>
            <a:pPr marL="342900" lvl="0" indent="-342900" algn="just">
              <a:buFont typeface="Wingdings" panose="05000000000000000000" pitchFamily="2" charset="2"/>
              <a:buChar char="ü"/>
            </a:pPr>
            <a:r>
              <a:rPr lang="vi-VN" sz="2400" b="1" dirty="0">
                <a:solidFill>
                  <a:srgbClr val="FF0000"/>
                </a:solidFill>
                <a:latin typeface="Cambria" panose="02040503050406030204" pitchFamily="18" charset="0"/>
                <a:ea typeface="Cambria" panose="02040503050406030204" pitchFamily="18" charset="0"/>
              </a:rPr>
              <a:t>Nhím cho kim - lông nhọn;</a:t>
            </a:r>
            <a:endParaRPr lang="en-US" sz="2400" b="1" dirty="0">
              <a:solidFill>
                <a:srgbClr val="FF0000"/>
              </a:solidFill>
              <a:latin typeface="Cambria" panose="02040503050406030204" pitchFamily="18" charset="0"/>
              <a:ea typeface="Cambria" panose="02040503050406030204" pitchFamily="18" charset="0"/>
            </a:endParaRPr>
          </a:p>
          <a:p>
            <a:pPr marL="342900" lvl="0" indent="-342900" algn="just">
              <a:buFont typeface="Wingdings" panose="05000000000000000000" pitchFamily="2" charset="2"/>
              <a:buChar char="ü"/>
            </a:pPr>
            <a:r>
              <a:rPr lang="vi-VN" sz="2400" b="1" dirty="0">
                <a:solidFill>
                  <a:srgbClr val="FF0000"/>
                </a:solidFill>
                <a:latin typeface="Cambria" panose="02040503050406030204" pitchFamily="18" charset="0"/>
                <a:ea typeface="Cambria" panose="02040503050406030204" pitchFamily="18" charset="0"/>
              </a:rPr>
              <a:t>Tằm cho tơ làm bằng chỉ - nhả ra tơ;</a:t>
            </a:r>
            <a:endParaRPr lang="en-US" sz="2400" b="1" dirty="0">
              <a:solidFill>
                <a:srgbClr val="FF0000"/>
              </a:solidFill>
              <a:latin typeface="Cambria" panose="02040503050406030204" pitchFamily="18" charset="0"/>
              <a:ea typeface="Cambria" panose="02040503050406030204" pitchFamily="18" charset="0"/>
            </a:endParaRPr>
          </a:p>
          <a:p>
            <a:pPr marL="342900" lvl="0" indent="-342900" algn="just">
              <a:buFont typeface="Wingdings" panose="05000000000000000000" pitchFamily="2" charset="2"/>
              <a:buChar char="ü"/>
            </a:pPr>
            <a:r>
              <a:rPr lang="vi-VN" sz="2400" b="1" dirty="0">
                <a:solidFill>
                  <a:srgbClr val="FF0000"/>
                </a:solidFill>
                <a:latin typeface="Cambria" panose="02040503050406030204" pitchFamily="18" charset="0"/>
                <a:ea typeface="Cambria" panose="02040503050406030204" pitchFamily="18" charset="0"/>
              </a:rPr>
              <a:t>Chim dùng mỏ dùi lỗ, luồn kim chỉ để khâu.</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8520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down)">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down)">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down)">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id="{8BD0D779-00D8-4E83-B159-4FA74DB03842}"/>
              </a:ext>
            </a:extLst>
          </p:cNvPr>
          <p:cNvSpPr/>
          <p:nvPr/>
        </p:nvSpPr>
        <p:spPr>
          <a:xfrm>
            <a:off x="1381125" y="371476"/>
            <a:ext cx="7938429" cy="2059780"/>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Khi đo và vẽ lên vải cần đức tính gì để không nhầm lẫn, luôn chính xác? Nếu nhầm thì có hại thế nào?</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2286000" y="3162300"/>
            <a:ext cx="6124575" cy="646331"/>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ea typeface="Cambria" panose="02040503050406030204" pitchFamily="18" charset="0"/>
              </a:rPr>
              <a:t>Cẩn thận, chậm rãi,…</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Graphic 4">
            <a:extLst>
              <a:ext uri="{FF2B5EF4-FFF2-40B4-BE49-F238E27FC236}">
                <a16:creationId xmlns:a16="http://schemas.microsoft.com/office/drawing/2014/main"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09257" y="2505075"/>
            <a:ext cx="2422392" cy="3490329"/>
          </a:xfrm>
          <a:prstGeom prst="rect">
            <a:avLst/>
          </a:prstGeom>
        </p:spPr>
      </p:pic>
    </p:spTree>
    <p:extLst>
      <p:ext uri="{BB962C8B-B14F-4D97-AF65-F5344CB8AC3E}">
        <p14:creationId xmlns:p14="http://schemas.microsoft.com/office/powerpoint/2010/main" val="2677798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id="{8BD0D779-00D8-4E83-B159-4FA74DB03842}"/>
              </a:ext>
            </a:extLst>
          </p:cNvPr>
          <p:cNvSpPr/>
          <p:nvPr/>
        </p:nvSpPr>
        <p:spPr>
          <a:xfrm>
            <a:off x="1381125" y="514350"/>
            <a:ext cx="7938429" cy="1916905"/>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Khi cắt vải, để cắt được chính xác không bị nham nhở, xấu xí, cầm kéo thì lại nặng, mỏi tay, người cắt vải cần đức tính gì?</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2286000" y="3162300"/>
            <a:ext cx="6124575" cy="1200329"/>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ea typeface="Cambria" panose="02040503050406030204" pitchFamily="18" charset="0"/>
              </a:rPr>
              <a:t>Cẩn thận, mạnh mẽ, dứt khoát,…</a:t>
            </a:r>
          </a:p>
        </p:txBody>
      </p:sp>
      <p:pic>
        <p:nvPicPr>
          <p:cNvPr id="5" name="Picture 2" descr="Feliz Menino Bonitinho Garoto Com Idéia De Luz | Art drawings for kids,  School art activities, Back to school art activity">
            <a:extLst>
              <a:ext uri="{FF2B5EF4-FFF2-40B4-BE49-F238E27FC236}">
                <a16:creationId xmlns:a16="http://schemas.microsoft.com/office/drawing/2014/main" id="{B1D0DF0A-680A-4482-BFE2-CCDAAEA852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162367" y="183117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58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a16="http://schemas.microsoft.com/office/drawing/2014/main" id="{3AD4CDFC-5863-4DCB-B217-6C919FD55D5A}"/>
              </a:ext>
            </a:extLst>
          </p:cNvPr>
          <p:cNvPicPr preferRelativeResize="0"/>
          <p:nvPr/>
        </p:nvPicPr>
        <p:blipFill rotWithShape="1">
          <a:blip r:embed="rId3">
            <a:alphaModFix/>
          </a:blip>
          <a:srcRect/>
          <a:stretch/>
        </p:blipFill>
        <p:spPr>
          <a:xfrm rot="663866">
            <a:off x="9201240" y="2247141"/>
            <a:ext cx="1777334"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a16="http://schemas.microsoft.com/office/drawing/2014/main" id="{8BD0D779-00D8-4E83-B159-4FA74DB03842}"/>
              </a:ext>
            </a:extLst>
          </p:cNvPr>
          <p:cNvSpPr/>
          <p:nvPr/>
        </p:nvSpPr>
        <p:spPr>
          <a:xfrm>
            <a:off x="1661835" y="828676"/>
            <a:ext cx="7657719" cy="1602580"/>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Để đường khâu được đẹp, không bị xô lệch, cần có đức tính gì?</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1304925" y="3143250"/>
            <a:ext cx="7534275" cy="1323439"/>
          </a:xfrm>
          <a:prstGeom prst="rect">
            <a:avLst/>
          </a:prstGeom>
          <a:noFill/>
        </p:spPr>
        <p:txBody>
          <a:bodyPr wrap="square" rtlCol="0">
            <a:spAutoFit/>
          </a:bodyPr>
          <a:lstStyle/>
          <a:p>
            <a:pPr lvl="0" algn="ctr"/>
            <a:r>
              <a:rPr lang="vi-VN" sz="4000" b="1" dirty="0">
                <a:solidFill>
                  <a:srgbClr val="FF0000"/>
                </a:solidFill>
                <a:latin typeface="Cambria" panose="02040503050406030204" pitchFamily="18" charset="0"/>
                <a:ea typeface="Cambria" panose="02040503050406030204" pitchFamily="18" charset="0"/>
              </a:rPr>
              <a:t>Cẩn thận, khéo léo, có trách nhiêm, tỉ mĩ,…</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7886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a16="http://schemas.microsoft.com/office/drawing/2014/main" id="{8BD0D779-00D8-4E83-B159-4FA74DB03842}"/>
              </a:ext>
            </a:extLst>
          </p:cNvPr>
          <p:cNvSpPr/>
          <p:nvPr/>
        </p:nvSpPr>
        <p:spPr>
          <a:xfrm>
            <a:off x="1381125" y="133350"/>
            <a:ext cx="7938429" cy="2297906"/>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Một cái áo cắt thì nhanh chứ khâu thì lâu lắm, theo các em người khâu áo còn phải có đức tính gì nữa để không chán nản, không bỏ cuộc?</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2A7000-8858-4561-A9FE-3203CFD5D2B7}"/>
              </a:ext>
            </a:extLst>
          </p:cNvPr>
          <p:cNvSpPr txBox="1"/>
          <p:nvPr/>
        </p:nvSpPr>
        <p:spPr>
          <a:xfrm>
            <a:off x="2286000" y="3162300"/>
            <a:ext cx="6124575" cy="1200329"/>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ea typeface="Cambria" panose="02040503050406030204" pitchFamily="18" charset="0"/>
              </a:rPr>
              <a:t>Kiên nhẫn, kiên trì, yêu nghề của mình,..</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Graphic 4">
            <a:extLst>
              <a:ext uri="{FF2B5EF4-FFF2-40B4-BE49-F238E27FC236}">
                <a16:creationId xmlns:a16="http://schemas.microsoft.com/office/drawing/2014/main" id="{F3163398-6C22-4AA9-9583-E1FF8978180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09257" y="2505075"/>
            <a:ext cx="2422392" cy="3490329"/>
          </a:xfrm>
          <a:prstGeom prst="rect">
            <a:avLst/>
          </a:prstGeom>
        </p:spPr>
      </p:pic>
    </p:spTree>
    <p:extLst>
      <p:ext uri="{BB962C8B-B14F-4D97-AF65-F5344CB8AC3E}">
        <p14:creationId xmlns:p14="http://schemas.microsoft.com/office/powerpoint/2010/main" val="4152861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a16="http://schemas.microsoft.com/office/drawing/2014/main" id="{41689458-D58A-4A65-B576-DAAAE3090C10}"/>
              </a:ext>
            </a:extLst>
          </p:cNvPr>
          <p:cNvPicPr>
            <a:picLocks noChangeAspect="1"/>
          </p:cNvPicPr>
          <p:nvPr/>
        </p:nvPicPr>
        <p:blipFill>
          <a:blip r:embed="rId3"/>
          <a:stretch>
            <a:fillRect/>
          </a:stretch>
        </p:blipFill>
        <p:spPr>
          <a:xfrm>
            <a:off x="1" y="1"/>
            <a:ext cx="12192000" cy="500912"/>
          </a:xfrm>
          <a:prstGeom prst="rect">
            <a:avLst/>
          </a:prstGeom>
        </p:spPr>
      </p:pic>
      <p:grpSp>
        <p:nvGrpSpPr>
          <p:cNvPr id="16" name="Group 15">
            <a:extLst>
              <a:ext uri="{FF2B5EF4-FFF2-40B4-BE49-F238E27FC236}">
                <a16:creationId xmlns:a16="http://schemas.microsoft.com/office/drawing/2014/main" id="{4F0FC742-5E36-4C43-9996-4D22C88BC677}"/>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a16="http://schemas.microsoft.com/office/drawing/2014/main"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28714EC-9463-410D-B364-8CA0CD007484}"/>
              </a:ext>
            </a:extLst>
          </p:cNvPr>
          <p:cNvSpPr txBox="1"/>
          <p:nvPr/>
        </p:nvSpPr>
        <p:spPr>
          <a:xfrm>
            <a:off x="613791" y="2954387"/>
            <a:ext cx="10689933" cy="2031325"/>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Mỗi con vật có một tính cách khác nhau, nhưng chúng giống nhau ở chỗ: chăm chỉ, có trách nhiệm, nhiệt tình, yêu nghề,.. </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432356D4-ACE6-4FA2-91B9-4CFEF6B8CE15}"/>
              </a:ext>
            </a:extLst>
          </p:cNvPr>
          <p:cNvPicPr>
            <a:picLocks noChangeAspect="1"/>
          </p:cNvPicPr>
          <p:nvPr/>
        </p:nvPicPr>
        <p:blipFill>
          <a:blip r:embed="rId5"/>
          <a:stretch>
            <a:fillRect/>
          </a:stretch>
        </p:blipFill>
        <p:spPr>
          <a:xfrm>
            <a:off x="357209" y="199519"/>
            <a:ext cx="3895682" cy="2877561"/>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5" name="Picture 4">
            <a:extLst>
              <a:ext uri="{FF2B5EF4-FFF2-40B4-BE49-F238E27FC236}">
                <a16:creationId xmlns:a16="http://schemas.microsoft.com/office/drawing/2014/main" id="{F82DD9B7-A9A5-4A22-B297-43001D234DD7}"/>
              </a:ext>
            </a:extLst>
          </p:cNvPr>
          <p:cNvPicPr>
            <a:picLocks noChangeAspect="1"/>
          </p:cNvPicPr>
          <p:nvPr/>
        </p:nvPicPr>
        <p:blipFill>
          <a:blip r:embed="rId5"/>
          <a:stretch>
            <a:fillRect/>
          </a:stretch>
        </p:blipFill>
        <p:spPr>
          <a:xfrm>
            <a:off x="4693681" y="2019300"/>
            <a:ext cx="6674149" cy="196529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10" name="图片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7100" y="1514474"/>
            <a:ext cx="5343525" cy="5343525"/>
          </a:xfrm>
          <a:prstGeom prst="rect">
            <a:avLst/>
          </a:prstGeom>
        </p:spPr>
      </p:pic>
      <p:pic>
        <p:nvPicPr>
          <p:cNvPr id="3" name="Picture 2">
            <a:extLst>
              <a:ext uri="{FF2B5EF4-FFF2-40B4-BE49-F238E27FC236}">
                <a16:creationId xmlns:a16="http://schemas.microsoft.com/office/drawing/2014/main" id="{CD8BA573-08B1-4330-ACDF-EC0E97563BC6}"/>
              </a:ext>
            </a:extLst>
          </p:cNvPr>
          <p:cNvPicPr>
            <a:picLocks noChangeAspect="1"/>
          </p:cNvPicPr>
          <p:nvPr/>
        </p:nvPicPr>
        <p:blipFill>
          <a:blip r:embed="rId5"/>
          <a:stretch>
            <a:fillRect/>
          </a:stretch>
        </p:blipFill>
        <p:spPr>
          <a:xfrm>
            <a:off x="2261710" y="1835971"/>
            <a:ext cx="6620830" cy="1566808"/>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84431" y="5449784"/>
            <a:ext cx="2278717" cy="780344"/>
            <a:chOff x="1446331" y="4097234"/>
            <a:chExt cx="2278717" cy="780344"/>
          </a:xfrm>
        </p:grpSpPr>
        <p:sp>
          <p:nvSpPr>
            <p:cNvPr id="10" name="Rectangle 29">
              <a:extLst>
                <a:ext uri="{FF2B5EF4-FFF2-40B4-BE49-F238E27FC236}">
                  <a16:creationId xmlns:a16="http://schemas.microsoft.com/office/drawing/2014/main" id="{FE0C2608-F092-48D7-B193-8E57A31D87D4}"/>
                </a:ext>
              </a:extLst>
            </p:cNvPr>
            <p:cNvSpPr/>
            <p:nvPr/>
          </p:nvSpPr>
          <p:spPr>
            <a:xfrm>
              <a:off x="1446331" y="4550181"/>
              <a:ext cx="2278717" cy="32739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cs"/>
                <a:sym typeface="iekie jianheiti" panose="02000000000000000000" pitchFamily="2" charset="-128"/>
              </a:endParaRPr>
            </a:p>
          </p:txBody>
        </p:sp>
        <p:sp>
          <p:nvSpPr>
            <p:cNvPr id="11" name="Rectangle 30">
              <a:extLst>
                <a:ext uri="{FF2B5EF4-FFF2-40B4-BE49-F238E27FC236}">
                  <a16:creationId xmlns:a16="http://schemas.microsoft.com/office/drawing/2014/main" id="{77819B99-880D-4646-B6DD-1168803A99F1}"/>
                </a:ext>
              </a:extLst>
            </p:cNvPr>
            <p:cNvSpPr/>
            <p:nvPr/>
          </p:nvSpPr>
          <p:spPr>
            <a:xfrm>
              <a:off x="1766248" y="4097234"/>
              <a:ext cx="152970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Open Sans" pitchFamily="34" charset="0"/>
                <a:sym typeface="iekie jianheiti" panose="02000000000000000000" pitchFamily="2" charset="-128"/>
              </a:endParaRPr>
            </a:p>
          </p:txBody>
        </p:sp>
      </p:grpSp>
      <p:pic>
        <p:nvPicPr>
          <p:cNvPr id="15" name="Picture 14">
            <a:extLst>
              <a:ext uri="{FF2B5EF4-FFF2-40B4-BE49-F238E27FC236}">
                <a16:creationId xmlns:a16="http://schemas.microsoft.com/office/drawing/2014/main" id="{0B776244-EEB5-448E-877D-76C28C6B52D7}"/>
              </a:ext>
            </a:extLst>
          </p:cNvPr>
          <p:cNvPicPr>
            <a:picLocks noChangeAspect="1"/>
          </p:cNvPicPr>
          <p:nvPr/>
        </p:nvPicPr>
        <p:blipFill>
          <a:blip r:embed="rId3"/>
          <a:stretch>
            <a:fillRect/>
          </a:stretch>
        </p:blipFill>
        <p:spPr>
          <a:xfrm>
            <a:off x="1642950" y="974310"/>
            <a:ext cx="9316746" cy="2832571"/>
          </a:xfrm>
          <a:prstGeom prst="rect">
            <a:avLst/>
          </a:prstGeom>
        </p:spPr>
      </p:pic>
      <p:grpSp>
        <p:nvGrpSpPr>
          <p:cNvPr id="16" name="Group 15">
            <a:extLst>
              <a:ext uri="{FF2B5EF4-FFF2-40B4-BE49-F238E27FC236}">
                <a16:creationId xmlns:a16="http://schemas.microsoft.com/office/drawing/2014/main" id="{E03A73A0-E996-41FA-B18B-F2999275FD99}"/>
              </a:ext>
            </a:extLst>
          </p:cNvPr>
          <p:cNvGrpSpPr/>
          <p:nvPr/>
        </p:nvGrpSpPr>
        <p:grpSpPr>
          <a:xfrm>
            <a:off x="4450103" y="3383397"/>
            <a:ext cx="3916499" cy="2746185"/>
            <a:chOff x="1197026" y="4232126"/>
            <a:chExt cx="3751815" cy="2630711"/>
          </a:xfrm>
        </p:grpSpPr>
        <p:pic>
          <p:nvPicPr>
            <p:cNvPr id="17" name="Picture 16">
              <a:extLst>
                <a:ext uri="{FF2B5EF4-FFF2-40B4-BE49-F238E27FC236}">
                  <a16:creationId xmlns:a16="http://schemas.microsoft.com/office/drawing/2014/main" id="{DDEF7692-7A41-4A14-A62E-5E9F1D78005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8" name="Picture 17">
              <a:extLst>
                <a:ext uri="{FF2B5EF4-FFF2-40B4-BE49-F238E27FC236}">
                  <a16:creationId xmlns:a16="http://schemas.microsoft.com/office/drawing/2014/main" id="{CA1625A0-3647-4E03-B7A0-B1D9BE190451}"/>
                </a:ext>
              </a:extLst>
            </p:cNvPr>
            <p:cNvPicPr>
              <a:picLocks noChangeAspect="1"/>
            </p:cNvPicPr>
            <p:nvPr/>
          </p:nvPicPr>
          <p:blipFill>
            <a:blip r:embed="rId5"/>
            <a:stretch>
              <a:fillRect/>
            </a:stretch>
          </p:blipFill>
          <p:spPr>
            <a:xfrm>
              <a:off x="1197026" y="4232126"/>
              <a:ext cx="1811038" cy="2616200"/>
            </a:xfrm>
            <a:prstGeom prst="rect">
              <a:avLst/>
            </a:prstGeom>
          </p:spPr>
        </p:pic>
      </p:grpSp>
      <p:sp>
        <p:nvSpPr>
          <p:cNvPr id="19" name="TextBox 18">
            <a:extLst>
              <a:ext uri="{FF2B5EF4-FFF2-40B4-BE49-F238E27FC236}">
                <a16:creationId xmlns:a16="http://schemas.microsoft.com/office/drawing/2014/main" id="{33E865D3-2DC2-4783-BB1E-6CC40F72253E}"/>
              </a:ext>
            </a:extLst>
          </p:cNvPr>
          <p:cNvSpPr txBox="1"/>
          <p:nvPr/>
        </p:nvSpPr>
        <p:spPr>
          <a:xfrm>
            <a:off x="2305050" y="1698453"/>
            <a:ext cx="8209280" cy="1323439"/>
          </a:xfrm>
          <a:prstGeom prst="rect">
            <a:avLst/>
          </a:prstGeom>
          <a:noFill/>
        </p:spPr>
        <p:txBody>
          <a:bodyPr wrap="square" rtlCol="0">
            <a:spAutoFit/>
          </a:bodyPr>
          <a:lstStyle/>
          <a:p>
            <a:pPr algn="ctr"/>
            <a:r>
              <a:rPr lang="en-US" sz="4000" b="1" dirty="0" err="1">
                <a:solidFill>
                  <a:srgbClr val="002060"/>
                </a:solidFill>
                <a:latin typeface="Calibri" panose="020F0502020204030204" pitchFamily="34" charset="0"/>
                <a:cs typeface="Calibri" panose="020F0502020204030204" pitchFamily="34" charset="0"/>
              </a:rPr>
              <a:t>Ghi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một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nghề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yêu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nhất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của</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mình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bảng</a:t>
            </a:r>
            <a:r>
              <a:rPr lang="en-US" sz="4000" b="1" dirty="0">
                <a:solidFill>
                  <a:srgbClr val="002060"/>
                </a:solidFill>
                <a:latin typeface="Calibri" panose="020F0502020204030204" pitchFamily="34" charset="0"/>
                <a:cs typeface="Calibri" panose="020F0502020204030204" pitchFamily="34" charset="0"/>
              </a:rPr>
              <a:t> con.</a:t>
            </a:r>
          </a:p>
        </p:txBody>
      </p: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1023;p13">
            <a:extLst>
              <a:ext uri="{FF2B5EF4-FFF2-40B4-BE49-F238E27FC236}">
                <a16:creationId xmlns:a16="http://schemas.microsoft.com/office/drawing/2014/main" id="{EEC75074-1374-472A-BDEA-EAC174A030D6}"/>
              </a:ext>
            </a:extLst>
          </p:cNvPr>
          <p:cNvGrpSpPr/>
          <p:nvPr/>
        </p:nvGrpSpPr>
        <p:grpSpPr>
          <a:xfrm>
            <a:off x="975068" y="1990726"/>
            <a:ext cx="2644431" cy="2933699"/>
            <a:chOff x="7106256" y="975793"/>
            <a:chExt cx="2540027" cy="2365058"/>
          </a:xfrm>
        </p:grpSpPr>
        <p:pic>
          <p:nvPicPr>
            <p:cNvPr id="23" name="Google Shape;1025;p13" descr="2">
              <a:extLst>
                <a:ext uri="{FF2B5EF4-FFF2-40B4-BE49-F238E27FC236}">
                  <a16:creationId xmlns:a16="http://schemas.microsoft.com/office/drawing/2014/main" id="{3DA495F4-AD1D-4DAA-B9CA-983097AE1BCD}"/>
                </a:ext>
              </a:extLst>
            </p:cNvPr>
            <p:cNvPicPr preferRelativeResize="0"/>
            <p:nvPr/>
          </p:nvPicPr>
          <p:blipFill rotWithShape="1">
            <a:blip r:embed="rId3">
              <a:alphaModFix/>
            </a:blip>
            <a:srcRect/>
            <a:stretch/>
          </p:blipFill>
          <p:spPr>
            <a:xfrm>
              <a:off x="7106256" y="975793"/>
              <a:ext cx="2450881" cy="2077555"/>
            </a:xfrm>
            <a:prstGeom prst="rect">
              <a:avLst/>
            </a:prstGeom>
            <a:noFill/>
            <a:ln>
              <a:noFill/>
            </a:ln>
          </p:spPr>
        </p:pic>
        <p:sp>
          <p:nvSpPr>
            <p:cNvPr id="24" name="Google Shape;1028;p13">
              <a:extLst>
                <a:ext uri="{FF2B5EF4-FFF2-40B4-BE49-F238E27FC236}">
                  <a16:creationId xmlns:a16="http://schemas.microsoft.com/office/drawing/2014/main" id="{73F576BD-1D26-4881-92D3-A9CCD5BB20F9}"/>
                </a:ext>
              </a:extLst>
            </p:cNvPr>
            <p:cNvSpPr/>
            <p:nvPr/>
          </p:nvSpPr>
          <p:spPr>
            <a:xfrm>
              <a:off x="7244890" y="2556980"/>
              <a:ext cx="2401393" cy="7838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2</a:t>
              </a:r>
              <a:endParaRPr dirty="0"/>
            </a:p>
          </p:txBody>
        </p:sp>
      </p:grpSp>
      <p:sp>
        <p:nvSpPr>
          <p:cNvPr id="2" name="Rectangle: Rounded Corners 1">
            <a:extLst>
              <a:ext uri="{FF2B5EF4-FFF2-40B4-BE49-F238E27FC236}">
                <a16:creationId xmlns:a16="http://schemas.microsoft.com/office/drawing/2014/main" id="{4A62AE0A-CD60-4618-B8E6-40F617312999}"/>
              </a:ext>
            </a:extLst>
          </p:cNvPr>
          <p:cNvSpPr/>
          <p:nvPr/>
        </p:nvSpPr>
        <p:spPr>
          <a:xfrm>
            <a:off x="2209800" y="295275"/>
            <a:ext cx="8553450" cy="11239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Vẽ sơ đồ ghi những đức tính cần thiết để làm việc đó theo gợi ý sau:</a:t>
            </a:r>
            <a:endParaRPr lang="en-US" sz="3200" b="1" dirty="0">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D62A5F3A-CD34-4A8C-B9DB-128BA94E2FED}"/>
              </a:ext>
            </a:extLst>
          </p:cNvPr>
          <p:cNvPicPr>
            <a:picLocks noChangeAspect="1"/>
          </p:cNvPicPr>
          <p:nvPr/>
        </p:nvPicPr>
        <p:blipFill>
          <a:blip r:embed="rId4"/>
          <a:stretch>
            <a:fillRect/>
          </a:stretch>
        </p:blipFill>
        <p:spPr>
          <a:xfrm>
            <a:off x="4333874" y="1824037"/>
            <a:ext cx="6924675" cy="3054276"/>
          </a:xfrm>
          <a:prstGeom prst="rect">
            <a:avLst/>
          </a:prstGeom>
        </p:spPr>
      </p:pic>
    </p:spTree>
    <p:extLst>
      <p:ext uri="{BB962C8B-B14F-4D97-AF65-F5344CB8AC3E}">
        <p14:creationId xmlns:p14="http://schemas.microsoft.com/office/powerpoint/2010/main" val="999669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62324" y="2108004"/>
            <a:ext cx="5992247" cy="80664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a16="http://schemas.microsoft.com/office/drawing/2014/main" id="{41689458-D58A-4A65-B576-DAAAE3090C10}"/>
              </a:ext>
            </a:extLst>
          </p:cNvPr>
          <p:cNvPicPr>
            <a:picLocks noChangeAspect="1"/>
          </p:cNvPicPr>
          <p:nvPr/>
        </p:nvPicPr>
        <p:blipFill>
          <a:blip r:embed="rId3"/>
          <a:stretch>
            <a:fillRect/>
          </a:stretch>
        </p:blipFill>
        <p:spPr>
          <a:xfrm>
            <a:off x="1" y="1"/>
            <a:ext cx="12192000" cy="500912"/>
          </a:xfrm>
          <a:prstGeom prst="rect">
            <a:avLst/>
          </a:prstGeom>
        </p:spPr>
      </p:pic>
      <p:grpSp>
        <p:nvGrpSpPr>
          <p:cNvPr id="16" name="Group 15">
            <a:extLst>
              <a:ext uri="{FF2B5EF4-FFF2-40B4-BE49-F238E27FC236}">
                <a16:creationId xmlns:a16="http://schemas.microsoft.com/office/drawing/2014/main" id="{4F0FC742-5E36-4C43-9996-4D22C88BC677}"/>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a16="http://schemas.microsoft.com/office/drawing/2014/main"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28714EC-9463-410D-B364-8CA0CD007484}"/>
              </a:ext>
            </a:extLst>
          </p:cNvPr>
          <p:cNvSpPr txBox="1"/>
          <p:nvPr/>
        </p:nvSpPr>
        <p:spPr>
          <a:xfrm>
            <a:off x="575691" y="2744837"/>
            <a:ext cx="10689933" cy="2308324"/>
          </a:xfrm>
          <a:prstGeom prst="rect">
            <a:avLst/>
          </a:prstGeom>
          <a:noFill/>
        </p:spPr>
        <p:txBody>
          <a:bodyPr wrap="square" rtlCol="0">
            <a:spAutoFit/>
          </a:bodyPr>
          <a:lstStyle/>
          <a:p>
            <a:pPr lvl="0" algn="ctr"/>
            <a:r>
              <a:rPr lang="vi-VN" sz="3600" b="1" dirty="0">
                <a:solidFill>
                  <a:srgbClr val="FF2D4E"/>
                </a:solidFill>
                <a:latin typeface="Calibri" panose="020F0502020204030204" pitchFamily="34" charset="0"/>
                <a:cs typeface="Calibri" panose="020F0502020204030204" pitchFamily="34" charset="0"/>
              </a:rPr>
              <a:t>Mỗi nghề nghiệp đều cần thiết cho con người. Người thợ cần thực hiện nhiều công việc trong nghề và để làm những công việc đó cần có những đức tính phù hợp với nghề.</a:t>
            </a:r>
            <a:endParaRPr kumimoji="0" lang="en-US" sz="36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32356D4-ACE6-4FA2-91B9-4CFEF6B8CE15}"/>
              </a:ext>
            </a:extLst>
          </p:cNvPr>
          <p:cNvPicPr>
            <a:picLocks noChangeAspect="1"/>
          </p:cNvPicPr>
          <p:nvPr/>
        </p:nvPicPr>
        <p:blipFill>
          <a:blip r:embed="rId5"/>
          <a:stretch>
            <a:fillRect/>
          </a:stretch>
        </p:blipFill>
        <p:spPr>
          <a:xfrm>
            <a:off x="328634" y="104269"/>
            <a:ext cx="3895682" cy="2877561"/>
          </a:xfrm>
          <a:prstGeom prst="rect">
            <a:avLst/>
          </a:prstGeom>
        </p:spPr>
      </p:pic>
    </p:spTree>
    <p:extLst>
      <p:ext uri="{BB962C8B-B14F-4D97-AF65-F5344CB8AC3E}">
        <p14:creationId xmlns:p14="http://schemas.microsoft.com/office/powerpoint/2010/main" val="3427436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0110C7-C2C1-4327-B788-39981BA08BFC}"/>
              </a:ext>
            </a:extLst>
          </p:cNvPr>
          <p:cNvGrpSpPr/>
          <p:nvPr/>
        </p:nvGrpSpPr>
        <p:grpSpPr>
          <a:xfrm>
            <a:off x="2352675" y="1502560"/>
            <a:ext cx="8362949" cy="3289674"/>
            <a:chOff x="674228" y="4862098"/>
            <a:chExt cx="5343799" cy="1405461"/>
          </a:xfrm>
        </p:grpSpPr>
        <p:sp>
          <p:nvSpPr>
            <p:cNvPr id="3" name="Rectangle: Rounded Corners 2">
              <a:extLst>
                <a:ext uri="{FF2B5EF4-FFF2-40B4-BE49-F238E27FC236}">
                  <a16:creationId xmlns:a16="http://schemas.microsoft.com/office/drawing/2014/main" id="{E5D12F44-A915-4BE7-870A-C204F15CFF47}"/>
                </a:ext>
              </a:extLst>
            </p:cNvPr>
            <p:cNvSpPr/>
            <p:nvPr/>
          </p:nvSpPr>
          <p:spPr>
            <a:xfrm>
              <a:off x="674228" y="4862098"/>
              <a:ext cx="5343799" cy="1331717"/>
            </a:xfrm>
            <a:prstGeom prst="roundRect">
              <a:avLst>
                <a:gd name="adj" fmla="val 10301"/>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2A19D8-727B-4F3C-9D82-4DD1AAB69F8C}"/>
                </a:ext>
              </a:extLst>
            </p:cNvPr>
            <p:cNvSpPr txBox="1"/>
            <p:nvPr/>
          </p:nvSpPr>
          <p:spPr>
            <a:xfrm>
              <a:off x="743340" y="4939483"/>
              <a:ext cx="5205574" cy="1328076"/>
            </a:xfrm>
            <a:prstGeom prst="rect">
              <a:avLst/>
            </a:prstGeom>
            <a:noFill/>
          </p:spPr>
          <p:txBody>
            <a:bodyPr wrap="square" rtlCol="0">
              <a:spAutoFit/>
            </a:bodyPr>
            <a:lstStyle/>
            <a:p>
              <a:pPr marL="0" marR="0" indent="44450" algn="ctr">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Về nhà:</a:t>
              </a:r>
            </a:p>
            <a:p>
              <a:pPr marL="457200" marR="0" indent="-457200" algn="just">
                <a:spcBef>
                  <a:spcPts val="0"/>
                </a:spcBef>
                <a:spcAft>
                  <a:spcPts val="0"/>
                </a:spcAft>
                <a:buFont typeface="Wingdings" panose="05000000000000000000" pitchFamily="2" charset="2"/>
                <a:buChar char="q"/>
              </a:pPr>
              <a:r>
                <a:rPr lang="nl-NL" sz="2800" b="1" dirty="0">
                  <a:effectLst/>
                  <a:latin typeface="Cambria" panose="02040503050406030204" pitchFamily="18" charset="0"/>
                  <a:ea typeface="Cambria" panose="02040503050406030204" pitchFamily="18" charset="0"/>
                </a:rPr>
                <a:t>Phỏng vấn người thân hoặc hàng xóm về ước mơ ngày bé và nghề nghiệp hiện nay.</a:t>
              </a:r>
            </a:p>
            <a:p>
              <a:pPr marL="457200" indent="-457200" algn="just">
                <a:buFont typeface="Wingdings" panose="05000000000000000000" pitchFamily="2" charset="2"/>
                <a:buChar char="q"/>
              </a:pPr>
              <a:r>
                <a:rPr lang="nl-NL" sz="2800" b="1" dirty="0">
                  <a:effectLst/>
                  <a:latin typeface="Cambria" panose="02040503050406030204" pitchFamily="18" charset="0"/>
                  <a:ea typeface="Cambria" panose="02040503050406030204" pitchFamily="18" charset="0"/>
                </a:rPr>
                <a:t>Ghi lại những công việc trong nghề mình yêu thích và đức tính liên quan hoặc cả công việc của người thân và những đặc điểm liên quan.</a:t>
              </a:r>
              <a:endParaRPr lang="en-US" sz="2800" b="1" dirty="0">
                <a:effectLst/>
                <a:latin typeface="Cambria" panose="02040503050406030204" pitchFamily="18" charset="0"/>
                <a:ea typeface="Cambria" panose="02040503050406030204" pitchFamily="18" charset="0"/>
              </a:endParaRPr>
            </a:p>
          </p:txBody>
        </p:sp>
      </p:grpSp>
      <p:pic>
        <p:nvPicPr>
          <p:cNvPr id="5" name="Hình ảnh 15">
            <a:extLst>
              <a:ext uri="{FF2B5EF4-FFF2-40B4-BE49-F238E27FC236}">
                <a16:creationId xmlns:a16="http://schemas.microsoft.com/office/drawing/2014/main" id="{5DB8B7F3-F635-4B8B-9500-3625AF0CD89D}"/>
              </a:ext>
            </a:extLst>
          </p:cNvPr>
          <p:cNvPicPr>
            <a:picLocks noChangeAspect="1"/>
          </p:cNvPicPr>
          <p:nvPr/>
        </p:nvPicPr>
        <p:blipFill>
          <a:blip r:embed="rId2"/>
          <a:stretch>
            <a:fillRect/>
          </a:stretch>
        </p:blipFill>
        <p:spPr>
          <a:xfrm>
            <a:off x="4524375" y="0"/>
            <a:ext cx="3769384" cy="1518636"/>
          </a:xfrm>
          <a:prstGeom prst="rect">
            <a:avLst/>
          </a:prstGeom>
        </p:spPr>
      </p:pic>
      <p:pic>
        <p:nvPicPr>
          <p:cNvPr id="13" name="Picture 12">
            <a:extLst>
              <a:ext uri="{FF2B5EF4-FFF2-40B4-BE49-F238E27FC236}">
                <a16:creationId xmlns:a16="http://schemas.microsoft.com/office/drawing/2014/main" id="{40338C94-DA19-4CD6-9523-94D3F2D08751}"/>
              </a:ext>
            </a:extLst>
          </p:cNvPr>
          <p:cNvPicPr>
            <a:picLocks noChangeAspect="1"/>
          </p:cNvPicPr>
          <p:nvPr/>
        </p:nvPicPr>
        <p:blipFill>
          <a:blip r:embed="rId3"/>
          <a:stretch>
            <a:fillRect/>
          </a:stretch>
        </p:blipFill>
        <p:spPr>
          <a:xfrm>
            <a:off x="4429125" y="4781550"/>
            <a:ext cx="4324350" cy="1333500"/>
          </a:xfrm>
          <a:prstGeom prst="rect">
            <a:avLst/>
          </a:prstGeom>
        </p:spPr>
      </p:pic>
    </p:spTree>
    <p:extLst>
      <p:ext uri="{BB962C8B-B14F-4D97-AF65-F5344CB8AC3E}">
        <p14:creationId xmlns:p14="http://schemas.microsoft.com/office/powerpoint/2010/main" val="953774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3B5521E9-4DAC-437A-A766-0769C381C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89" y="1615409"/>
            <a:ext cx="10830461" cy="2912118"/>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6D694-5ECA-48E3-A3BA-C7E416AACA45}"/>
              </a:ext>
            </a:extLst>
          </p:cNvPr>
          <p:cNvPicPr>
            <a:picLocks noChangeAspect="1"/>
          </p:cNvPicPr>
          <p:nvPr/>
        </p:nvPicPr>
        <p:blipFill>
          <a:blip r:embed="rId3"/>
          <a:stretch>
            <a:fillRect/>
          </a:stretch>
        </p:blipFill>
        <p:spPr>
          <a:xfrm>
            <a:off x="3776972" y="730330"/>
            <a:ext cx="6047756" cy="1072989"/>
          </a:xfrm>
          <a:prstGeom prst="rect">
            <a:avLst/>
          </a:prstGeom>
        </p:spPr>
      </p:pic>
      <p:sp>
        <p:nvSpPr>
          <p:cNvPr id="4" name="TextBox 3">
            <a:extLst>
              <a:ext uri="{FF2B5EF4-FFF2-40B4-BE49-F238E27FC236}">
                <a16:creationId xmlns:a16="http://schemas.microsoft.com/office/drawing/2014/main" id="{F38566ED-C0CE-4CC6-973C-5A3D1BB7ED60}"/>
              </a:ext>
            </a:extLst>
          </p:cNvPr>
          <p:cNvSpPr txBox="1"/>
          <p:nvPr/>
        </p:nvSpPr>
        <p:spPr>
          <a:xfrm>
            <a:off x="1628775" y="1409700"/>
            <a:ext cx="4352925" cy="4524315"/>
          </a:xfrm>
          <a:prstGeom prst="rect">
            <a:avLst/>
          </a:prstGeom>
          <a:noFill/>
        </p:spPr>
        <p:txBody>
          <a:bodyPr wrap="square" rtlCol="0">
            <a:spAutoFit/>
          </a:bodyPr>
          <a:lstStyle/>
          <a:p>
            <a:r>
              <a:rPr lang="vi-VN" sz="3200" b="1" dirty="0">
                <a:solidFill>
                  <a:srgbClr val="002060"/>
                </a:solidFill>
                <a:latin typeface="Calibri" panose="020F0502020204030204" pitchFamily="34" charset="0"/>
                <a:cs typeface="Calibri" panose="020F0502020204030204" pitchFamily="34" charset="0"/>
              </a:rPr>
              <a:t>Một tay dẹp                </a:t>
            </a:r>
          </a:p>
          <a:p>
            <a:r>
              <a:rPr lang="vi-VN" sz="3200" b="1" dirty="0">
                <a:solidFill>
                  <a:srgbClr val="002060"/>
                </a:solidFill>
                <a:latin typeface="Calibri" panose="020F0502020204030204" pitchFamily="34" charset="0"/>
                <a:cs typeface="Calibri" panose="020F0502020204030204" pitchFamily="34" charset="0"/>
              </a:rPr>
              <a:t> Hai tay dẹp</a:t>
            </a:r>
          </a:p>
          <a:p>
            <a:r>
              <a:rPr lang="vi-VN" sz="3200" b="1" dirty="0">
                <a:solidFill>
                  <a:srgbClr val="002060"/>
                </a:solidFill>
                <a:latin typeface="Calibri" panose="020F0502020204030204" pitchFamily="34" charset="0"/>
                <a:cs typeface="Calibri" panose="020F0502020204030204" pitchFamily="34" charset="0"/>
              </a:rPr>
              <a:t>Tay dệt vải</a:t>
            </a:r>
          </a:p>
          <a:p>
            <a:r>
              <a:rPr lang="vi-VN" sz="3200" b="1" dirty="0">
                <a:solidFill>
                  <a:srgbClr val="002060"/>
                </a:solidFill>
                <a:latin typeface="Calibri" panose="020F0502020204030204" pitchFamily="34" charset="0"/>
                <a:cs typeface="Calibri" panose="020F0502020204030204" pitchFamily="34" charset="0"/>
              </a:rPr>
              <a:t>Tay tưới rau</a:t>
            </a:r>
            <a:endParaRPr lang="en-US" sz="3200" b="1" dirty="0">
              <a:solidFill>
                <a:srgbClr val="002060"/>
              </a:solidFill>
              <a:latin typeface="Calibri" panose="020F0502020204030204" pitchFamily="34" charset="0"/>
              <a:cs typeface="Calibri" panose="020F0502020204030204" pitchFamily="34" charset="0"/>
            </a:endParaRPr>
          </a:p>
          <a:p>
            <a:endParaRPr lang="en-US" sz="3200" b="1" dirty="0">
              <a:solidFill>
                <a:srgbClr val="002060"/>
              </a:solidFill>
              <a:latin typeface="Calibri" panose="020F0502020204030204" pitchFamily="34" charset="0"/>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Tay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buông</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indent="44450" algn="just">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Tay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chặt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củi</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Tay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đắp</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núi</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Tay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sông</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3200" b="1" dirty="0">
              <a:solidFill>
                <a:srgbClr val="00206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C449D53-3B12-486D-AD11-5E86AF94940F}"/>
              </a:ext>
            </a:extLst>
          </p:cNvPr>
          <p:cNvSpPr txBox="1"/>
          <p:nvPr/>
        </p:nvSpPr>
        <p:spPr>
          <a:xfrm>
            <a:off x="7391400" y="1562100"/>
            <a:ext cx="4352925" cy="4524315"/>
          </a:xfrm>
          <a:prstGeom prst="rect">
            <a:avLst/>
          </a:prstGeom>
          <a:noFill/>
        </p:spPr>
        <p:txBody>
          <a:bodyPr wrap="square" rtlCol="0">
            <a:spAutoFit/>
          </a:bodyPr>
          <a:lstStyle/>
          <a:p>
            <a:r>
              <a:rPr lang="vi-VN" sz="3200" b="1" dirty="0">
                <a:solidFill>
                  <a:srgbClr val="002060"/>
                </a:solidFill>
                <a:latin typeface="Calibri" panose="020F0502020204030204" pitchFamily="34" charset="0"/>
                <a:cs typeface="Calibri" panose="020F0502020204030204" pitchFamily="34" charset="0"/>
              </a:rPr>
              <a:t>Tay nuôi trồng</a:t>
            </a:r>
          </a:p>
          <a:p>
            <a:r>
              <a:rPr lang="vi-VN" sz="3200" b="1" dirty="0">
                <a:solidFill>
                  <a:srgbClr val="002060"/>
                </a:solidFill>
                <a:latin typeface="Calibri" panose="020F0502020204030204" pitchFamily="34" charset="0"/>
                <a:cs typeface="Calibri" panose="020F0502020204030204" pitchFamily="34" charset="0"/>
              </a:rPr>
              <a:t>Tay hái lượm</a:t>
            </a:r>
          </a:p>
          <a:p>
            <a:r>
              <a:rPr lang="vi-VN" sz="3200" b="1" dirty="0">
                <a:solidFill>
                  <a:srgbClr val="002060"/>
                </a:solidFill>
                <a:latin typeface="Calibri" panose="020F0502020204030204" pitchFamily="34" charset="0"/>
                <a:cs typeface="Calibri" panose="020F0502020204030204" pitchFamily="34" charset="0"/>
              </a:rPr>
              <a:t>Tay tạc tượng</a:t>
            </a:r>
          </a:p>
          <a:p>
            <a:r>
              <a:rPr lang="vi-VN" sz="3200" b="1" dirty="0">
                <a:solidFill>
                  <a:srgbClr val="002060"/>
                </a:solidFill>
                <a:latin typeface="Calibri" panose="020F0502020204030204" pitchFamily="34" charset="0"/>
                <a:cs typeface="Calibri" panose="020F0502020204030204" pitchFamily="34" charset="0"/>
              </a:rPr>
              <a:t>Tay vẽ tranh </a:t>
            </a:r>
            <a:endParaRPr lang="en-US" sz="3200" b="1" dirty="0">
              <a:solidFill>
                <a:srgbClr val="002060"/>
              </a:solidFill>
              <a:latin typeface="Calibri" panose="020F0502020204030204" pitchFamily="34" charset="0"/>
              <a:cs typeface="Calibri" panose="020F0502020204030204" pitchFamily="34" charset="0"/>
            </a:endParaRPr>
          </a:p>
          <a:p>
            <a:endParaRPr lang="en-US" sz="3200" b="1" dirty="0">
              <a:solidFill>
                <a:srgbClr val="002060"/>
              </a:solidFill>
              <a:latin typeface="Calibri" panose="020F0502020204030204" pitchFamily="34" charset="0"/>
              <a:cs typeface="Calibri" panose="020F0502020204030204" pitchFamily="34" charset="0"/>
            </a:endParaRPr>
          </a:p>
          <a:p>
            <a:r>
              <a:rPr lang="vi-VN" sz="3200" b="1" dirty="0">
                <a:solidFill>
                  <a:srgbClr val="002060"/>
                </a:solidFill>
                <a:latin typeface="Calibri" panose="020F0502020204030204" pitchFamily="34" charset="0"/>
                <a:cs typeface="Calibri" panose="020F0502020204030204" pitchFamily="34" charset="0"/>
              </a:rPr>
              <a:t>Tay làm nhanh</a:t>
            </a:r>
          </a:p>
          <a:p>
            <a:r>
              <a:rPr lang="vi-VN" sz="3200" b="1" dirty="0">
                <a:solidFill>
                  <a:srgbClr val="002060"/>
                </a:solidFill>
                <a:latin typeface="Calibri" panose="020F0502020204030204" pitchFamily="34" charset="0"/>
                <a:cs typeface="Calibri" panose="020F0502020204030204" pitchFamily="34" charset="0"/>
              </a:rPr>
              <a:t>Tay làm chậm</a:t>
            </a:r>
          </a:p>
          <a:p>
            <a:r>
              <a:rPr lang="vi-VN" sz="3200" b="1" dirty="0">
                <a:solidFill>
                  <a:srgbClr val="002060"/>
                </a:solidFill>
                <a:latin typeface="Calibri" panose="020F0502020204030204" pitchFamily="34" charset="0"/>
                <a:cs typeface="Calibri" panose="020F0502020204030204" pitchFamily="34" charset="0"/>
              </a:rPr>
              <a:t>Đều lao động</a:t>
            </a:r>
          </a:p>
          <a:p>
            <a:r>
              <a:rPr lang="vi-VN" sz="3200" b="1" dirty="0">
                <a:solidFill>
                  <a:srgbClr val="002060"/>
                </a:solidFill>
                <a:latin typeface="Calibri" panose="020F0502020204030204" pitchFamily="34" charset="0"/>
                <a:cs typeface="Calibri" panose="020F0502020204030204" pitchFamily="34" charset="0"/>
              </a:rPr>
              <a:t>Điểm tô đời!”</a:t>
            </a: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D4B932-FAF2-4DFC-9274-99B226755872}"/>
              </a:ext>
            </a:extLst>
          </p:cNvPr>
          <p:cNvPicPr/>
          <p:nvPr/>
        </p:nvPicPr>
        <p:blipFill>
          <a:blip r:embed="rId3">
            <a:clrChange>
              <a:clrFrom>
                <a:srgbClr val="FFFFFF">
                  <a:alpha val="100000"/>
                </a:srgbClr>
              </a:clrFrom>
              <a:clrTo>
                <a:srgbClr val="FFFFFF">
                  <a:alpha val="100000"/>
                  <a:alpha val="0"/>
                </a:srgbClr>
              </a:clrTo>
            </a:clrChange>
          </a:blip>
          <a:srcRect l="27786" t="9938" r="21295" b="11346"/>
          <a:stretch>
            <a:fillRect/>
          </a:stretch>
        </p:blipFill>
        <p:spPr>
          <a:xfrm>
            <a:off x="525992" y="2367280"/>
            <a:ext cx="2461048" cy="4277996"/>
          </a:xfrm>
          <a:prstGeom prst="rect">
            <a:avLst/>
          </a:prstGeom>
          <a:noFill/>
          <a:ln w="9525">
            <a:noFill/>
          </a:ln>
        </p:spPr>
      </p:pic>
      <p:grpSp>
        <p:nvGrpSpPr>
          <p:cNvPr id="14" name="Group 13">
            <a:extLst>
              <a:ext uri="{FF2B5EF4-FFF2-40B4-BE49-F238E27FC236}">
                <a16:creationId xmlns:a16="http://schemas.microsoft.com/office/drawing/2014/main" id="{C77DE21C-F0C9-4293-8632-A4EACAB8E5E6}"/>
              </a:ext>
            </a:extLst>
          </p:cNvPr>
          <p:cNvGrpSpPr/>
          <p:nvPr/>
        </p:nvGrpSpPr>
        <p:grpSpPr>
          <a:xfrm>
            <a:off x="2360870" y="1000973"/>
            <a:ext cx="8708065" cy="2808684"/>
            <a:chOff x="3328481" y="125388"/>
            <a:chExt cx="5535038" cy="2808684"/>
          </a:xfrm>
        </p:grpSpPr>
        <p:pic>
          <p:nvPicPr>
            <p:cNvPr id="15" name="图片 1">
              <a:extLst>
                <a:ext uri="{FF2B5EF4-FFF2-40B4-BE49-F238E27FC236}">
                  <a16:creationId xmlns:a16="http://schemas.microsoft.com/office/drawing/2014/main" id="{E4AA5D93-B0EC-4E64-8222-008135BE20D1}"/>
                </a:ext>
              </a:extLst>
            </p:cNvPr>
            <p:cNvPicPr>
              <a:picLocks noChangeAspect="1"/>
            </p:cNvPicPr>
            <p:nvPr/>
          </p:nvPicPr>
          <p:blipFill>
            <a:blip r:embed="rId4"/>
            <a:stretch>
              <a:fillRect/>
            </a:stretch>
          </p:blipFill>
          <p:spPr>
            <a:xfrm>
              <a:off x="3328481" y="125388"/>
              <a:ext cx="5535038" cy="2808684"/>
            </a:xfrm>
            <a:prstGeom prst="rect">
              <a:avLst/>
            </a:prstGeom>
          </p:spPr>
        </p:pic>
        <p:sp>
          <p:nvSpPr>
            <p:cNvPr id="16" name="TextBox 15">
              <a:extLst>
                <a:ext uri="{FF2B5EF4-FFF2-40B4-BE49-F238E27FC236}">
                  <a16:creationId xmlns:a16="http://schemas.microsoft.com/office/drawing/2014/main" id="{1236273F-8C0D-499B-AFDA-AF7FEAB76C65}"/>
                </a:ext>
              </a:extLst>
            </p:cNvPr>
            <p:cNvSpPr txBox="1"/>
            <p:nvPr/>
          </p:nvSpPr>
          <p:spPr>
            <a:xfrm>
              <a:off x="3940811" y="535514"/>
              <a:ext cx="4292499" cy="1938992"/>
            </a:xfrm>
            <a:prstGeom prst="rect">
              <a:avLst/>
            </a:prstGeom>
            <a:noFill/>
          </p:spPr>
          <p:txBody>
            <a:bodyPr wrap="square">
              <a:spAutoFit/>
            </a:bodyPr>
            <a:lstStyle/>
            <a:p>
              <a:pPr algn="ctr"/>
              <a:r>
                <a:rPr lang="en-US" sz="4000" b="1" dirty="0" err="1">
                  <a:solidFill>
                    <a:srgbClr val="FF0000"/>
                  </a:solidFill>
                </a:rPr>
                <a:t>Trong</a:t>
              </a:r>
              <a:r>
                <a:rPr lang="en-US" sz="4000" b="1" dirty="0">
                  <a:solidFill>
                    <a:srgbClr val="FF0000"/>
                  </a:solidFill>
                </a:rPr>
                <a:t> </a:t>
              </a:r>
              <a:r>
                <a:rPr lang="en-US" sz="4000" b="1" dirty="0" err="1">
                  <a:solidFill>
                    <a:srgbClr val="FF0000"/>
                  </a:solidFill>
                </a:rPr>
                <a:t>bài</a:t>
              </a:r>
              <a:r>
                <a:rPr lang="en-US" sz="4000" b="1" dirty="0">
                  <a:solidFill>
                    <a:srgbClr val="FF0000"/>
                  </a:solidFill>
                </a:rPr>
                <a:t> </a:t>
              </a:r>
              <a:r>
                <a:rPr lang="en-US" sz="4000" b="1" dirty="0" err="1">
                  <a:solidFill>
                    <a:srgbClr val="FF0000"/>
                  </a:solidFill>
                </a:rPr>
                <a:t>đồng</a:t>
              </a:r>
              <a:r>
                <a:rPr lang="en-US" sz="4000" b="1" dirty="0">
                  <a:solidFill>
                    <a:srgbClr val="FF0000"/>
                  </a:solidFill>
                </a:rPr>
                <a:t> </a:t>
              </a:r>
              <a:r>
                <a:rPr lang="en-US" sz="4000" b="1" dirty="0" err="1">
                  <a:solidFill>
                    <a:srgbClr val="FF0000"/>
                  </a:solidFill>
                </a:rPr>
                <a:t>dao</a:t>
              </a:r>
              <a:r>
                <a:rPr lang="en-US" sz="4000" b="1" dirty="0">
                  <a:solidFill>
                    <a:srgbClr val="FF0000"/>
                  </a:solidFill>
                </a:rPr>
                <a:t> </a:t>
              </a:r>
              <a:r>
                <a:rPr lang="en-US" sz="4000" b="1" dirty="0" err="1">
                  <a:solidFill>
                    <a:srgbClr val="FF0000"/>
                  </a:solidFill>
                </a:rPr>
                <a:t>em</a:t>
              </a:r>
              <a:r>
                <a:rPr lang="en-US" sz="4000" b="1" dirty="0">
                  <a:solidFill>
                    <a:srgbClr val="FF0000"/>
                  </a:solidFill>
                </a:rPr>
                <a:t> </a:t>
              </a:r>
              <a:r>
                <a:rPr lang="en-US" sz="4000" b="1" dirty="0" err="1">
                  <a:solidFill>
                    <a:srgbClr val="FF0000"/>
                  </a:solidFill>
                </a:rPr>
                <a:t>thấy</a:t>
              </a:r>
              <a:r>
                <a:rPr lang="en-US" sz="4000" b="1" dirty="0">
                  <a:solidFill>
                    <a:srgbClr val="FF0000"/>
                  </a:solidFill>
                </a:rPr>
                <a:t> </a:t>
              </a:r>
              <a:r>
                <a:rPr lang="en-US" sz="4000" b="1" dirty="0" err="1">
                  <a:solidFill>
                    <a:srgbClr val="FF0000"/>
                  </a:solidFill>
                </a:rPr>
                <a:t>đôi</a:t>
              </a:r>
              <a:r>
                <a:rPr lang="en-US" sz="4000" b="1" dirty="0">
                  <a:solidFill>
                    <a:srgbClr val="FF0000"/>
                  </a:solidFill>
                </a:rPr>
                <a:t> </a:t>
              </a:r>
              <a:r>
                <a:rPr lang="en-US" sz="4000" b="1" dirty="0" err="1">
                  <a:solidFill>
                    <a:srgbClr val="FF0000"/>
                  </a:solidFill>
                </a:rPr>
                <a:t>bàn</a:t>
              </a:r>
              <a:r>
                <a:rPr lang="en-US" sz="4000" b="1" dirty="0">
                  <a:solidFill>
                    <a:srgbClr val="FF0000"/>
                  </a:solidFill>
                </a:rPr>
                <a:t> </a:t>
              </a:r>
              <a:r>
                <a:rPr lang="en-US" sz="4000" b="1" dirty="0" err="1">
                  <a:solidFill>
                    <a:srgbClr val="FF0000"/>
                  </a:solidFill>
                </a:rPr>
                <a:t>tay</a:t>
              </a:r>
              <a:r>
                <a:rPr lang="en-US" sz="4000" b="1" dirty="0">
                  <a:solidFill>
                    <a:srgbClr val="FF0000"/>
                  </a:solidFill>
                </a:rPr>
                <a:t> </a:t>
              </a:r>
              <a:r>
                <a:rPr lang="en-US" sz="4000" b="1" dirty="0" err="1">
                  <a:solidFill>
                    <a:srgbClr val="FF0000"/>
                  </a:solidFill>
                </a:rPr>
                <a:t>đã</a:t>
              </a:r>
              <a:r>
                <a:rPr lang="en-US" sz="4000" b="1" dirty="0">
                  <a:solidFill>
                    <a:srgbClr val="FF0000"/>
                  </a:solidFill>
                </a:rPr>
                <a:t> </a:t>
              </a:r>
              <a:r>
                <a:rPr lang="en-US" sz="4000" b="1" dirty="0" err="1">
                  <a:solidFill>
                    <a:srgbClr val="FF0000"/>
                  </a:solidFill>
                </a:rPr>
                <a:t>làm</a:t>
              </a:r>
              <a:r>
                <a:rPr lang="en-US" sz="4000" b="1" dirty="0">
                  <a:solidFill>
                    <a:srgbClr val="FF0000"/>
                  </a:solidFill>
                </a:rPr>
                <a:t>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công</a:t>
              </a:r>
              <a:r>
                <a:rPr lang="en-US" sz="4000" b="1" dirty="0">
                  <a:solidFill>
                    <a:srgbClr val="FF0000"/>
                  </a:solidFill>
                </a:rPr>
                <a:t> </a:t>
              </a:r>
              <a:r>
                <a:rPr lang="en-US" sz="4000" b="1" dirty="0" err="1">
                  <a:solidFill>
                    <a:srgbClr val="FF0000"/>
                  </a:solidFill>
                </a:rPr>
                <a:t>việc</a:t>
              </a:r>
              <a:r>
                <a:rPr lang="en-US" sz="4000" b="1" dirty="0">
                  <a:solidFill>
                    <a:srgbClr val="FF0000"/>
                  </a:solidFill>
                </a:rPr>
                <a:t> </a:t>
              </a:r>
              <a:r>
                <a:rPr lang="en-US" sz="4000" b="1" dirty="0" err="1">
                  <a:solidFill>
                    <a:srgbClr val="FF0000"/>
                  </a:solidFill>
                </a:rPr>
                <a:t>gì</a:t>
              </a:r>
              <a:r>
                <a:rPr lang="en-US" sz="4000" b="1" dirty="0">
                  <a:solidFill>
                    <a:srgbClr val="FF0000"/>
                  </a:solidFill>
                </a:rPr>
                <a:t>?</a:t>
              </a:r>
            </a:p>
          </p:txBody>
        </p:sp>
      </p:grpSp>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3A517611-97B9-4EB4-9F7D-DCD12F0C1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425" y="3823023"/>
            <a:ext cx="6648450" cy="3396754"/>
          </a:xfrm>
          <a:prstGeom prst="rect">
            <a:avLst/>
          </a:prstGeom>
        </p:spPr>
      </p:pic>
      <p:pic>
        <p:nvPicPr>
          <p:cNvPr id="7" name="Picture 6">
            <a:extLst>
              <a:ext uri="{FF2B5EF4-FFF2-40B4-BE49-F238E27FC236}">
                <a16:creationId xmlns:a16="http://schemas.microsoft.com/office/drawing/2014/main" id="{BE506EED-9628-40D1-ABFF-32FAFAE43B6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419600" y="1757763"/>
            <a:ext cx="3823002" cy="707869"/>
          </a:xfrm>
          <a:prstGeom prst="rect">
            <a:avLst/>
          </a:prstGeom>
        </p:spPr>
      </p:pic>
      <p:sp>
        <p:nvSpPr>
          <p:cNvPr id="8" name="TextBox 7">
            <a:extLst>
              <a:ext uri="{FF2B5EF4-FFF2-40B4-BE49-F238E27FC236}">
                <a16:creationId xmlns:a16="http://schemas.microsoft.com/office/drawing/2014/main" id="{65B5C715-79C2-48BC-9FE8-C5E28ECE1FAE}"/>
              </a:ext>
            </a:extLst>
          </p:cNvPr>
          <p:cNvSpPr txBox="1"/>
          <p:nvPr/>
        </p:nvSpPr>
        <p:spPr>
          <a:xfrm>
            <a:off x="3238500" y="1123950"/>
            <a:ext cx="6096000" cy="461665"/>
          </a:xfrm>
          <a:prstGeom prst="rect">
            <a:avLst/>
          </a:prstGeom>
          <a:noFill/>
        </p:spPr>
        <p:txBody>
          <a:bodyPr wrap="square" rtlCol="0">
            <a:spAutoFit/>
          </a:bodyPr>
          <a:lstStyle/>
          <a:p>
            <a:pPr algn="ctr"/>
            <a:r>
              <a:rPr lang="en-US" sz="2400" dirty="0" err="1" smtClean="0">
                <a:latin typeface="Calibri" panose="020F0502020204030204" pitchFamily="34" charset="0"/>
                <a:cs typeface="Calibri" panose="020F0502020204030204" pitchFamily="34" charset="0"/>
              </a:rPr>
              <a:t>Thứ</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Năm</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ngày</a:t>
            </a:r>
            <a:r>
              <a:rPr lang="en-US" sz="24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23 </a:t>
            </a:r>
            <a:r>
              <a:rPr lang="en-US" sz="2400" dirty="0" err="1" smtClean="0">
                <a:latin typeface="Calibri" panose="020F0502020204030204" pitchFamily="34" charset="0"/>
                <a:cs typeface="Calibri" panose="020F0502020204030204" pitchFamily="34" charset="0"/>
              </a:rPr>
              <a:t>tháng</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4 </a:t>
            </a:r>
            <a:r>
              <a:rPr lang="en-US" sz="2400" dirty="0" err="1" smtClean="0">
                <a:latin typeface="Calibri" panose="020F0502020204030204" pitchFamily="34" charset="0"/>
                <a:cs typeface="Calibri" panose="020F0502020204030204" pitchFamily="34" charset="0"/>
              </a:rPr>
              <a:t>năm</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2025</a:t>
            </a:r>
            <a:endParaRPr lang="en-US" sz="24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4F63796-078B-4F61-9E31-A021B4AD8E9F}"/>
              </a:ext>
            </a:extLst>
          </p:cNvPr>
          <p:cNvPicPr>
            <a:picLocks noChangeAspect="1"/>
          </p:cNvPicPr>
          <p:nvPr/>
        </p:nvPicPr>
        <p:blipFill>
          <a:blip r:embed="rId7"/>
          <a:stretch>
            <a:fillRect/>
          </a:stretch>
        </p:blipFill>
        <p:spPr>
          <a:xfrm>
            <a:off x="2628983" y="2319418"/>
            <a:ext cx="6876884" cy="2523963"/>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10" name="图片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7100" y="1514474"/>
            <a:ext cx="5343525" cy="5343525"/>
          </a:xfrm>
          <a:prstGeom prst="rect">
            <a:avLst/>
          </a:prstGeom>
        </p:spPr>
      </p:pic>
      <p:pic>
        <p:nvPicPr>
          <p:cNvPr id="6" name="Picture 5">
            <a:extLst>
              <a:ext uri="{FF2B5EF4-FFF2-40B4-BE49-F238E27FC236}">
                <a16:creationId xmlns:a16="http://schemas.microsoft.com/office/drawing/2014/main" id="{979B5EC7-F1CB-4A72-9C98-AB21E9D6D3BC}"/>
              </a:ext>
            </a:extLst>
          </p:cNvPr>
          <p:cNvPicPr>
            <a:picLocks noChangeAspect="1"/>
          </p:cNvPicPr>
          <p:nvPr/>
        </p:nvPicPr>
        <p:blipFill>
          <a:blip r:embed="rId5"/>
          <a:stretch>
            <a:fillRect/>
          </a:stretch>
        </p:blipFill>
        <p:spPr>
          <a:xfrm>
            <a:off x="1249319" y="1964706"/>
            <a:ext cx="8321761" cy="2566638"/>
          </a:xfrm>
          <a:prstGeom prst="rect">
            <a:avLst/>
          </a:prstGeom>
        </p:spPr>
      </p:pic>
    </p:spTree>
    <p:extLst>
      <p:ext uri="{BB962C8B-B14F-4D97-AF65-F5344CB8AC3E}">
        <p14:creationId xmlns:p14="http://schemas.microsoft.com/office/powerpoint/2010/main" val="243384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93924" y="1666874"/>
            <a:ext cx="11100390" cy="1711621"/>
          </a:xfrm>
          <a:custGeom>
            <a:avLst/>
            <a:gdLst>
              <a:gd name="connsiteX0" fmla="*/ 0 w 11100390"/>
              <a:gd name="connsiteY0" fmla="*/ 214483 h 1711621"/>
              <a:gd name="connsiteX1" fmla="*/ 214483 w 11100390"/>
              <a:gd name="connsiteY1" fmla="*/ 0 h 1711621"/>
              <a:gd name="connsiteX2" fmla="*/ 881447 w 11100390"/>
              <a:gd name="connsiteY2" fmla="*/ 0 h 1711621"/>
              <a:gd name="connsiteX3" fmla="*/ 1441697 w 11100390"/>
              <a:gd name="connsiteY3" fmla="*/ 0 h 1711621"/>
              <a:gd name="connsiteX4" fmla="*/ 1788518 w 11100390"/>
              <a:gd name="connsiteY4" fmla="*/ 0 h 1711621"/>
              <a:gd name="connsiteX5" fmla="*/ 2348768 w 11100390"/>
              <a:gd name="connsiteY5" fmla="*/ 0 h 1711621"/>
              <a:gd name="connsiteX6" fmla="*/ 2802303 w 11100390"/>
              <a:gd name="connsiteY6" fmla="*/ 0 h 1711621"/>
              <a:gd name="connsiteX7" fmla="*/ 3149125 w 11100390"/>
              <a:gd name="connsiteY7" fmla="*/ 0 h 1711621"/>
              <a:gd name="connsiteX8" fmla="*/ 4029517 w 11100390"/>
              <a:gd name="connsiteY8" fmla="*/ 0 h 1711621"/>
              <a:gd name="connsiteX9" fmla="*/ 4696481 w 11100390"/>
              <a:gd name="connsiteY9" fmla="*/ 0 h 1711621"/>
              <a:gd name="connsiteX10" fmla="*/ 5256731 w 11100390"/>
              <a:gd name="connsiteY10" fmla="*/ 0 h 1711621"/>
              <a:gd name="connsiteX11" fmla="*/ 6030409 w 11100390"/>
              <a:gd name="connsiteY11" fmla="*/ 0 h 1711621"/>
              <a:gd name="connsiteX12" fmla="*/ 6697373 w 11100390"/>
              <a:gd name="connsiteY12" fmla="*/ 0 h 1711621"/>
              <a:gd name="connsiteX13" fmla="*/ 7257623 w 11100390"/>
              <a:gd name="connsiteY13" fmla="*/ 0 h 1711621"/>
              <a:gd name="connsiteX14" fmla="*/ 7604444 w 11100390"/>
              <a:gd name="connsiteY14" fmla="*/ 0 h 1711621"/>
              <a:gd name="connsiteX15" fmla="*/ 8164694 w 11100390"/>
              <a:gd name="connsiteY15" fmla="*/ 0 h 1711621"/>
              <a:gd name="connsiteX16" fmla="*/ 8724944 w 11100390"/>
              <a:gd name="connsiteY16" fmla="*/ 0 h 1711621"/>
              <a:gd name="connsiteX17" fmla="*/ 9071765 w 11100390"/>
              <a:gd name="connsiteY17" fmla="*/ 0 h 1711621"/>
              <a:gd name="connsiteX18" fmla="*/ 9525300 w 11100390"/>
              <a:gd name="connsiteY18" fmla="*/ 0 h 1711621"/>
              <a:gd name="connsiteX19" fmla="*/ 9872122 w 11100390"/>
              <a:gd name="connsiteY19" fmla="*/ 0 h 1711621"/>
              <a:gd name="connsiteX20" fmla="*/ 10885907 w 11100390"/>
              <a:gd name="connsiteY20" fmla="*/ 0 h 1711621"/>
              <a:gd name="connsiteX21" fmla="*/ 11100390 w 11100390"/>
              <a:gd name="connsiteY21" fmla="*/ 214483 h 1711621"/>
              <a:gd name="connsiteX22" fmla="*/ 11100390 w 11100390"/>
              <a:gd name="connsiteY22" fmla="*/ 881464 h 1711621"/>
              <a:gd name="connsiteX23" fmla="*/ 11100390 w 11100390"/>
              <a:gd name="connsiteY23" fmla="*/ 1497138 h 1711621"/>
              <a:gd name="connsiteX24" fmla="*/ 10885907 w 11100390"/>
              <a:gd name="connsiteY24" fmla="*/ 1711621 h 1711621"/>
              <a:gd name="connsiteX25" fmla="*/ 10112229 w 11100390"/>
              <a:gd name="connsiteY25" fmla="*/ 1711621 h 1711621"/>
              <a:gd name="connsiteX26" fmla="*/ 9338551 w 11100390"/>
              <a:gd name="connsiteY26" fmla="*/ 1711621 h 1711621"/>
              <a:gd name="connsiteX27" fmla="*/ 8885015 w 11100390"/>
              <a:gd name="connsiteY27" fmla="*/ 1711621 h 1711621"/>
              <a:gd name="connsiteX28" fmla="*/ 8538194 w 11100390"/>
              <a:gd name="connsiteY28" fmla="*/ 1711621 h 1711621"/>
              <a:gd name="connsiteX29" fmla="*/ 7657801 w 11100390"/>
              <a:gd name="connsiteY29" fmla="*/ 1711621 h 1711621"/>
              <a:gd name="connsiteX30" fmla="*/ 7097551 w 11100390"/>
              <a:gd name="connsiteY30" fmla="*/ 1711621 h 1711621"/>
              <a:gd name="connsiteX31" fmla="*/ 6537302 w 11100390"/>
              <a:gd name="connsiteY31" fmla="*/ 1711621 h 1711621"/>
              <a:gd name="connsiteX32" fmla="*/ 5870338 w 11100390"/>
              <a:gd name="connsiteY32" fmla="*/ 1711621 h 1711621"/>
              <a:gd name="connsiteX33" fmla="*/ 4989945 w 11100390"/>
              <a:gd name="connsiteY33" fmla="*/ 1711621 h 1711621"/>
              <a:gd name="connsiteX34" fmla="*/ 4429695 w 11100390"/>
              <a:gd name="connsiteY34" fmla="*/ 1711621 h 1711621"/>
              <a:gd name="connsiteX35" fmla="*/ 3762731 w 11100390"/>
              <a:gd name="connsiteY35" fmla="*/ 1711621 h 1711621"/>
              <a:gd name="connsiteX36" fmla="*/ 3202482 w 11100390"/>
              <a:gd name="connsiteY36" fmla="*/ 1711621 h 1711621"/>
              <a:gd name="connsiteX37" fmla="*/ 2535518 w 11100390"/>
              <a:gd name="connsiteY37" fmla="*/ 1711621 h 1711621"/>
              <a:gd name="connsiteX38" fmla="*/ 1761839 w 11100390"/>
              <a:gd name="connsiteY38" fmla="*/ 1711621 h 1711621"/>
              <a:gd name="connsiteX39" fmla="*/ 1201590 w 11100390"/>
              <a:gd name="connsiteY39" fmla="*/ 1711621 h 1711621"/>
              <a:gd name="connsiteX40" fmla="*/ 214483 w 11100390"/>
              <a:gd name="connsiteY40" fmla="*/ 1711621 h 1711621"/>
              <a:gd name="connsiteX41" fmla="*/ 0 w 11100390"/>
              <a:gd name="connsiteY41" fmla="*/ 1497138 h 1711621"/>
              <a:gd name="connsiteX42" fmla="*/ 0 w 11100390"/>
              <a:gd name="connsiteY42" fmla="*/ 842984 h 1711621"/>
              <a:gd name="connsiteX43" fmla="*/ 0 w 11100390"/>
              <a:gd name="connsiteY43" fmla="*/ 214483 h 171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00390" h="1711621" fill="none" extrusionOk="0">
                <a:moveTo>
                  <a:pt x="0" y="214483"/>
                </a:moveTo>
                <a:cubicBezTo>
                  <a:pt x="-2341" y="91083"/>
                  <a:pt x="87889" y="6403"/>
                  <a:pt x="214483" y="0"/>
                </a:cubicBezTo>
                <a:cubicBezTo>
                  <a:pt x="370593" y="21014"/>
                  <a:pt x="630462" y="17226"/>
                  <a:pt x="881447" y="0"/>
                </a:cubicBezTo>
                <a:cubicBezTo>
                  <a:pt x="1132432" y="-17226"/>
                  <a:pt x="1189718" y="-1773"/>
                  <a:pt x="1441697" y="0"/>
                </a:cubicBezTo>
                <a:cubicBezTo>
                  <a:pt x="1693676" y="1773"/>
                  <a:pt x="1642165" y="4129"/>
                  <a:pt x="1788518" y="0"/>
                </a:cubicBezTo>
                <a:cubicBezTo>
                  <a:pt x="1934871" y="-4129"/>
                  <a:pt x="2101593" y="-10928"/>
                  <a:pt x="2348768" y="0"/>
                </a:cubicBezTo>
                <a:cubicBezTo>
                  <a:pt x="2595943" y="10928"/>
                  <a:pt x="2665009" y="-13712"/>
                  <a:pt x="2802303" y="0"/>
                </a:cubicBezTo>
                <a:cubicBezTo>
                  <a:pt x="2939598" y="13712"/>
                  <a:pt x="3064336" y="-5657"/>
                  <a:pt x="3149125" y="0"/>
                </a:cubicBezTo>
                <a:cubicBezTo>
                  <a:pt x="3233914" y="5657"/>
                  <a:pt x="3665644" y="31413"/>
                  <a:pt x="4029517" y="0"/>
                </a:cubicBezTo>
                <a:cubicBezTo>
                  <a:pt x="4393390" y="-31413"/>
                  <a:pt x="4422266" y="11760"/>
                  <a:pt x="4696481" y="0"/>
                </a:cubicBezTo>
                <a:cubicBezTo>
                  <a:pt x="4970696" y="-11760"/>
                  <a:pt x="5020192" y="818"/>
                  <a:pt x="5256731" y="0"/>
                </a:cubicBezTo>
                <a:cubicBezTo>
                  <a:pt x="5493270" y="-818"/>
                  <a:pt x="5816182" y="31350"/>
                  <a:pt x="6030409" y="0"/>
                </a:cubicBezTo>
                <a:cubicBezTo>
                  <a:pt x="6244636" y="-31350"/>
                  <a:pt x="6539602" y="-9196"/>
                  <a:pt x="6697373" y="0"/>
                </a:cubicBezTo>
                <a:cubicBezTo>
                  <a:pt x="6855144" y="9196"/>
                  <a:pt x="7137444" y="-9014"/>
                  <a:pt x="7257623" y="0"/>
                </a:cubicBezTo>
                <a:cubicBezTo>
                  <a:pt x="7377802" y="9014"/>
                  <a:pt x="7525356" y="-3756"/>
                  <a:pt x="7604444" y="0"/>
                </a:cubicBezTo>
                <a:cubicBezTo>
                  <a:pt x="7683532" y="3756"/>
                  <a:pt x="8007232" y="8535"/>
                  <a:pt x="8164694" y="0"/>
                </a:cubicBezTo>
                <a:cubicBezTo>
                  <a:pt x="8322156" y="-8535"/>
                  <a:pt x="8507581" y="-22579"/>
                  <a:pt x="8724944" y="0"/>
                </a:cubicBezTo>
                <a:cubicBezTo>
                  <a:pt x="8942307" y="22579"/>
                  <a:pt x="8965113" y="-13391"/>
                  <a:pt x="9071765" y="0"/>
                </a:cubicBezTo>
                <a:cubicBezTo>
                  <a:pt x="9178417" y="13391"/>
                  <a:pt x="9324145" y="-210"/>
                  <a:pt x="9525300" y="0"/>
                </a:cubicBezTo>
                <a:cubicBezTo>
                  <a:pt x="9726455" y="210"/>
                  <a:pt x="9765438" y="5357"/>
                  <a:pt x="9872122" y="0"/>
                </a:cubicBezTo>
                <a:cubicBezTo>
                  <a:pt x="9978806" y="-5357"/>
                  <a:pt x="10455830" y="-13126"/>
                  <a:pt x="10885907" y="0"/>
                </a:cubicBezTo>
                <a:cubicBezTo>
                  <a:pt x="11014840" y="17836"/>
                  <a:pt x="11078682" y="107537"/>
                  <a:pt x="11100390" y="214483"/>
                </a:cubicBezTo>
                <a:cubicBezTo>
                  <a:pt x="11073982" y="381899"/>
                  <a:pt x="11117501" y="734678"/>
                  <a:pt x="11100390" y="881464"/>
                </a:cubicBezTo>
                <a:cubicBezTo>
                  <a:pt x="11083279" y="1028250"/>
                  <a:pt x="11076018" y="1283387"/>
                  <a:pt x="11100390" y="1497138"/>
                </a:cubicBezTo>
                <a:cubicBezTo>
                  <a:pt x="11095329" y="1605655"/>
                  <a:pt x="11027031" y="1721719"/>
                  <a:pt x="10885907" y="1711621"/>
                </a:cubicBezTo>
                <a:cubicBezTo>
                  <a:pt x="10559012" y="1705264"/>
                  <a:pt x="10495107" y="1720276"/>
                  <a:pt x="10112229" y="1711621"/>
                </a:cubicBezTo>
                <a:cubicBezTo>
                  <a:pt x="9729351" y="1702966"/>
                  <a:pt x="9639979" y="1731849"/>
                  <a:pt x="9338551" y="1711621"/>
                </a:cubicBezTo>
                <a:cubicBezTo>
                  <a:pt x="9037123" y="1691393"/>
                  <a:pt x="8997116" y="1717062"/>
                  <a:pt x="8885015" y="1711621"/>
                </a:cubicBezTo>
                <a:cubicBezTo>
                  <a:pt x="8772914" y="1706180"/>
                  <a:pt x="8633269" y="1711225"/>
                  <a:pt x="8538194" y="1711621"/>
                </a:cubicBezTo>
                <a:cubicBezTo>
                  <a:pt x="8443119" y="1712017"/>
                  <a:pt x="7943033" y="1735914"/>
                  <a:pt x="7657801" y="1711621"/>
                </a:cubicBezTo>
                <a:cubicBezTo>
                  <a:pt x="7372569" y="1687328"/>
                  <a:pt x="7343756" y="1702369"/>
                  <a:pt x="7097551" y="1711621"/>
                </a:cubicBezTo>
                <a:cubicBezTo>
                  <a:pt x="6851346" y="1720874"/>
                  <a:pt x="6678380" y="1724217"/>
                  <a:pt x="6537302" y="1711621"/>
                </a:cubicBezTo>
                <a:cubicBezTo>
                  <a:pt x="6396224" y="1699025"/>
                  <a:pt x="6042327" y="1702219"/>
                  <a:pt x="5870338" y="1711621"/>
                </a:cubicBezTo>
                <a:cubicBezTo>
                  <a:pt x="5698349" y="1721023"/>
                  <a:pt x="5187449" y="1714669"/>
                  <a:pt x="4989945" y="1711621"/>
                </a:cubicBezTo>
                <a:cubicBezTo>
                  <a:pt x="4792441" y="1708573"/>
                  <a:pt x="4690857" y="1733126"/>
                  <a:pt x="4429695" y="1711621"/>
                </a:cubicBezTo>
                <a:cubicBezTo>
                  <a:pt x="4168533" y="1690117"/>
                  <a:pt x="3924649" y="1729613"/>
                  <a:pt x="3762731" y="1711621"/>
                </a:cubicBezTo>
                <a:cubicBezTo>
                  <a:pt x="3600813" y="1693629"/>
                  <a:pt x="3392246" y="1693911"/>
                  <a:pt x="3202482" y="1711621"/>
                </a:cubicBezTo>
                <a:cubicBezTo>
                  <a:pt x="3012718" y="1729331"/>
                  <a:pt x="2690662" y="1704225"/>
                  <a:pt x="2535518" y="1711621"/>
                </a:cubicBezTo>
                <a:cubicBezTo>
                  <a:pt x="2380374" y="1719017"/>
                  <a:pt x="2094379" y="1725544"/>
                  <a:pt x="1761839" y="1711621"/>
                </a:cubicBezTo>
                <a:cubicBezTo>
                  <a:pt x="1429299" y="1697698"/>
                  <a:pt x="1427702" y="1730144"/>
                  <a:pt x="1201590" y="1711621"/>
                </a:cubicBezTo>
                <a:cubicBezTo>
                  <a:pt x="975478" y="1693098"/>
                  <a:pt x="418430" y="1752898"/>
                  <a:pt x="214483" y="1711621"/>
                </a:cubicBezTo>
                <a:cubicBezTo>
                  <a:pt x="93758" y="1714371"/>
                  <a:pt x="-21235" y="1598995"/>
                  <a:pt x="0" y="1497138"/>
                </a:cubicBezTo>
                <a:cubicBezTo>
                  <a:pt x="594" y="1355963"/>
                  <a:pt x="28763" y="1012150"/>
                  <a:pt x="0" y="842984"/>
                </a:cubicBezTo>
                <a:cubicBezTo>
                  <a:pt x="-28763" y="673818"/>
                  <a:pt x="-26750" y="473837"/>
                  <a:pt x="0" y="214483"/>
                </a:cubicBezTo>
                <a:close/>
              </a:path>
              <a:path w="11100390" h="1711621" stroke="0" extrusionOk="0">
                <a:moveTo>
                  <a:pt x="0" y="214483"/>
                </a:moveTo>
                <a:cubicBezTo>
                  <a:pt x="707" y="117633"/>
                  <a:pt x="106688" y="19051"/>
                  <a:pt x="214483" y="0"/>
                </a:cubicBezTo>
                <a:cubicBezTo>
                  <a:pt x="401348" y="17660"/>
                  <a:pt x="605972" y="-27976"/>
                  <a:pt x="988161" y="0"/>
                </a:cubicBezTo>
                <a:cubicBezTo>
                  <a:pt x="1370350" y="27976"/>
                  <a:pt x="1216267" y="-4152"/>
                  <a:pt x="1441697" y="0"/>
                </a:cubicBezTo>
                <a:cubicBezTo>
                  <a:pt x="1667127" y="4152"/>
                  <a:pt x="1757390" y="21110"/>
                  <a:pt x="1895232" y="0"/>
                </a:cubicBezTo>
                <a:cubicBezTo>
                  <a:pt x="2033074" y="-21110"/>
                  <a:pt x="2372350" y="18685"/>
                  <a:pt x="2668911" y="0"/>
                </a:cubicBezTo>
                <a:cubicBezTo>
                  <a:pt x="2965472" y="-18685"/>
                  <a:pt x="2989763" y="11938"/>
                  <a:pt x="3229160" y="0"/>
                </a:cubicBezTo>
                <a:cubicBezTo>
                  <a:pt x="3468557" y="-11938"/>
                  <a:pt x="3814832" y="-28161"/>
                  <a:pt x="4109553" y="0"/>
                </a:cubicBezTo>
                <a:cubicBezTo>
                  <a:pt x="4404274" y="28161"/>
                  <a:pt x="4552135" y="35546"/>
                  <a:pt x="4989945" y="0"/>
                </a:cubicBezTo>
                <a:cubicBezTo>
                  <a:pt x="5427755" y="-35546"/>
                  <a:pt x="5597810" y="7028"/>
                  <a:pt x="5763623" y="0"/>
                </a:cubicBezTo>
                <a:cubicBezTo>
                  <a:pt x="5929436" y="-7028"/>
                  <a:pt x="6093192" y="15112"/>
                  <a:pt x="6217159" y="0"/>
                </a:cubicBezTo>
                <a:cubicBezTo>
                  <a:pt x="6341126" y="-15112"/>
                  <a:pt x="6426951" y="-8406"/>
                  <a:pt x="6563980" y="0"/>
                </a:cubicBezTo>
                <a:cubicBezTo>
                  <a:pt x="6701009" y="8406"/>
                  <a:pt x="7054218" y="1838"/>
                  <a:pt x="7444373" y="0"/>
                </a:cubicBezTo>
                <a:cubicBezTo>
                  <a:pt x="7834528" y="-1838"/>
                  <a:pt x="7966599" y="-27446"/>
                  <a:pt x="8111337" y="0"/>
                </a:cubicBezTo>
                <a:cubicBezTo>
                  <a:pt x="8256075" y="27446"/>
                  <a:pt x="8497568" y="-26192"/>
                  <a:pt x="8778301" y="0"/>
                </a:cubicBezTo>
                <a:cubicBezTo>
                  <a:pt x="9059034" y="26192"/>
                  <a:pt x="9027190" y="20733"/>
                  <a:pt x="9231836" y="0"/>
                </a:cubicBezTo>
                <a:cubicBezTo>
                  <a:pt x="9436483" y="-20733"/>
                  <a:pt x="9788731" y="7004"/>
                  <a:pt x="10005515" y="0"/>
                </a:cubicBezTo>
                <a:cubicBezTo>
                  <a:pt x="10222299" y="-7004"/>
                  <a:pt x="10565953" y="30610"/>
                  <a:pt x="10885907" y="0"/>
                </a:cubicBezTo>
                <a:cubicBezTo>
                  <a:pt x="11015812" y="-23744"/>
                  <a:pt x="11117894" y="118970"/>
                  <a:pt x="11100390" y="214483"/>
                </a:cubicBezTo>
                <a:cubicBezTo>
                  <a:pt x="11124191" y="479782"/>
                  <a:pt x="11086406" y="589311"/>
                  <a:pt x="11100390" y="817331"/>
                </a:cubicBezTo>
                <a:cubicBezTo>
                  <a:pt x="11114374" y="1045351"/>
                  <a:pt x="11099016" y="1188377"/>
                  <a:pt x="11100390" y="1497138"/>
                </a:cubicBezTo>
                <a:cubicBezTo>
                  <a:pt x="11110180" y="1612932"/>
                  <a:pt x="11008322" y="1713637"/>
                  <a:pt x="10885907" y="1711621"/>
                </a:cubicBezTo>
                <a:cubicBezTo>
                  <a:pt x="10680896" y="1717446"/>
                  <a:pt x="10601950" y="1692850"/>
                  <a:pt x="10432371" y="1711621"/>
                </a:cubicBezTo>
                <a:cubicBezTo>
                  <a:pt x="10262792" y="1730392"/>
                  <a:pt x="9919165" y="1719763"/>
                  <a:pt x="9551979" y="1711621"/>
                </a:cubicBezTo>
                <a:cubicBezTo>
                  <a:pt x="9184793" y="1703479"/>
                  <a:pt x="9241003" y="1690346"/>
                  <a:pt x="8991729" y="1711621"/>
                </a:cubicBezTo>
                <a:cubicBezTo>
                  <a:pt x="8742455" y="1732897"/>
                  <a:pt x="8513838" y="1741484"/>
                  <a:pt x="8111337" y="1711621"/>
                </a:cubicBezTo>
                <a:cubicBezTo>
                  <a:pt x="7708836" y="1681758"/>
                  <a:pt x="7499208" y="1725354"/>
                  <a:pt x="7230944" y="1711621"/>
                </a:cubicBezTo>
                <a:cubicBezTo>
                  <a:pt x="6962680" y="1697888"/>
                  <a:pt x="6939807" y="1691367"/>
                  <a:pt x="6670695" y="1711621"/>
                </a:cubicBezTo>
                <a:cubicBezTo>
                  <a:pt x="6401583" y="1731875"/>
                  <a:pt x="6493395" y="1722515"/>
                  <a:pt x="6323873" y="1711621"/>
                </a:cubicBezTo>
                <a:cubicBezTo>
                  <a:pt x="6154351" y="1700727"/>
                  <a:pt x="6027441" y="1705565"/>
                  <a:pt x="5870338" y="1711621"/>
                </a:cubicBezTo>
                <a:cubicBezTo>
                  <a:pt x="5713236" y="1717677"/>
                  <a:pt x="5634403" y="1715079"/>
                  <a:pt x="5416802" y="1711621"/>
                </a:cubicBezTo>
                <a:cubicBezTo>
                  <a:pt x="5199201" y="1708163"/>
                  <a:pt x="4903228" y="1731714"/>
                  <a:pt x="4643124" y="1711621"/>
                </a:cubicBezTo>
                <a:cubicBezTo>
                  <a:pt x="4383020" y="1691528"/>
                  <a:pt x="4451776" y="1697949"/>
                  <a:pt x="4296303" y="1711621"/>
                </a:cubicBezTo>
                <a:cubicBezTo>
                  <a:pt x="4140830" y="1725293"/>
                  <a:pt x="3999361" y="1690713"/>
                  <a:pt x="3842767" y="1711621"/>
                </a:cubicBezTo>
                <a:cubicBezTo>
                  <a:pt x="3686173" y="1732529"/>
                  <a:pt x="3307438" y="1671520"/>
                  <a:pt x="2962375" y="1711621"/>
                </a:cubicBezTo>
                <a:cubicBezTo>
                  <a:pt x="2617312" y="1751722"/>
                  <a:pt x="2698781" y="1703863"/>
                  <a:pt x="2615553" y="1711621"/>
                </a:cubicBezTo>
                <a:cubicBezTo>
                  <a:pt x="2532325" y="1719379"/>
                  <a:pt x="2400474" y="1725111"/>
                  <a:pt x="2268732" y="1711621"/>
                </a:cubicBezTo>
                <a:cubicBezTo>
                  <a:pt x="2136990" y="1698131"/>
                  <a:pt x="2043530" y="1721133"/>
                  <a:pt x="1921911" y="1711621"/>
                </a:cubicBezTo>
                <a:cubicBezTo>
                  <a:pt x="1800292" y="1702109"/>
                  <a:pt x="1579133" y="1738158"/>
                  <a:pt x="1254947" y="1711621"/>
                </a:cubicBezTo>
                <a:cubicBezTo>
                  <a:pt x="930761" y="1685084"/>
                  <a:pt x="591029" y="1745967"/>
                  <a:pt x="214483" y="1711621"/>
                </a:cubicBezTo>
                <a:cubicBezTo>
                  <a:pt x="124718" y="1706533"/>
                  <a:pt x="-15152" y="1599690"/>
                  <a:pt x="0" y="1497138"/>
                </a:cubicBezTo>
                <a:cubicBezTo>
                  <a:pt x="452" y="1181947"/>
                  <a:pt x="8938" y="1051425"/>
                  <a:pt x="0" y="855811"/>
                </a:cubicBezTo>
                <a:cubicBezTo>
                  <a:pt x="-8938" y="660197"/>
                  <a:pt x="16635" y="508502"/>
                  <a:pt x="0" y="214483"/>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a:lnSpc>
                <a:spcPct val="120000"/>
              </a:lnSpc>
            </a:pPr>
            <a:r>
              <a:rPr lang="en-US" sz="4800" b="1" dirty="0">
                <a:solidFill>
                  <a:srgbClr val="FF0000"/>
                </a:solidFill>
                <a:latin typeface="Calibri" panose="020F0502020204030204" pitchFamily="34" charset="0"/>
                <a:cs typeface="Calibri" panose="020F0502020204030204" pitchFamily="34" charset="0"/>
              </a:rPr>
              <a:t>1. </a:t>
            </a:r>
            <a:r>
              <a:rPr lang="vi-VN" sz="4800" b="1" dirty="0">
                <a:solidFill>
                  <a:srgbClr val="FF0000"/>
                </a:solidFill>
                <a:latin typeface="Calibri" panose="020F0502020204030204" pitchFamily="34" charset="0"/>
                <a:cs typeface="Calibri" panose="020F0502020204030204" pitchFamily="34" charset="0"/>
              </a:rPr>
              <a:t>Đóng kịch “Xưởng may áo ấm” của nhà văn Võ Quảng. </a:t>
            </a:r>
            <a:endParaRPr kumimoji="0" lang="vi-VN"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36" y="35814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233" y="35989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6">
            <a:extLst>
              <a:ext uri="{FF2B5EF4-FFF2-40B4-BE49-F238E27FC236}">
                <a16:creationId xmlns:a16="http://schemas.microsoft.com/office/drawing/2014/main" id="{C2DCCC6D-96B9-4D79-AFC5-6C609203DE27}"/>
              </a:ext>
            </a:extLst>
          </p:cNvPr>
          <p:cNvSpPr/>
          <p:nvPr/>
        </p:nvSpPr>
        <p:spPr>
          <a:xfrm>
            <a:off x="3132320" y="2045272"/>
            <a:ext cx="6364105" cy="3980582"/>
          </a:xfrm>
          <a:custGeom>
            <a:avLst/>
            <a:gdLst>
              <a:gd name="connsiteX0" fmla="*/ 0 w 6364105"/>
              <a:gd name="connsiteY0" fmla="*/ 498807 h 3980582"/>
              <a:gd name="connsiteX1" fmla="*/ 498807 w 6364105"/>
              <a:gd name="connsiteY1" fmla="*/ 0 h 3980582"/>
              <a:gd name="connsiteX2" fmla="*/ 1115953 w 6364105"/>
              <a:gd name="connsiteY2" fmla="*/ 0 h 3980582"/>
              <a:gd name="connsiteX3" fmla="*/ 1625770 w 6364105"/>
              <a:gd name="connsiteY3" fmla="*/ 0 h 3980582"/>
              <a:gd name="connsiteX4" fmla="*/ 2135587 w 6364105"/>
              <a:gd name="connsiteY4" fmla="*/ 0 h 3980582"/>
              <a:gd name="connsiteX5" fmla="*/ 2645403 w 6364105"/>
              <a:gd name="connsiteY5" fmla="*/ 0 h 3980582"/>
              <a:gd name="connsiteX6" fmla="*/ 3316215 w 6364105"/>
              <a:gd name="connsiteY6" fmla="*/ 0 h 3980582"/>
              <a:gd name="connsiteX7" fmla="*/ 3987026 w 6364105"/>
              <a:gd name="connsiteY7" fmla="*/ 0 h 3980582"/>
              <a:gd name="connsiteX8" fmla="*/ 4657838 w 6364105"/>
              <a:gd name="connsiteY8" fmla="*/ 0 h 3980582"/>
              <a:gd name="connsiteX9" fmla="*/ 5865298 w 6364105"/>
              <a:gd name="connsiteY9" fmla="*/ 0 h 3980582"/>
              <a:gd name="connsiteX10" fmla="*/ 6364105 w 6364105"/>
              <a:gd name="connsiteY10" fmla="*/ 498807 h 3980582"/>
              <a:gd name="connsiteX11" fmla="*/ 6364105 w 6364105"/>
              <a:gd name="connsiteY11" fmla="*/ 1095401 h 3980582"/>
              <a:gd name="connsiteX12" fmla="*/ 6364105 w 6364105"/>
              <a:gd name="connsiteY12" fmla="*/ 1691994 h 3980582"/>
              <a:gd name="connsiteX13" fmla="*/ 6364105 w 6364105"/>
              <a:gd name="connsiteY13" fmla="*/ 2258758 h 3980582"/>
              <a:gd name="connsiteX14" fmla="*/ 6364105 w 6364105"/>
              <a:gd name="connsiteY14" fmla="*/ 2825522 h 3980582"/>
              <a:gd name="connsiteX15" fmla="*/ 6364105 w 6364105"/>
              <a:gd name="connsiteY15" fmla="*/ 3481775 h 3980582"/>
              <a:gd name="connsiteX16" fmla="*/ 5865298 w 6364105"/>
              <a:gd name="connsiteY16" fmla="*/ 3980582 h 3980582"/>
              <a:gd name="connsiteX17" fmla="*/ 5194487 w 6364105"/>
              <a:gd name="connsiteY17" fmla="*/ 3980582 h 3980582"/>
              <a:gd name="connsiteX18" fmla="*/ 4416345 w 6364105"/>
              <a:gd name="connsiteY18" fmla="*/ 3980582 h 3980582"/>
              <a:gd name="connsiteX19" fmla="*/ 3745534 w 6364105"/>
              <a:gd name="connsiteY19" fmla="*/ 3980582 h 3980582"/>
              <a:gd name="connsiteX20" fmla="*/ 3128388 w 6364105"/>
              <a:gd name="connsiteY20" fmla="*/ 3980582 h 3980582"/>
              <a:gd name="connsiteX21" fmla="*/ 2403911 w 6364105"/>
              <a:gd name="connsiteY21" fmla="*/ 3980582 h 3980582"/>
              <a:gd name="connsiteX22" fmla="*/ 1733100 w 6364105"/>
              <a:gd name="connsiteY22" fmla="*/ 3980582 h 3980582"/>
              <a:gd name="connsiteX23" fmla="*/ 1115953 w 6364105"/>
              <a:gd name="connsiteY23" fmla="*/ 3980582 h 3980582"/>
              <a:gd name="connsiteX24" fmla="*/ 498807 w 6364105"/>
              <a:gd name="connsiteY24" fmla="*/ 3980582 h 3980582"/>
              <a:gd name="connsiteX25" fmla="*/ 0 w 6364105"/>
              <a:gd name="connsiteY25" fmla="*/ 3481775 h 3980582"/>
              <a:gd name="connsiteX26" fmla="*/ 0 w 6364105"/>
              <a:gd name="connsiteY26" fmla="*/ 2915011 h 3980582"/>
              <a:gd name="connsiteX27" fmla="*/ 0 w 6364105"/>
              <a:gd name="connsiteY27" fmla="*/ 2378077 h 3980582"/>
              <a:gd name="connsiteX28" fmla="*/ 0 w 6364105"/>
              <a:gd name="connsiteY28" fmla="*/ 1870972 h 3980582"/>
              <a:gd name="connsiteX29" fmla="*/ 0 w 6364105"/>
              <a:gd name="connsiteY29" fmla="*/ 1214719 h 3980582"/>
              <a:gd name="connsiteX30" fmla="*/ 0 w 6364105"/>
              <a:gd name="connsiteY30" fmla="*/ 498807 h 39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64105" h="3980582" fill="none" extrusionOk="0">
                <a:moveTo>
                  <a:pt x="0" y="498807"/>
                </a:moveTo>
                <a:cubicBezTo>
                  <a:pt x="22643" y="249425"/>
                  <a:pt x="239426" y="-18986"/>
                  <a:pt x="498807" y="0"/>
                </a:cubicBezTo>
                <a:cubicBezTo>
                  <a:pt x="650848" y="24406"/>
                  <a:pt x="974060" y="29639"/>
                  <a:pt x="1115953" y="0"/>
                </a:cubicBezTo>
                <a:cubicBezTo>
                  <a:pt x="1257846" y="-29639"/>
                  <a:pt x="1379288" y="5985"/>
                  <a:pt x="1625770" y="0"/>
                </a:cubicBezTo>
                <a:cubicBezTo>
                  <a:pt x="1872252" y="-5985"/>
                  <a:pt x="1977621" y="-16170"/>
                  <a:pt x="2135587" y="0"/>
                </a:cubicBezTo>
                <a:cubicBezTo>
                  <a:pt x="2293553" y="16170"/>
                  <a:pt x="2461404" y="17115"/>
                  <a:pt x="2645403" y="0"/>
                </a:cubicBezTo>
                <a:cubicBezTo>
                  <a:pt x="2829402" y="-17115"/>
                  <a:pt x="3049716" y="24399"/>
                  <a:pt x="3316215" y="0"/>
                </a:cubicBezTo>
                <a:cubicBezTo>
                  <a:pt x="3582714" y="-24399"/>
                  <a:pt x="3667411" y="-1091"/>
                  <a:pt x="3987026" y="0"/>
                </a:cubicBezTo>
                <a:cubicBezTo>
                  <a:pt x="4306641" y="1091"/>
                  <a:pt x="4498360" y="965"/>
                  <a:pt x="4657838" y="0"/>
                </a:cubicBezTo>
                <a:cubicBezTo>
                  <a:pt x="4817316" y="-965"/>
                  <a:pt x="5515879" y="26488"/>
                  <a:pt x="5865298" y="0"/>
                </a:cubicBezTo>
                <a:cubicBezTo>
                  <a:pt x="6167665" y="31886"/>
                  <a:pt x="6302428" y="252548"/>
                  <a:pt x="6364105" y="498807"/>
                </a:cubicBezTo>
                <a:cubicBezTo>
                  <a:pt x="6340581" y="667161"/>
                  <a:pt x="6385276" y="804700"/>
                  <a:pt x="6364105" y="1095401"/>
                </a:cubicBezTo>
                <a:cubicBezTo>
                  <a:pt x="6342934" y="1386102"/>
                  <a:pt x="6348572" y="1505599"/>
                  <a:pt x="6364105" y="1691994"/>
                </a:cubicBezTo>
                <a:cubicBezTo>
                  <a:pt x="6379638" y="1878389"/>
                  <a:pt x="6361041" y="2042990"/>
                  <a:pt x="6364105" y="2258758"/>
                </a:cubicBezTo>
                <a:cubicBezTo>
                  <a:pt x="6367169" y="2474526"/>
                  <a:pt x="6385291" y="2548463"/>
                  <a:pt x="6364105" y="2825522"/>
                </a:cubicBezTo>
                <a:cubicBezTo>
                  <a:pt x="6342919" y="3102581"/>
                  <a:pt x="6387425" y="3310862"/>
                  <a:pt x="6364105" y="3481775"/>
                </a:cubicBezTo>
                <a:cubicBezTo>
                  <a:pt x="6379940" y="3774515"/>
                  <a:pt x="6149829" y="3982598"/>
                  <a:pt x="5865298" y="3980582"/>
                </a:cubicBezTo>
                <a:cubicBezTo>
                  <a:pt x="5726647" y="3970473"/>
                  <a:pt x="5480285" y="3993163"/>
                  <a:pt x="5194487" y="3980582"/>
                </a:cubicBezTo>
                <a:cubicBezTo>
                  <a:pt x="4908689" y="3968001"/>
                  <a:pt x="4664491" y="3972657"/>
                  <a:pt x="4416345" y="3980582"/>
                </a:cubicBezTo>
                <a:cubicBezTo>
                  <a:pt x="4168199" y="3988507"/>
                  <a:pt x="4070372" y="4008042"/>
                  <a:pt x="3745534" y="3980582"/>
                </a:cubicBezTo>
                <a:cubicBezTo>
                  <a:pt x="3420696" y="3953122"/>
                  <a:pt x="3366793" y="3997710"/>
                  <a:pt x="3128388" y="3980582"/>
                </a:cubicBezTo>
                <a:cubicBezTo>
                  <a:pt x="2889983" y="3963454"/>
                  <a:pt x="2598807" y="3967111"/>
                  <a:pt x="2403911" y="3980582"/>
                </a:cubicBezTo>
                <a:cubicBezTo>
                  <a:pt x="2209015" y="3994053"/>
                  <a:pt x="2055212" y="3999255"/>
                  <a:pt x="1733100" y="3980582"/>
                </a:cubicBezTo>
                <a:cubicBezTo>
                  <a:pt x="1410988" y="3961909"/>
                  <a:pt x="1265680" y="4001402"/>
                  <a:pt x="1115953" y="3980582"/>
                </a:cubicBezTo>
                <a:cubicBezTo>
                  <a:pt x="966226" y="3959762"/>
                  <a:pt x="706565" y="3999661"/>
                  <a:pt x="498807" y="3980582"/>
                </a:cubicBezTo>
                <a:cubicBezTo>
                  <a:pt x="243337" y="3928437"/>
                  <a:pt x="-47409" y="3785246"/>
                  <a:pt x="0" y="3481775"/>
                </a:cubicBezTo>
                <a:cubicBezTo>
                  <a:pt x="6032" y="3273219"/>
                  <a:pt x="13401" y="3162110"/>
                  <a:pt x="0" y="2915011"/>
                </a:cubicBezTo>
                <a:cubicBezTo>
                  <a:pt x="-13401" y="2667912"/>
                  <a:pt x="-8554" y="2541106"/>
                  <a:pt x="0" y="2378077"/>
                </a:cubicBezTo>
                <a:cubicBezTo>
                  <a:pt x="8554" y="2215048"/>
                  <a:pt x="-13107" y="1972816"/>
                  <a:pt x="0" y="1870972"/>
                </a:cubicBezTo>
                <a:cubicBezTo>
                  <a:pt x="13107" y="1769129"/>
                  <a:pt x="16404" y="1358326"/>
                  <a:pt x="0" y="1214719"/>
                </a:cubicBezTo>
                <a:cubicBezTo>
                  <a:pt x="-16404" y="1071112"/>
                  <a:pt x="-30794" y="768005"/>
                  <a:pt x="0" y="498807"/>
                </a:cubicBezTo>
                <a:close/>
              </a:path>
              <a:path w="6364105" h="3980582" stroke="0" extrusionOk="0">
                <a:moveTo>
                  <a:pt x="0" y="498807"/>
                </a:moveTo>
                <a:cubicBezTo>
                  <a:pt x="1077" y="256251"/>
                  <a:pt x="234268" y="19556"/>
                  <a:pt x="498807" y="0"/>
                </a:cubicBezTo>
                <a:cubicBezTo>
                  <a:pt x="653225" y="-28834"/>
                  <a:pt x="1008598" y="-15556"/>
                  <a:pt x="1223283" y="0"/>
                </a:cubicBezTo>
                <a:cubicBezTo>
                  <a:pt x="1437968" y="15556"/>
                  <a:pt x="1552384" y="11027"/>
                  <a:pt x="1786765" y="0"/>
                </a:cubicBezTo>
                <a:cubicBezTo>
                  <a:pt x="2021146" y="-11027"/>
                  <a:pt x="2076528" y="-26691"/>
                  <a:pt x="2350246" y="0"/>
                </a:cubicBezTo>
                <a:cubicBezTo>
                  <a:pt x="2623964" y="26691"/>
                  <a:pt x="2766606" y="-26485"/>
                  <a:pt x="3074723" y="0"/>
                </a:cubicBezTo>
                <a:cubicBezTo>
                  <a:pt x="3382840" y="26485"/>
                  <a:pt x="3488993" y="5346"/>
                  <a:pt x="3691869" y="0"/>
                </a:cubicBezTo>
                <a:cubicBezTo>
                  <a:pt x="3894745" y="-5346"/>
                  <a:pt x="4285196" y="-37767"/>
                  <a:pt x="4470010" y="0"/>
                </a:cubicBezTo>
                <a:cubicBezTo>
                  <a:pt x="4654824" y="37767"/>
                  <a:pt x="5051312" y="-19996"/>
                  <a:pt x="5248152" y="0"/>
                </a:cubicBezTo>
                <a:cubicBezTo>
                  <a:pt x="5444992" y="19996"/>
                  <a:pt x="5593536" y="7520"/>
                  <a:pt x="5865298" y="0"/>
                </a:cubicBezTo>
                <a:cubicBezTo>
                  <a:pt x="6128164" y="-5669"/>
                  <a:pt x="6332984" y="223051"/>
                  <a:pt x="6364105" y="498807"/>
                </a:cubicBezTo>
                <a:cubicBezTo>
                  <a:pt x="6356720" y="624072"/>
                  <a:pt x="6379884" y="918167"/>
                  <a:pt x="6364105" y="1095401"/>
                </a:cubicBezTo>
                <a:cubicBezTo>
                  <a:pt x="6348326" y="1272635"/>
                  <a:pt x="6362275" y="1485144"/>
                  <a:pt x="6364105" y="1691994"/>
                </a:cubicBezTo>
                <a:cubicBezTo>
                  <a:pt x="6365935" y="1898844"/>
                  <a:pt x="6381250" y="2119296"/>
                  <a:pt x="6364105" y="2288588"/>
                </a:cubicBezTo>
                <a:cubicBezTo>
                  <a:pt x="6346960" y="2457880"/>
                  <a:pt x="6374189" y="2596830"/>
                  <a:pt x="6364105" y="2825522"/>
                </a:cubicBezTo>
                <a:cubicBezTo>
                  <a:pt x="6354021" y="3054214"/>
                  <a:pt x="6357626" y="3215687"/>
                  <a:pt x="6364105" y="3481775"/>
                </a:cubicBezTo>
                <a:cubicBezTo>
                  <a:pt x="6386969" y="3762446"/>
                  <a:pt x="6116525" y="3972554"/>
                  <a:pt x="5865298" y="3980582"/>
                </a:cubicBezTo>
                <a:cubicBezTo>
                  <a:pt x="5676681" y="3965326"/>
                  <a:pt x="5454455" y="3958359"/>
                  <a:pt x="5301816" y="3980582"/>
                </a:cubicBezTo>
                <a:cubicBezTo>
                  <a:pt x="5149177" y="4002805"/>
                  <a:pt x="4874972" y="4008016"/>
                  <a:pt x="4523675" y="3980582"/>
                </a:cubicBezTo>
                <a:cubicBezTo>
                  <a:pt x="4172378" y="3953148"/>
                  <a:pt x="4130804" y="4008403"/>
                  <a:pt x="3799199" y="3980582"/>
                </a:cubicBezTo>
                <a:cubicBezTo>
                  <a:pt x="3467594" y="3952761"/>
                  <a:pt x="3346748" y="3950440"/>
                  <a:pt x="3182053" y="3980582"/>
                </a:cubicBezTo>
                <a:cubicBezTo>
                  <a:pt x="3017358" y="4010724"/>
                  <a:pt x="2867841" y="3978273"/>
                  <a:pt x="2618571" y="3980582"/>
                </a:cubicBezTo>
                <a:cubicBezTo>
                  <a:pt x="2369301" y="3982891"/>
                  <a:pt x="2300454" y="3976640"/>
                  <a:pt x="2055089" y="3980582"/>
                </a:cubicBezTo>
                <a:cubicBezTo>
                  <a:pt x="1809724" y="3984524"/>
                  <a:pt x="1590408" y="3995383"/>
                  <a:pt x="1276948" y="3980582"/>
                </a:cubicBezTo>
                <a:cubicBezTo>
                  <a:pt x="963488" y="3965781"/>
                  <a:pt x="748764" y="3969136"/>
                  <a:pt x="498807" y="3980582"/>
                </a:cubicBezTo>
                <a:cubicBezTo>
                  <a:pt x="220413" y="3971179"/>
                  <a:pt x="-6363" y="3771474"/>
                  <a:pt x="0" y="3481775"/>
                </a:cubicBezTo>
                <a:cubicBezTo>
                  <a:pt x="-10857" y="3335500"/>
                  <a:pt x="-24065" y="3074710"/>
                  <a:pt x="0" y="2825522"/>
                </a:cubicBezTo>
                <a:cubicBezTo>
                  <a:pt x="24065" y="2576334"/>
                  <a:pt x="8337" y="2523975"/>
                  <a:pt x="0" y="2318417"/>
                </a:cubicBezTo>
                <a:cubicBezTo>
                  <a:pt x="-8337" y="2112859"/>
                  <a:pt x="19671" y="2000663"/>
                  <a:pt x="0" y="1781483"/>
                </a:cubicBezTo>
                <a:cubicBezTo>
                  <a:pt x="-19671" y="1562303"/>
                  <a:pt x="26844" y="1421990"/>
                  <a:pt x="0" y="1244549"/>
                </a:cubicBezTo>
                <a:cubicBezTo>
                  <a:pt x="-26844" y="1067108"/>
                  <a:pt x="-785" y="797011"/>
                  <a:pt x="0" y="49880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a:extLst>
              <a:ext uri="{FF2B5EF4-FFF2-40B4-BE49-F238E27FC236}">
                <a16:creationId xmlns:a16="http://schemas.microsoft.com/office/drawing/2014/main" id="{21A8C579-EB9E-4CF7-B42D-48B54BC1A233}"/>
              </a:ext>
            </a:extLst>
          </p:cNvPr>
          <p:cNvSpPr txBox="1"/>
          <p:nvPr/>
        </p:nvSpPr>
        <p:spPr>
          <a:xfrm>
            <a:off x="3941209" y="2045271"/>
            <a:ext cx="5745716" cy="3894015"/>
          </a:xfrm>
          <a:prstGeom prst="rect">
            <a:avLst/>
          </a:prstGeom>
          <a:noFill/>
        </p:spPr>
        <p:txBody>
          <a:bodyPr wrap="square" rtlCol="0">
            <a:spAutoFit/>
          </a:bodyPr>
          <a:lstStyle/>
          <a:p>
            <a:pPr algn="just">
              <a:lnSpc>
                <a:spcPct val="200000"/>
              </a:lnSpc>
            </a:pPr>
            <a:r>
              <a:rPr lang="en-US" sz="3200" b="1" dirty="0" err="1">
                <a:latin typeface="Calibri" panose="020F0502020204030204" pitchFamily="34" charset="0"/>
                <a:cs typeface="Calibri" panose="020F0502020204030204" pitchFamily="34" charset="0"/>
              </a:rPr>
              <a:t>Thỏ</a:t>
            </a:r>
            <a:r>
              <a:rPr lang="en-US" sz="3200" b="1" i="0" dirty="0">
                <a:effectLst/>
                <a:latin typeface="Calibri" panose="020F0502020204030204" pitchFamily="34" charset="0"/>
                <a:cs typeface="Calibri" panose="020F0502020204030204" pitchFamily="34" charset="0"/>
              </a:rPr>
              <a:t>.</a:t>
            </a:r>
          </a:p>
          <a:p>
            <a:pPr algn="just">
              <a:lnSpc>
                <a:spcPct val="200000"/>
              </a:lnSpc>
            </a:pPr>
            <a:r>
              <a:rPr lang="en-US" sz="3200" b="1" i="0" dirty="0" err="1">
                <a:effectLst/>
                <a:latin typeface="Calibri" panose="020F0502020204030204" pitchFamily="34" charset="0"/>
                <a:cs typeface="Calibri" panose="020F0502020204030204" pitchFamily="34" charset="0"/>
              </a:rPr>
              <a:t>Chim</a:t>
            </a:r>
            <a:endParaRPr lang="en-US" sz="3200" b="1" dirty="0">
              <a:latin typeface="Calibri" panose="020F0502020204030204" pitchFamily="34" charset="0"/>
              <a:cs typeface="Calibri" panose="020F0502020204030204" pitchFamily="34" charset="0"/>
            </a:endParaRPr>
          </a:p>
          <a:p>
            <a:pPr algn="just">
              <a:lnSpc>
                <a:spcPct val="200000"/>
              </a:lnSpc>
            </a:pPr>
            <a:r>
              <a:rPr lang="en-US" sz="3200" b="1" dirty="0" err="1">
                <a:latin typeface="Calibri" panose="020F0502020204030204" pitchFamily="34" charset="0"/>
                <a:cs typeface="Calibri" panose="020F0502020204030204" pitchFamily="34" charset="0"/>
              </a:rPr>
              <a:t>Ốc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sên</a:t>
            </a:r>
            <a:endParaRPr lang="en-US" sz="3200" b="1" i="0" dirty="0">
              <a:effectLst/>
              <a:latin typeface="Calibri" panose="020F0502020204030204" pitchFamily="34" charset="0"/>
              <a:cs typeface="Calibri" panose="020F0502020204030204" pitchFamily="34" charset="0"/>
            </a:endParaRPr>
          </a:p>
          <a:p>
            <a:pPr algn="just">
              <a:lnSpc>
                <a:spcPct val="200000"/>
              </a:lnSpc>
            </a:pPr>
            <a:r>
              <a:rPr lang="en-US" sz="3200" b="1" dirty="0" err="1">
                <a:latin typeface="Calibri" panose="020F0502020204030204" pitchFamily="34" charset="0"/>
                <a:cs typeface="Calibri" panose="020F0502020204030204" pitchFamily="34" charset="0"/>
              </a:rPr>
              <a:t>Bọ</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ngựa</a:t>
            </a:r>
            <a:endParaRPr lang="en-US" sz="3200" b="1" i="0" dirty="0">
              <a:effectLst/>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BFB67D92-4322-46BD-86DB-E1B83E1FE37A}"/>
              </a:ext>
            </a:extLst>
          </p:cNvPr>
          <p:cNvPicPr>
            <a:picLocks noChangeAspect="1"/>
          </p:cNvPicPr>
          <p:nvPr/>
        </p:nvPicPr>
        <p:blipFill>
          <a:blip r:embed="rId3"/>
          <a:stretch>
            <a:fillRect/>
          </a:stretch>
        </p:blipFill>
        <p:spPr>
          <a:xfrm>
            <a:off x="3214377" y="4047615"/>
            <a:ext cx="726832" cy="726832"/>
          </a:xfrm>
          <a:prstGeom prst="rect">
            <a:avLst/>
          </a:prstGeom>
        </p:spPr>
      </p:pic>
      <p:pic>
        <p:nvPicPr>
          <p:cNvPr id="25" name="Picture 24">
            <a:extLst>
              <a:ext uri="{FF2B5EF4-FFF2-40B4-BE49-F238E27FC236}">
                <a16:creationId xmlns:a16="http://schemas.microsoft.com/office/drawing/2014/main" id="{164B27CA-E22D-4110-AD52-52884FB0F012}"/>
              </a:ext>
            </a:extLst>
          </p:cNvPr>
          <p:cNvPicPr>
            <a:picLocks noChangeAspect="1"/>
          </p:cNvPicPr>
          <p:nvPr/>
        </p:nvPicPr>
        <p:blipFill>
          <a:blip r:embed="rId4"/>
          <a:stretch>
            <a:fillRect/>
          </a:stretch>
        </p:blipFill>
        <p:spPr>
          <a:xfrm>
            <a:off x="3214376" y="5069855"/>
            <a:ext cx="726833" cy="726833"/>
          </a:xfrm>
          <a:prstGeom prst="rect">
            <a:avLst/>
          </a:prstGeom>
        </p:spPr>
      </p:pic>
      <p:pic>
        <p:nvPicPr>
          <p:cNvPr id="26" name="Picture 25">
            <a:extLst>
              <a:ext uri="{FF2B5EF4-FFF2-40B4-BE49-F238E27FC236}">
                <a16:creationId xmlns:a16="http://schemas.microsoft.com/office/drawing/2014/main" id="{41CD3708-8FAA-4C45-BD28-51F7E0E60517}"/>
              </a:ext>
            </a:extLst>
          </p:cNvPr>
          <p:cNvPicPr>
            <a:picLocks noChangeAspect="1"/>
          </p:cNvPicPr>
          <p:nvPr/>
        </p:nvPicPr>
        <p:blipFill>
          <a:blip r:embed="rId5"/>
          <a:stretch>
            <a:fillRect/>
          </a:stretch>
        </p:blipFill>
        <p:spPr>
          <a:xfrm>
            <a:off x="3214376" y="2193546"/>
            <a:ext cx="726833" cy="726833"/>
          </a:xfrm>
          <a:prstGeom prst="rect">
            <a:avLst/>
          </a:prstGeom>
        </p:spPr>
      </p:pic>
      <p:pic>
        <p:nvPicPr>
          <p:cNvPr id="33" name="Picture 2" descr="Premium Vector | Flat design world teacher's day background">
            <a:extLst>
              <a:ext uri="{FF2B5EF4-FFF2-40B4-BE49-F238E27FC236}">
                <a16:creationId xmlns:a16="http://schemas.microsoft.com/office/drawing/2014/main" id="{E73422FB-5413-45E8-9AE8-FA76F4C8448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3218657" y="3031957"/>
            <a:ext cx="722551" cy="8639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6666EB1-871A-439F-A150-2413DBDF8391}"/>
              </a:ext>
            </a:extLst>
          </p:cNvPr>
          <p:cNvPicPr>
            <a:picLocks noChangeAspect="1"/>
          </p:cNvPicPr>
          <p:nvPr/>
        </p:nvPicPr>
        <p:blipFill>
          <a:blip r:embed="rId8"/>
          <a:stretch>
            <a:fillRect/>
          </a:stretch>
        </p:blipFill>
        <p:spPr>
          <a:xfrm>
            <a:off x="1514475" y="803904"/>
            <a:ext cx="8830458" cy="1276413"/>
          </a:xfrm>
          <a:prstGeom prst="rect">
            <a:avLst/>
          </a:prstGeom>
        </p:spPr>
      </p:pic>
      <p:sp>
        <p:nvSpPr>
          <p:cNvPr id="34" name="TextBox 33">
            <a:extLst>
              <a:ext uri="{FF2B5EF4-FFF2-40B4-BE49-F238E27FC236}">
                <a16:creationId xmlns:a16="http://schemas.microsoft.com/office/drawing/2014/main" id="{FD787716-0B20-45AF-9908-B06D4482E716}"/>
              </a:ext>
            </a:extLst>
          </p:cNvPr>
          <p:cNvSpPr txBox="1"/>
          <p:nvPr/>
        </p:nvSpPr>
        <p:spPr>
          <a:xfrm>
            <a:off x="7398784" y="2216721"/>
            <a:ext cx="2916791" cy="1924245"/>
          </a:xfrm>
          <a:prstGeom prst="rect">
            <a:avLst/>
          </a:prstGeom>
          <a:noFill/>
        </p:spPr>
        <p:txBody>
          <a:bodyPr wrap="square" rtlCol="0">
            <a:spAutoFit/>
          </a:bodyPr>
          <a:lstStyle/>
          <a:p>
            <a:pPr algn="just">
              <a:lnSpc>
                <a:spcPct val="200000"/>
              </a:lnSpc>
            </a:pPr>
            <a:r>
              <a:rPr lang="en-US" sz="3200" b="1" dirty="0" err="1">
                <a:latin typeface="Calibri" panose="020F0502020204030204" pitchFamily="34" charset="0"/>
                <a:cs typeface="Calibri" panose="020F0502020204030204" pitchFamily="34" charset="0"/>
              </a:rPr>
              <a:t>Nhím</a:t>
            </a:r>
            <a:endParaRPr lang="en-US" sz="3200" b="1" dirty="0">
              <a:latin typeface="Calibri" panose="020F0502020204030204" pitchFamily="34" charset="0"/>
              <a:cs typeface="Calibri" panose="020F0502020204030204" pitchFamily="34" charset="0"/>
            </a:endParaRPr>
          </a:p>
          <a:p>
            <a:pPr algn="just">
              <a:lnSpc>
                <a:spcPct val="200000"/>
              </a:lnSpc>
            </a:pPr>
            <a:r>
              <a:rPr lang="en-US" sz="3200" b="1" i="0" dirty="0" err="1">
                <a:effectLst/>
                <a:latin typeface="Calibri" panose="020F0502020204030204" pitchFamily="34" charset="0"/>
                <a:cs typeface="Calibri" panose="020F0502020204030204" pitchFamily="34" charset="0"/>
              </a:rPr>
              <a:t>Tằm</a:t>
            </a:r>
            <a:endParaRPr lang="en-US" sz="3200" b="1" i="0" dirty="0">
              <a:effectLst/>
              <a:latin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0744DBB2-2F46-4DAF-B529-9BF53FC59807}"/>
              </a:ext>
            </a:extLst>
          </p:cNvPr>
          <p:cNvPicPr>
            <a:picLocks noChangeAspect="1"/>
          </p:cNvPicPr>
          <p:nvPr/>
        </p:nvPicPr>
        <p:blipFill>
          <a:blip r:embed="rId5"/>
          <a:stretch>
            <a:fillRect/>
          </a:stretch>
        </p:blipFill>
        <p:spPr>
          <a:xfrm>
            <a:off x="6671951" y="2364996"/>
            <a:ext cx="726833" cy="726833"/>
          </a:xfrm>
          <a:prstGeom prst="rect">
            <a:avLst/>
          </a:prstGeom>
        </p:spPr>
      </p:pic>
      <p:pic>
        <p:nvPicPr>
          <p:cNvPr id="36" name="Picture 2" descr="Premium Vector | Flat design world teacher's day background">
            <a:extLst>
              <a:ext uri="{FF2B5EF4-FFF2-40B4-BE49-F238E27FC236}">
                <a16:creationId xmlns:a16="http://schemas.microsoft.com/office/drawing/2014/main" id="{0EDEA175-4CEB-42A4-B1D5-3896FFF7C3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6676232" y="3203407"/>
            <a:ext cx="722551" cy="86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wipe(left)">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wipe(left)">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left)">
                                      <p:cBhvr>
                                        <p:cTn id="32" dur="500"/>
                                        <p:tgtEl>
                                          <p:spTgt spid="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xEl>
                                              <p:pRg st="3" end="3"/>
                                            </p:txEl>
                                          </p:spTgt>
                                        </p:tgtEl>
                                        <p:attrNameLst>
                                          <p:attrName>style.visibility</p:attrName>
                                        </p:attrNameLst>
                                      </p:cBhvr>
                                      <p:to>
                                        <p:strVal val="visible"/>
                                      </p:to>
                                    </p:set>
                                    <p:animEffect transition="in" filter="wipe(left)">
                                      <p:cBhvr>
                                        <p:cTn id="40" dur="500"/>
                                        <p:tgtEl>
                                          <p:spTgt spid="2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xEl>
                                              <p:pRg st="0" end="0"/>
                                            </p:txEl>
                                          </p:spTgt>
                                        </p:tgtEl>
                                        <p:attrNameLst>
                                          <p:attrName>style.visibility</p:attrName>
                                        </p:attrNameLst>
                                      </p:cBhvr>
                                      <p:to>
                                        <p:strVal val="visible"/>
                                      </p:to>
                                    </p:set>
                                    <p:animEffect transition="in" filter="wipe(left)">
                                      <p:cBhvr>
                                        <p:cTn id="48" dur="500"/>
                                        <p:tgtEl>
                                          <p:spTgt spid="3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500"/>
                                        <p:tgtEl>
                                          <p:spTgt spid="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4">
                                            <p:txEl>
                                              <p:pRg st="1" end="1"/>
                                            </p:txEl>
                                          </p:spTgt>
                                        </p:tgtEl>
                                        <p:attrNameLst>
                                          <p:attrName>style.visibility</p:attrName>
                                        </p:attrNameLst>
                                      </p:cBhvr>
                                      <p:to>
                                        <p:strVal val="visible"/>
                                      </p:to>
                                    </p:set>
                                    <p:animEffect transition="in" filter="wipe(left)">
                                      <p:cBhvr>
                                        <p:cTn id="56"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uiExpand="1" build="p"/>
      <p:bldP spid="3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E65068E-5752-4672-9B2A-60704A1F42F6}"/>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Google Shape;59;p13">
            <a:extLst>
              <a:ext uri="{FF2B5EF4-FFF2-40B4-BE49-F238E27FC236}">
                <a16:creationId xmlns:a16="http://schemas.microsoft.com/office/drawing/2014/main" id="{073FBE06-EC8F-487C-98C3-8C0A250132A4}"/>
              </a:ext>
            </a:extLst>
          </p:cNvPr>
          <p:cNvPicPr preferRelativeResize="0"/>
          <p:nvPr/>
        </p:nvPicPr>
        <p:blipFill>
          <a:blip r:embed="rId5">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990A6BCE-24A3-4289-9821-E9CF010CB090}"/>
              </a:ext>
            </a:extLst>
          </p:cNvPr>
          <p:cNvPicPr preferRelativeResize="0"/>
          <p:nvPr/>
        </p:nvPicPr>
        <p:blipFill>
          <a:blip r:embed="rId5">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CBE994AF-6557-4EB3-95C6-61CAB254FC6B}"/>
              </a:ext>
            </a:extLst>
          </p:cNvPr>
          <p:cNvPicPr preferRelativeResize="0"/>
          <p:nvPr/>
        </p:nvPicPr>
        <p:blipFill>
          <a:blip r:embed="rId5">
            <a:alphaModFix/>
          </a:blip>
          <a:stretch>
            <a:fillRect/>
          </a:stretch>
        </p:blipFill>
        <p:spPr>
          <a:xfrm>
            <a:off x="6808567" y="1"/>
            <a:ext cx="2762768" cy="1036033"/>
          </a:xfrm>
          <a:prstGeom prst="rect">
            <a:avLst/>
          </a:prstGeom>
          <a:noFill/>
          <a:ln>
            <a:noFill/>
          </a:ln>
        </p:spPr>
      </p:pic>
      <p:pic>
        <p:nvPicPr>
          <p:cNvPr id="14" name="Google Shape;62;p13">
            <a:extLst>
              <a:ext uri="{FF2B5EF4-FFF2-40B4-BE49-F238E27FC236}">
                <a16:creationId xmlns:a16="http://schemas.microsoft.com/office/drawing/2014/main" id="{42ADC071-FC01-49B8-8562-47A74E550D88}"/>
              </a:ext>
            </a:extLst>
          </p:cNvPr>
          <p:cNvPicPr preferRelativeResize="0"/>
          <p:nvPr/>
        </p:nvPicPr>
        <p:blipFill>
          <a:blip r:embed="rId5">
            <a:alphaModFix/>
          </a:blip>
          <a:stretch>
            <a:fillRect/>
          </a:stretch>
        </p:blipFill>
        <p:spPr>
          <a:xfrm>
            <a:off x="9429233" y="1"/>
            <a:ext cx="2762768"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a16="http://schemas.microsoft.com/office/drawing/2014/main"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43442" y="85837"/>
            <a:ext cx="634323" cy="634323"/>
          </a:xfrm>
          <a:prstGeom prst="rect">
            <a:avLst/>
          </a:prstGeom>
        </p:spPr>
      </p:pic>
      <p:sp>
        <p:nvSpPr>
          <p:cNvPr id="16" name="TextBox 15">
            <a:extLst>
              <a:ext uri="{FF2B5EF4-FFF2-40B4-BE49-F238E27FC236}">
                <a16:creationId xmlns:a16="http://schemas.microsoft.com/office/drawing/2014/main" id="{DB224504-99B7-4008-A999-B17F3D040E2F}"/>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Trời gió rét căm. Thỏ thấy rét quá, lạnh quá mà không có áo ấm. Chú run cầm cập. Thế rồi, chú tìm được một mảnh vải, quấn quanh người cho đỡ rét. Một cơn gió nổi lên, giật mình tung mảnh vải ra, bay đi vùn vụt,.. </a:t>
            </a:r>
            <a:endParaRPr lang="en-US" sz="3200" b="1" i="1" dirty="0">
              <a:solidFill>
                <a:prstClr val="black"/>
              </a:solidFill>
              <a:latin typeface="Calibri"/>
              <a:ea typeface="字魂59号-创粗黑"/>
            </a:endParaRPr>
          </a:p>
        </p:txBody>
      </p:sp>
      <p:pic>
        <p:nvPicPr>
          <p:cNvPr id="17" name="Picture 16">
            <a:extLst>
              <a:ext uri="{FF2B5EF4-FFF2-40B4-BE49-F238E27FC236}">
                <a16:creationId xmlns:a16="http://schemas.microsoft.com/office/drawing/2014/main" id="{7DDC5C95-9B15-4E11-9FC4-23839B53A749}"/>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417967" y="3017872"/>
            <a:ext cx="3356065" cy="3356065"/>
          </a:xfrm>
          <a:prstGeom prst="rect">
            <a:avLst/>
          </a:prstGeom>
        </p:spPr>
      </p:pic>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708</Words>
  <Application>Microsoft Office PowerPoint</Application>
  <PresentationFormat>Widescreen</PresentationFormat>
  <Paragraphs>81</Paragraphs>
  <Slides>25</Slides>
  <Notes>23</Notes>
  <HiddenSlides>0</HiddenSlides>
  <MMClips>2</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25</vt:i4>
      </vt:variant>
    </vt:vector>
  </HeadingPairs>
  <TitlesOfParts>
    <vt:vector size="43" baseType="lpstr">
      <vt:lpstr>微软雅黑</vt:lpstr>
      <vt:lpstr>宋体</vt:lpstr>
      <vt:lpstr>Arial</vt:lpstr>
      <vt:lpstr>Calibri</vt:lpstr>
      <vt:lpstr>Calibri Light</vt:lpstr>
      <vt:lpstr>Cambria</vt:lpstr>
      <vt:lpstr>等线</vt:lpstr>
      <vt:lpstr>Georgia</vt:lpstr>
      <vt:lpstr>iCiel Crocante</vt:lpstr>
      <vt:lpstr>iekie jianheiti</vt:lpstr>
      <vt:lpstr>Open Sans</vt:lpstr>
      <vt:lpstr>Times New Roman</vt:lpstr>
      <vt:lpstr>Wingdings</vt:lpstr>
      <vt:lpstr>字魂37号-波纹乖乖体</vt:lpstr>
      <vt:lpstr>字魂59号-创粗黑</vt:lpstr>
      <vt:lpstr>Office 主题</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2023-01-02T12:34:22Z</dcterms:created>
  <dcterms:modified xsi:type="dcterms:W3CDTF">2025-05-08T02:40:09Z</dcterms:modified>
</cp:coreProperties>
</file>