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47" r:id="rId2"/>
    <p:sldId id="370" r:id="rId3"/>
    <p:sldId id="371" r:id="rId4"/>
    <p:sldId id="372" r:id="rId5"/>
    <p:sldId id="373" r:id="rId6"/>
    <p:sldId id="260" r:id="rId7"/>
    <p:sldId id="374" r:id="rId8"/>
    <p:sldId id="375" r:id="rId9"/>
    <p:sldId id="376"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4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C3547-3DF9-4248-ACB5-7F2A27108CB3}" type="datetimeFigureOut">
              <a:rPr lang="en-US" smtClean="0"/>
              <a:t>4/21/2024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45DF3-93EF-42F3-9D76-677738E45D31}" type="slidenum">
              <a:rPr lang="en-US" smtClean="0"/>
              <a:t>‹#›</a:t>
            </a:fld>
            <a:endParaRPr lang="en-US"/>
          </a:p>
        </p:txBody>
      </p:sp>
    </p:spTree>
    <p:extLst>
      <p:ext uri="{BB962C8B-B14F-4D97-AF65-F5344CB8AC3E}">
        <p14:creationId xmlns:p14="http://schemas.microsoft.com/office/powerpoint/2010/main" val="83728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16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49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30372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115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096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2679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9213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914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6027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9947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515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9453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768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972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6348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546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12672542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F8EF0494-6076-AFC9-D1D7-4C88D9D2E09D}"/>
              </a:ext>
            </a:extLst>
          </p:cNvPr>
          <p:cNvGrpSpPr/>
          <p:nvPr/>
        </p:nvGrpSpPr>
        <p:grpSpPr>
          <a:xfrm>
            <a:off x="5503123" y="2106965"/>
            <a:ext cx="8128000" cy="6468371"/>
            <a:chOff x="3911600" y="1491272"/>
            <a:chExt cx="6096000" cy="4851278"/>
          </a:xfrm>
        </p:grpSpPr>
        <p:sp>
          <p:nvSpPr>
            <p:cNvPr id="5" name="Hình Bầu dục 4">
              <a:extLst>
                <a:ext uri="{FF2B5EF4-FFF2-40B4-BE49-F238E27FC236}">
                  <a16:creationId xmlns:a16="http://schemas.microsoft.com/office/drawing/2014/main" id="{D914D5ED-DAF1-A9A2-7CF2-65FCB05FB3D5}"/>
                </a:ext>
              </a:extLst>
            </p:cNvPr>
            <p:cNvSpPr/>
            <p:nvPr/>
          </p:nvSpPr>
          <p:spPr>
            <a:xfrm>
              <a:off x="3911600" y="3446784"/>
              <a:ext cx="6096000" cy="28957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DC4CA6CF-40A1-9F37-C816-9A0B5D3BD3B8}"/>
                </a:ext>
              </a:extLst>
            </p:cNvPr>
            <p:cNvPicPr>
              <a:picLocks noChangeAspect="1"/>
            </p:cNvPicPr>
            <p:nvPr/>
          </p:nvPicPr>
          <p:blipFill>
            <a:blip r:embed="rId3"/>
            <a:stretch>
              <a:fillRect/>
            </a:stretch>
          </p:blipFill>
          <p:spPr>
            <a:xfrm>
              <a:off x="4642083" y="1491272"/>
              <a:ext cx="4447079" cy="3835400"/>
            </a:xfrm>
            <a:prstGeom prst="rect">
              <a:avLst/>
            </a:prstGeom>
          </p:spPr>
        </p:pic>
      </p:grpSp>
      <p:pic>
        <p:nvPicPr>
          <p:cNvPr id="18" name="Hình ảnh 17" descr="Ảnh có chứa bánh xe&#10;&#10;Mô tả được tạo tự động">
            <a:extLst>
              <a:ext uri="{FF2B5EF4-FFF2-40B4-BE49-F238E27FC236}">
                <a16:creationId xmlns:a16="http://schemas.microsoft.com/office/drawing/2014/main" id="{3C44BF53-4BF9-B7BE-6C10-B92D7A8FE818}"/>
              </a:ext>
            </a:extLst>
          </p:cNvPr>
          <p:cNvPicPr>
            <a:picLocks noChangeAspect="1"/>
          </p:cNvPicPr>
          <p:nvPr/>
        </p:nvPicPr>
        <p:blipFill rotWithShape="1">
          <a:blip r:embed="rId4">
            <a:alphaModFix amt="50000"/>
          </a:blip>
          <a:srcRect l="38331" t="5782" r="34538" b="49483"/>
          <a:stretch/>
        </p:blipFill>
        <p:spPr>
          <a:xfrm>
            <a:off x="6452151" y="1535322"/>
            <a:ext cx="1751989" cy="1624985"/>
          </a:xfrm>
          <a:prstGeom prst="rect">
            <a:avLst/>
          </a:prstGeom>
        </p:spPr>
      </p:pic>
      <p:pic>
        <p:nvPicPr>
          <p:cNvPr id="14" name="Hình ảnh 13" descr="Ảnh có chứa bánh xe&#10;&#10;Mô tả được tạo tự động">
            <a:extLst>
              <a:ext uri="{FF2B5EF4-FFF2-40B4-BE49-F238E27FC236}">
                <a16:creationId xmlns:a16="http://schemas.microsoft.com/office/drawing/2014/main" id="{FE293C94-3B71-D6DE-F16C-5487371C1B6D}"/>
              </a:ext>
            </a:extLst>
          </p:cNvPr>
          <p:cNvPicPr>
            <a:picLocks noChangeAspect="1"/>
          </p:cNvPicPr>
          <p:nvPr/>
        </p:nvPicPr>
        <p:blipFill rotWithShape="1">
          <a:blip r:embed="rId4">
            <a:alphaModFix amt="85000"/>
          </a:blip>
          <a:srcRect l="38331" t="5782" r="34538" b="49483"/>
          <a:stretch/>
        </p:blipFill>
        <p:spPr>
          <a:xfrm>
            <a:off x="10562573" y="487432"/>
            <a:ext cx="2666223" cy="2472945"/>
          </a:xfrm>
          <a:prstGeom prst="rect">
            <a:avLst/>
          </a:prstGeom>
        </p:spPr>
      </p:pic>
      <p:sp>
        <p:nvSpPr>
          <p:cNvPr id="2" name="Hình Bầu dục 1">
            <a:extLst>
              <a:ext uri="{FF2B5EF4-FFF2-40B4-BE49-F238E27FC236}">
                <a16:creationId xmlns:a16="http://schemas.microsoft.com/office/drawing/2014/main" id="{48F6DD70-F2D8-4879-4663-C570A5DBE920}"/>
              </a:ext>
            </a:extLst>
          </p:cNvPr>
          <p:cNvSpPr/>
          <p:nvPr/>
        </p:nvSpPr>
        <p:spPr>
          <a:xfrm>
            <a:off x="-2364619" y="-817593"/>
            <a:ext cx="9400420" cy="8956525"/>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vận tải, bánh xe&#10;&#10;Mô tả được tạo tự động">
            <a:extLst>
              <a:ext uri="{FF2B5EF4-FFF2-40B4-BE49-F238E27FC236}">
                <a16:creationId xmlns:a16="http://schemas.microsoft.com/office/drawing/2014/main" id="{A22F9E1D-6783-E849-1D50-DA66682AA5E9}"/>
              </a:ext>
            </a:extLst>
          </p:cNvPr>
          <p:cNvPicPr>
            <a:picLocks noChangeAspect="1"/>
          </p:cNvPicPr>
          <p:nvPr/>
        </p:nvPicPr>
        <p:blipFill rotWithShape="1">
          <a:blip r:embed="rId5"/>
          <a:srcRect r="63599" b="50000"/>
          <a:stretch/>
        </p:blipFill>
        <p:spPr>
          <a:xfrm>
            <a:off x="9792783" y="0"/>
            <a:ext cx="2621348" cy="2025333"/>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id="{D5813AC2-F469-0A1A-00FA-7D717CF01BCB}"/>
              </a:ext>
            </a:extLst>
          </p:cNvPr>
          <p:cNvPicPr>
            <a:picLocks noChangeAspect="1"/>
          </p:cNvPicPr>
          <p:nvPr/>
        </p:nvPicPr>
        <p:blipFill rotWithShape="1">
          <a:blip r:embed="rId4">
            <a:alphaModFix amt="70000"/>
          </a:blip>
          <a:srcRect r="61821" b="59984"/>
          <a:stretch/>
        </p:blipFill>
        <p:spPr>
          <a:xfrm>
            <a:off x="7174194" y="-65594"/>
            <a:ext cx="2944863" cy="1736155"/>
          </a:xfrm>
          <a:prstGeom prst="rect">
            <a:avLst/>
          </a:prstGeom>
        </p:spPr>
      </p:pic>
      <p:pic>
        <p:nvPicPr>
          <p:cNvPr id="19" name="Hình ảnh 18" descr="Ảnh có chứa bánh xe&#10;&#10;Mô tả được tạo tự động">
            <a:extLst>
              <a:ext uri="{FF2B5EF4-FFF2-40B4-BE49-F238E27FC236}">
                <a16:creationId xmlns:a16="http://schemas.microsoft.com/office/drawing/2014/main" id="{3C886E27-1681-C1FA-1D08-0D6F320D9550}"/>
              </a:ext>
            </a:extLst>
          </p:cNvPr>
          <p:cNvPicPr>
            <a:picLocks noChangeAspect="1"/>
          </p:cNvPicPr>
          <p:nvPr/>
        </p:nvPicPr>
        <p:blipFill rotWithShape="1">
          <a:blip r:embed="rId4">
            <a:alphaModFix amt="35000"/>
          </a:blip>
          <a:srcRect r="61821" b="59984"/>
          <a:stretch/>
        </p:blipFill>
        <p:spPr>
          <a:xfrm>
            <a:off x="9567123" y="2355464"/>
            <a:ext cx="2526413" cy="1489456"/>
          </a:xfrm>
          <a:prstGeom prst="rect">
            <a:avLst/>
          </a:prstGeom>
        </p:spPr>
      </p:pic>
      <p:pic>
        <p:nvPicPr>
          <p:cNvPr id="6" name="Hình ảnh 5" descr="Ảnh có chứa văn bản&#10;&#10;Mô tả được tạo tự động">
            <a:extLst>
              <a:ext uri="{FF2B5EF4-FFF2-40B4-BE49-F238E27FC236}">
                <a16:creationId xmlns:a16="http://schemas.microsoft.com/office/drawing/2014/main" id="{8E09910D-8887-016A-3733-238549327F77}"/>
              </a:ext>
            </a:extLst>
          </p:cNvPr>
          <p:cNvPicPr>
            <a:picLocks noChangeAspect="1"/>
          </p:cNvPicPr>
          <p:nvPr/>
        </p:nvPicPr>
        <p:blipFill rotWithShape="1">
          <a:blip r:embed="rId6"/>
          <a:srcRect l="52530" t="14031" r="4458" b="47523"/>
          <a:stretch/>
        </p:blipFill>
        <p:spPr>
          <a:xfrm>
            <a:off x="249172" y="1"/>
            <a:ext cx="5458139" cy="2744265"/>
          </a:xfrm>
          <a:prstGeom prst="rect">
            <a:avLst/>
          </a:prstGeom>
        </p:spPr>
      </p:pic>
      <p:pic>
        <p:nvPicPr>
          <p:cNvPr id="7" name="Picture 6">
            <a:extLst>
              <a:ext uri="{FF2B5EF4-FFF2-40B4-BE49-F238E27FC236}">
                <a16:creationId xmlns:a16="http://schemas.microsoft.com/office/drawing/2014/main" id="{162B2B99-2BBD-C05D-12ED-F940A5A8AFF9}"/>
              </a:ext>
            </a:extLst>
          </p:cNvPr>
          <p:cNvPicPr>
            <a:picLocks noChangeAspect="1"/>
          </p:cNvPicPr>
          <p:nvPr/>
        </p:nvPicPr>
        <p:blipFill>
          <a:blip r:embed="rId7"/>
          <a:stretch>
            <a:fillRect/>
          </a:stretch>
        </p:blipFill>
        <p:spPr>
          <a:xfrm>
            <a:off x="277529" y="510381"/>
            <a:ext cx="5474682" cy="2139881"/>
          </a:xfrm>
          <a:prstGeom prst="rect">
            <a:avLst/>
          </a:prstGeom>
        </p:spPr>
      </p:pic>
      <p:pic>
        <p:nvPicPr>
          <p:cNvPr id="16" name="Picture 15">
            <a:extLst>
              <a:ext uri="{FF2B5EF4-FFF2-40B4-BE49-F238E27FC236}">
                <a16:creationId xmlns:a16="http://schemas.microsoft.com/office/drawing/2014/main" id="{8785F81A-F576-3A99-85EC-CBCC57534948}"/>
              </a:ext>
            </a:extLst>
          </p:cNvPr>
          <p:cNvPicPr>
            <a:picLocks noChangeAspect="1"/>
          </p:cNvPicPr>
          <p:nvPr/>
        </p:nvPicPr>
        <p:blipFill>
          <a:blip r:embed="rId8"/>
          <a:stretch>
            <a:fillRect/>
          </a:stretch>
        </p:blipFill>
        <p:spPr>
          <a:xfrm>
            <a:off x="460513" y="2905563"/>
            <a:ext cx="6102625" cy="2517866"/>
          </a:xfrm>
          <a:prstGeom prst="rect">
            <a:avLst/>
          </a:prstGeom>
        </p:spPr>
      </p:pic>
    </p:spTree>
    <p:extLst>
      <p:ext uri="{BB962C8B-B14F-4D97-AF65-F5344CB8AC3E}">
        <p14:creationId xmlns:p14="http://schemas.microsoft.com/office/powerpoint/2010/main" val="2150522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7" name="Hình ảnh 6" descr="Ảnh có chứa đồ chơi, búp bê&#10;&#10;Mô tả được tạo tự động">
            <a:extLst>
              <a:ext uri="{FF2B5EF4-FFF2-40B4-BE49-F238E27FC236}">
                <a16:creationId xmlns:a16="http://schemas.microsoft.com/office/drawing/2014/main" id="{4FA97783-0356-F1E9-6F67-EB2A07F305D1}"/>
              </a:ext>
            </a:extLst>
          </p:cNvPr>
          <p:cNvPicPr>
            <a:picLocks noChangeAspect="1"/>
          </p:cNvPicPr>
          <p:nvPr/>
        </p:nvPicPr>
        <p:blipFill>
          <a:blip r:embed="rId3"/>
          <a:stretch>
            <a:fillRect/>
          </a:stretch>
        </p:blipFill>
        <p:spPr>
          <a:xfrm>
            <a:off x="2900053" y="2305992"/>
            <a:ext cx="8391485" cy="4758971"/>
          </a:xfrm>
          <a:prstGeom prst="rect">
            <a:avLst/>
          </a:prstGeom>
          <a:effectLst>
            <a:outerShdw blurRad="50800" dist="38100" dir="18900000" algn="bl" rotWithShape="0">
              <a:prstClr val="black">
                <a:alpha val="40000"/>
              </a:prstClr>
            </a:outerShdw>
          </a:effectLst>
        </p:spPr>
      </p:pic>
      <p:sp>
        <p:nvSpPr>
          <p:cNvPr id="10" name="Google Shape;1768;p26">
            <a:extLst>
              <a:ext uri="{FF2B5EF4-FFF2-40B4-BE49-F238E27FC236}">
                <a16:creationId xmlns:a16="http://schemas.microsoft.com/office/drawing/2014/main" id="{702C97E8-909B-E8AA-495F-E5DE0D0C0DFA}"/>
              </a:ext>
            </a:extLst>
          </p:cNvPr>
          <p:cNvSpPr txBox="1">
            <a:spLocks noGrp="1"/>
          </p:cNvSpPr>
          <p:nvPr>
            <p:ph type="title"/>
          </p:nvPr>
        </p:nvSpPr>
        <p:spPr>
          <a:xfrm>
            <a:off x="426255" y="772394"/>
            <a:ext cx="11088411" cy="1326419"/>
          </a:xfrm>
          <a:prstGeom prst="rect">
            <a:avLst/>
          </a:prstGeom>
        </p:spPr>
        <p:txBody>
          <a:bodyPr spcFirstLastPara="1" wrap="square" lIns="121900" tIns="121900" rIns="121900" bIns="121900" anchor="ctr" anchorCtr="0">
            <a:noAutofit/>
          </a:bodyPr>
          <a:lstStyle/>
          <a:p>
            <a:r>
              <a:rPr lang="en-US" sz="8000" b="0" dirty="0" err="1">
                <a:solidFill>
                  <a:srgbClr val="FD9E66"/>
                </a:solidFill>
                <a:latin typeface="+mj-lt"/>
              </a:rPr>
              <a:t>Tạm</a:t>
            </a:r>
            <a:r>
              <a:rPr lang="en-US" sz="8000" b="0" dirty="0">
                <a:solidFill>
                  <a:srgbClr val="FD9E66"/>
                </a:solidFill>
                <a:latin typeface="+mj-lt"/>
              </a:rPr>
              <a:t> </a:t>
            </a:r>
            <a:r>
              <a:rPr lang="en-US" sz="8000" b="0" dirty="0" err="1">
                <a:solidFill>
                  <a:srgbClr val="FD9E66"/>
                </a:solidFill>
                <a:latin typeface="+mj-lt"/>
              </a:rPr>
              <a:t>Biệt</a:t>
            </a:r>
            <a:r>
              <a:rPr lang="en-US" sz="8000" b="0" dirty="0">
                <a:solidFill>
                  <a:srgbClr val="FD9E66"/>
                </a:solidFill>
                <a:latin typeface="+mj-lt"/>
              </a:rPr>
              <a:t> </a:t>
            </a:r>
            <a:br>
              <a:rPr lang="en-US" sz="8000" b="0" dirty="0">
                <a:solidFill>
                  <a:srgbClr val="FD9E66"/>
                </a:solidFill>
                <a:latin typeface="+mj-lt"/>
              </a:rPr>
            </a:br>
            <a:r>
              <a:rPr lang="en-US" sz="8000" b="0" dirty="0" err="1">
                <a:solidFill>
                  <a:srgbClr val="FD9E66"/>
                </a:solidFill>
                <a:latin typeface="+mj-lt"/>
              </a:rPr>
              <a:t>Và</a:t>
            </a:r>
            <a:r>
              <a:rPr lang="en-US" sz="8000" b="0" dirty="0">
                <a:solidFill>
                  <a:srgbClr val="FD9E66"/>
                </a:solidFill>
                <a:latin typeface="+mj-lt"/>
              </a:rPr>
              <a:t> </a:t>
            </a:r>
            <a:r>
              <a:rPr lang="en-US" sz="8000" b="0" dirty="0" err="1">
                <a:solidFill>
                  <a:srgbClr val="FD9E66"/>
                </a:solidFill>
                <a:latin typeface="+mj-lt"/>
              </a:rPr>
              <a:t>Hẹn</a:t>
            </a:r>
            <a:r>
              <a:rPr lang="en-US" sz="8000" b="0" dirty="0">
                <a:solidFill>
                  <a:srgbClr val="FD9E66"/>
                </a:solidFill>
                <a:latin typeface="+mj-lt"/>
              </a:rPr>
              <a:t> </a:t>
            </a:r>
            <a:r>
              <a:rPr lang="en-US" sz="8000" b="0" dirty="0" err="1">
                <a:solidFill>
                  <a:srgbClr val="FD9E66"/>
                </a:solidFill>
                <a:latin typeface="+mj-lt"/>
              </a:rPr>
              <a:t>Gặp</a:t>
            </a:r>
            <a:r>
              <a:rPr lang="en-US" sz="8000" b="0" dirty="0">
                <a:solidFill>
                  <a:srgbClr val="FD9E66"/>
                </a:solidFill>
                <a:latin typeface="+mj-lt"/>
              </a:rPr>
              <a:t> </a:t>
            </a:r>
            <a:r>
              <a:rPr lang="en-US" sz="8000" b="0" dirty="0" err="1">
                <a:solidFill>
                  <a:srgbClr val="FD9E66"/>
                </a:solidFill>
                <a:latin typeface="+mj-lt"/>
              </a:rPr>
              <a:t>Lại</a:t>
            </a:r>
            <a:endParaRPr lang="en-US" sz="8000" b="0" dirty="0">
              <a:solidFill>
                <a:srgbClr val="FD9E6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32">
            <a:extLst>
              <a:ext uri="{FF2B5EF4-FFF2-40B4-BE49-F238E27FC236}">
                <a16:creationId xmlns:a16="http://schemas.microsoft.com/office/drawing/2014/main" id="{075FDCE0-3794-D57A-073A-54DEB6577DAA}"/>
              </a:ext>
            </a:extLst>
          </p:cNvPr>
          <p:cNvGrpSpPr/>
          <p:nvPr/>
        </p:nvGrpSpPr>
        <p:grpSpPr>
          <a:xfrm>
            <a:off x="995082" y="173838"/>
            <a:ext cx="10282516" cy="1328022"/>
            <a:chOff x="3633749" y="964755"/>
            <a:chExt cx="5172617" cy="996017"/>
          </a:xfrm>
        </p:grpSpPr>
        <p:sp>
          <p:nvSpPr>
            <p:cNvPr id="11" name="Hình chữ nhật: Góc Tròn 31">
              <a:extLst>
                <a:ext uri="{FF2B5EF4-FFF2-40B4-BE49-F238E27FC236}">
                  <a16:creationId xmlns:a16="http://schemas.microsoft.com/office/drawing/2014/main" id="{ED803305-E2FC-D331-C19E-9604E1377275}"/>
                </a:ext>
              </a:extLst>
            </p:cNvPr>
            <p:cNvSpPr/>
            <p:nvPr/>
          </p:nvSpPr>
          <p:spPr>
            <a:xfrm>
              <a:off x="3688560" y="1024588"/>
              <a:ext cx="4587240" cy="8804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2" name="Nhóm 9">
              <a:extLst>
                <a:ext uri="{FF2B5EF4-FFF2-40B4-BE49-F238E27FC236}">
                  <a16:creationId xmlns:a16="http://schemas.microsoft.com/office/drawing/2014/main" id="{F6924B0C-A225-5574-63ED-4D65828BCF59}"/>
                </a:ext>
              </a:extLst>
            </p:cNvPr>
            <p:cNvGrpSpPr/>
            <p:nvPr/>
          </p:nvGrpSpPr>
          <p:grpSpPr>
            <a:xfrm>
              <a:off x="3633749" y="964755"/>
              <a:ext cx="5172617" cy="996017"/>
              <a:chOff x="3633749" y="964755"/>
              <a:chExt cx="5172617" cy="996017"/>
            </a:xfrm>
          </p:grpSpPr>
          <p:sp>
            <p:nvSpPr>
              <p:cNvPr id="13" name="Hộp Văn bản 13">
                <a:extLst>
                  <a:ext uri="{FF2B5EF4-FFF2-40B4-BE49-F238E27FC236}">
                    <a16:creationId xmlns:a16="http://schemas.microsoft.com/office/drawing/2014/main" id="{311D4468-2C0E-69F3-2082-16776FA8F4AB}"/>
                  </a:ext>
                </a:extLst>
              </p:cNvPr>
              <p:cNvSpPr txBox="1"/>
              <p:nvPr/>
            </p:nvSpPr>
            <p:spPr>
              <a:xfrm>
                <a:off x="3633749" y="964755"/>
                <a:ext cx="4642051" cy="996017"/>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algn="just">
                  <a:spcBef>
                    <a:spcPts val="0"/>
                  </a:spcBef>
                  <a:spcAft>
                    <a:spcPts val="0"/>
                  </a:spcAft>
                </a:pPr>
                <a:r>
                  <a:rPr lang="nl-NL" sz="3600" b="1" dirty="0">
                    <a:solidFill>
                      <a:schemeClr val="tx1"/>
                    </a:solidFill>
                    <a:effectLst/>
                    <a:ea typeface="Times New Roman" panose="02020603050405020304" pitchFamily="18" charset="0"/>
                  </a:rPr>
                  <a:t>1.</a:t>
                </a:r>
                <a:r>
                  <a:rPr lang="vi-VN" sz="3600" b="1" dirty="0">
                    <a:solidFill>
                      <a:schemeClr val="tx1"/>
                    </a:solidFill>
                    <a:effectLst/>
                    <a:ea typeface="Times New Roman" panose="02020603050405020304" pitchFamily="18" charset="0"/>
                  </a:rPr>
                  <a:t> </a:t>
                </a:r>
                <a:r>
                  <a:rPr lang="nl-NL" sz="3600" b="1" dirty="0">
                    <a:solidFill>
                      <a:schemeClr val="tx1"/>
                    </a:solidFill>
                    <a:effectLst/>
                    <a:ea typeface="Times New Roman" panose="02020603050405020304" pitchFamily="18" charset="0"/>
                  </a:rPr>
                  <a:t>Dựa vào tranh, nói về nạn ô nhiễm môi trường mà em biết</a:t>
                </a:r>
                <a:endParaRPr lang="en-US" sz="3600" dirty="0">
                  <a:solidFill>
                    <a:schemeClr val="tx1"/>
                  </a:solidFill>
                  <a:effectLst/>
                  <a:ea typeface="Times New Roman" panose="02020603050405020304" pitchFamily="18" charset="0"/>
                </a:endParaRPr>
              </a:p>
            </p:txBody>
          </p:sp>
          <p:pic>
            <p:nvPicPr>
              <p:cNvPr id="14" name="Picture 26">
                <a:extLst>
                  <a:ext uri="{FF2B5EF4-FFF2-40B4-BE49-F238E27FC236}">
                    <a16:creationId xmlns:a16="http://schemas.microsoft.com/office/drawing/2014/main" id="{8CD29EE5-EDC9-2F70-47EC-976AA2203E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08318">
                <a:off x="8278176" y="1011659"/>
                <a:ext cx="528190" cy="822086"/>
              </a:xfrm>
              <a:prstGeom prst="rect">
                <a:avLst/>
              </a:prstGeom>
              <a:effectLst>
                <a:outerShdw blurRad="76200" dist="12700" dir="2700000" sy="-23000" kx="-800400" algn="bl" rotWithShape="0">
                  <a:prstClr val="black">
                    <a:alpha val="20000"/>
                  </a:prstClr>
                </a:outerShdw>
              </a:effectLst>
            </p:spPr>
          </p:pic>
        </p:grpSp>
      </p:grpSp>
      <p:pic>
        <p:nvPicPr>
          <p:cNvPr id="21" name="Picture 20">
            <a:extLst>
              <a:ext uri="{FF2B5EF4-FFF2-40B4-BE49-F238E27FC236}">
                <a16:creationId xmlns:a16="http://schemas.microsoft.com/office/drawing/2014/main" id="{B7F3EF2E-7222-0C27-69DD-62F4F4082B9F}"/>
              </a:ext>
            </a:extLst>
          </p:cNvPr>
          <p:cNvPicPr>
            <a:picLocks noChangeAspect="1"/>
          </p:cNvPicPr>
          <p:nvPr/>
        </p:nvPicPr>
        <p:blipFill>
          <a:blip r:embed="rId4"/>
          <a:stretch>
            <a:fillRect/>
          </a:stretch>
        </p:blipFill>
        <p:spPr>
          <a:xfrm>
            <a:off x="1971675" y="1752600"/>
            <a:ext cx="8172450" cy="2792826"/>
          </a:xfrm>
          <a:prstGeom prst="rect">
            <a:avLst/>
          </a:prstGeom>
        </p:spPr>
      </p:pic>
      <p:grpSp>
        <p:nvGrpSpPr>
          <p:cNvPr id="22" name="Nhóm 7">
            <a:extLst>
              <a:ext uri="{FF2B5EF4-FFF2-40B4-BE49-F238E27FC236}">
                <a16:creationId xmlns:a16="http://schemas.microsoft.com/office/drawing/2014/main" id="{489C54F8-E6B3-94DD-4493-176520617B8E}"/>
              </a:ext>
            </a:extLst>
          </p:cNvPr>
          <p:cNvGrpSpPr/>
          <p:nvPr/>
        </p:nvGrpSpPr>
        <p:grpSpPr>
          <a:xfrm>
            <a:off x="2105917" y="4494730"/>
            <a:ext cx="7714356" cy="2241632"/>
            <a:chOff x="1060119" y="1618026"/>
            <a:chExt cx="5785767" cy="1681224"/>
          </a:xfrm>
        </p:grpSpPr>
        <p:sp>
          <p:nvSpPr>
            <p:cNvPr id="23" name="Hình chữ nhật: Góc Tròn 298">
              <a:extLst>
                <a:ext uri="{FF2B5EF4-FFF2-40B4-BE49-F238E27FC236}">
                  <a16:creationId xmlns:a16="http://schemas.microsoft.com/office/drawing/2014/main" id="{92A6A3B7-A485-BE2D-FB64-D9AA3B12FA89}"/>
                </a:ext>
              </a:extLst>
            </p:cNvPr>
            <p:cNvSpPr/>
            <p:nvPr/>
          </p:nvSpPr>
          <p:spPr>
            <a:xfrm>
              <a:off x="1243135" y="1783135"/>
              <a:ext cx="5545602" cy="1472626"/>
            </a:xfrm>
            <a:custGeom>
              <a:avLst/>
              <a:gdLst>
                <a:gd name="connsiteX0" fmla="*/ 0 w 7394137"/>
                <a:gd name="connsiteY0" fmla="*/ 327257 h 1963501"/>
                <a:gd name="connsiteX1" fmla="*/ 327257 w 7394137"/>
                <a:gd name="connsiteY1" fmla="*/ 0 h 1963501"/>
                <a:gd name="connsiteX2" fmla="*/ 7066880 w 7394137"/>
                <a:gd name="connsiteY2" fmla="*/ 0 h 1963501"/>
                <a:gd name="connsiteX3" fmla="*/ 7394137 w 7394137"/>
                <a:gd name="connsiteY3" fmla="*/ 327257 h 1963501"/>
                <a:gd name="connsiteX4" fmla="*/ 7394137 w 7394137"/>
                <a:gd name="connsiteY4" fmla="*/ 1636244 h 1963501"/>
                <a:gd name="connsiteX5" fmla="*/ 7066880 w 7394137"/>
                <a:gd name="connsiteY5" fmla="*/ 1963501 h 1963501"/>
                <a:gd name="connsiteX6" fmla="*/ 327257 w 7394137"/>
                <a:gd name="connsiteY6" fmla="*/ 1963501 h 1963501"/>
                <a:gd name="connsiteX7" fmla="*/ 0 w 7394137"/>
                <a:gd name="connsiteY7" fmla="*/ 1636244 h 1963501"/>
                <a:gd name="connsiteX8" fmla="*/ 0 w 7394137"/>
                <a:gd name="connsiteY8" fmla="*/ 327257 h 196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4137" h="1963501" fill="none" extrusionOk="0">
                  <a:moveTo>
                    <a:pt x="0" y="327257"/>
                  </a:moveTo>
                  <a:cubicBezTo>
                    <a:pt x="10766" y="138600"/>
                    <a:pt x="158895" y="25186"/>
                    <a:pt x="327257" y="0"/>
                  </a:cubicBezTo>
                  <a:cubicBezTo>
                    <a:pt x="3237165" y="-106144"/>
                    <a:pt x="5224559" y="-57456"/>
                    <a:pt x="7066880" y="0"/>
                  </a:cubicBezTo>
                  <a:cubicBezTo>
                    <a:pt x="7270027" y="11815"/>
                    <a:pt x="7411190" y="146598"/>
                    <a:pt x="7394137" y="327257"/>
                  </a:cubicBezTo>
                  <a:cubicBezTo>
                    <a:pt x="7433010" y="927127"/>
                    <a:pt x="7511033" y="1301805"/>
                    <a:pt x="7394137" y="1636244"/>
                  </a:cubicBezTo>
                  <a:cubicBezTo>
                    <a:pt x="7406461" y="1834465"/>
                    <a:pt x="7253128" y="1946238"/>
                    <a:pt x="7066880" y="1963501"/>
                  </a:cubicBezTo>
                  <a:cubicBezTo>
                    <a:pt x="4300955" y="1934504"/>
                    <a:pt x="2030278" y="1890137"/>
                    <a:pt x="327257" y="1963501"/>
                  </a:cubicBezTo>
                  <a:cubicBezTo>
                    <a:pt x="159471" y="1941991"/>
                    <a:pt x="3723" y="1801692"/>
                    <a:pt x="0" y="1636244"/>
                  </a:cubicBezTo>
                  <a:cubicBezTo>
                    <a:pt x="-61153" y="1038023"/>
                    <a:pt x="-25932" y="766231"/>
                    <a:pt x="0" y="327257"/>
                  </a:cubicBezTo>
                  <a:close/>
                </a:path>
                <a:path w="7394137" h="1963501" stroke="0" extrusionOk="0">
                  <a:moveTo>
                    <a:pt x="0" y="327257"/>
                  </a:moveTo>
                  <a:cubicBezTo>
                    <a:pt x="19146" y="140017"/>
                    <a:pt x="143368" y="7888"/>
                    <a:pt x="327257" y="0"/>
                  </a:cubicBezTo>
                  <a:cubicBezTo>
                    <a:pt x="2935764" y="-6525"/>
                    <a:pt x="6102835" y="152743"/>
                    <a:pt x="7066880" y="0"/>
                  </a:cubicBezTo>
                  <a:cubicBezTo>
                    <a:pt x="7259305" y="6116"/>
                    <a:pt x="7374285" y="175298"/>
                    <a:pt x="7394137" y="327257"/>
                  </a:cubicBezTo>
                  <a:cubicBezTo>
                    <a:pt x="7287249" y="793442"/>
                    <a:pt x="7496327" y="1164722"/>
                    <a:pt x="7394137" y="1636244"/>
                  </a:cubicBezTo>
                  <a:cubicBezTo>
                    <a:pt x="7427795" y="1814045"/>
                    <a:pt x="7236803" y="1975726"/>
                    <a:pt x="7066880" y="1963501"/>
                  </a:cubicBezTo>
                  <a:cubicBezTo>
                    <a:pt x="6011007" y="2077335"/>
                    <a:pt x="3148130" y="1962855"/>
                    <a:pt x="327257" y="1963501"/>
                  </a:cubicBezTo>
                  <a:cubicBezTo>
                    <a:pt x="161156" y="1995280"/>
                    <a:pt x="-6190" y="1782320"/>
                    <a:pt x="0" y="1636244"/>
                  </a:cubicBezTo>
                  <a:cubicBezTo>
                    <a:pt x="-23977" y="1362130"/>
                    <a:pt x="-58411" y="884135"/>
                    <a:pt x="0" y="327257"/>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5" name="Nhóm 18">
              <a:extLst>
                <a:ext uri="{FF2B5EF4-FFF2-40B4-BE49-F238E27FC236}">
                  <a16:creationId xmlns:a16="http://schemas.microsoft.com/office/drawing/2014/main" id="{76245FBE-5CB3-28F0-4163-08E4E0C93DC8}"/>
                </a:ext>
              </a:extLst>
            </p:cNvPr>
            <p:cNvGrpSpPr/>
            <p:nvPr/>
          </p:nvGrpSpPr>
          <p:grpSpPr>
            <a:xfrm>
              <a:off x="1060119" y="1618026"/>
              <a:ext cx="5785767" cy="1681224"/>
              <a:chOff x="1307512" y="2595986"/>
              <a:chExt cx="5785767" cy="1681224"/>
            </a:xfrm>
          </p:grpSpPr>
          <p:pic>
            <p:nvPicPr>
              <p:cNvPr id="26" name="Hình ảnh 19">
                <a:extLst>
                  <a:ext uri="{FF2B5EF4-FFF2-40B4-BE49-F238E27FC236}">
                    <a16:creationId xmlns:a16="http://schemas.microsoft.com/office/drawing/2014/main" id="{B08E950D-F78E-EF40-C5FC-24C62706240A}"/>
                  </a:ext>
                </a:extLst>
              </p:cNvPr>
              <p:cNvPicPr>
                <a:picLocks noChangeAspect="1"/>
              </p:cNvPicPr>
              <p:nvPr/>
            </p:nvPicPr>
            <p:blipFill rotWithShape="1">
              <a:blip r:embed="rId5"/>
              <a:srcRect l="54488" t="8599" r="19635" b="50000"/>
              <a:stretch/>
            </p:blipFill>
            <p:spPr>
              <a:xfrm>
                <a:off x="1307512" y="2595986"/>
                <a:ext cx="598927" cy="539007"/>
              </a:xfrm>
              <a:prstGeom prst="rect">
                <a:avLst/>
              </a:prstGeom>
            </p:spPr>
          </p:pic>
          <p:sp>
            <p:nvSpPr>
              <p:cNvPr id="27" name="Hộp Văn bản 20">
                <a:extLst>
                  <a:ext uri="{FF2B5EF4-FFF2-40B4-BE49-F238E27FC236}">
                    <a16:creationId xmlns:a16="http://schemas.microsoft.com/office/drawing/2014/main" id="{90337E51-99C2-BDA2-A8DA-D0F4126E050E}"/>
                  </a:ext>
                </a:extLst>
              </p:cNvPr>
              <p:cNvSpPr txBox="1"/>
              <p:nvPr/>
            </p:nvSpPr>
            <p:spPr>
              <a:xfrm>
                <a:off x="1693451" y="2730633"/>
                <a:ext cx="5399828" cy="1546577"/>
              </a:xfrm>
              <a:prstGeom prst="rect">
                <a:avLst/>
              </a:prstGeom>
              <a:noFill/>
            </p:spPr>
            <p:txBody>
              <a:bodyPr wrap="square" rtlCol="0">
                <a:spAutoFit/>
              </a:bodyPr>
              <a:lstStyle/>
              <a:p>
                <a:pPr algn="just"/>
                <a:r>
                  <a:rPr lang="vi-VN" sz="3200" b="0" i="0" dirty="0">
                    <a:solidFill>
                      <a:srgbClr val="000000"/>
                    </a:solidFill>
                    <a:effectLst/>
                  </a:rPr>
                  <a:t>Gợi ý:</a:t>
                </a:r>
              </a:p>
              <a:p>
                <a:pPr algn="just"/>
                <a:r>
                  <a:rPr lang="vi-VN" sz="3200" b="0" i="0" dirty="0">
                    <a:solidFill>
                      <a:srgbClr val="000000"/>
                    </a:solidFill>
                    <a:effectLst/>
                  </a:rPr>
                  <a:t>- Đó là nạn ô nhiễm gì? (ô nhiễm đất, nước, không khí, tiếng ồn,...)</a:t>
                </a:r>
              </a:p>
              <a:p>
                <a:pPr algn="just"/>
                <a:r>
                  <a:rPr lang="vi-VN" sz="3200" b="0" i="0" dirty="0">
                    <a:solidFill>
                      <a:srgbClr val="000000"/>
                    </a:solidFill>
                    <a:effectLst/>
                  </a:rPr>
                  <a:t>- Vì sao xảy ra nạn ô nhiễm đó? </a:t>
                </a:r>
              </a:p>
            </p:txBody>
          </p:sp>
        </p:grpSp>
      </p:grpSp>
      <p:sp>
        <p:nvSpPr>
          <p:cNvPr id="28" name="Rectangle: Rounded Corners 27">
            <a:extLst>
              <a:ext uri="{FF2B5EF4-FFF2-40B4-BE49-F238E27FC236}">
                <a16:creationId xmlns:a16="http://schemas.microsoft.com/office/drawing/2014/main" id="{A02AB786-651A-8BC3-3DDF-B3B91E6F5512}"/>
              </a:ext>
            </a:extLst>
          </p:cNvPr>
          <p:cNvSpPr/>
          <p:nvPr/>
        </p:nvSpPr>
        <p:spPr>
          <a:xfrm>
            <a:off x="2409825" y="3857624"/>
            <a:ext cx="2324100"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đất</a:t>
            </a:r>
            <a:endParaRPr lang="en-US" sz="2200" b="1" dirty="0">
              <a:solidFill>
                <a:srgbClr val="FF0000"/>
              </a:solidFill>
            </a:endParaRPr>
          </a:p>
        </p:txBody>
      </p:sp>
      <p:sp>
        <p:nvSpPr>
          <p:cNvPr id="29" name="Rectangle: Rounded Corners 28">
            <a:extLst>
              <a:ext uri="{FF2B5EF4-FFF2-40B4-BE49-F238E27FC236}">
                <a16:creationId xmlns:a16="http://schemas.microsoft.com/office/drawing/2014/main" id="{7B2D5BAA-ACA3-8920-C3EC-0A2677F0B85C}"/>
              </a:ext>
            </a:extLst>
          </p:cNvPr>
          <p:cNvSpPr/>
          <p:nvPr/>
        </p:nvSpPr>
        <p:spPr>
          <a:xfrm>
            <a:off x="4876800" y="3876674"/>
            <a:ext cx="24860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nước</a:t>
            </a:r>
            <a:endParaRPr lang="en-US" sz="2200" b="1" dirty="0">
              <a:solidFill>
                <a:srgbClr val="FF0000"/>
              </a:solidFill>
            </a:endParaRPr>
          </a:p>
        </p:txBody>
      </p:sp>
      <p:sp>
        <p:nvSpPr>
          <p:cNvPr id="30" name="Rectangle: Rounded Corners 29">
            <a:extLst>
              <a:ext uri="{FF2B5EF4-FFF2-40B4-BE49-F238E27FC236}">
                <a16:creationId xmlns:a16="http://schemas.microsoft.com/office/drawing/2014/main" id="{31366E8A-B1D7-3AA3-0E08-9CAE2FA9DD31}"/>
              </a:ext>
            </a:extLst>
          </p:cNvPr>
          <p:cNvSpPr/>
          <p:nvPr/>
        </p:nvSpPr>
        <p:spPr>
          <a:xfrm>
            <a:off x="7467600" y="3933824"/>
            <a:ext cx="33242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rPr>
              <a:t>Nạn</a:t>
            </a:r>
            <a:r>
              <a:rPr lang="en-US" sz="2200" b="1" dirty="0">
                <a:solidFill>
                  <a:srgbClr val="FF0000"/>
                </a:solidFill>
              </a:rPr>
              <a:t> ô </a:t>
            </a:r>
            <a:r>
              <a:rPr lang="en-US" sz="2200" b="1" dirty="0" err="1">
                <a:solidFill>
                  <a:srgbClr val="FF0000"/>
                </a:solidFill>
              </a:rPr>
              <a:t>nhiễm</a:t>
            </a:r>
            <a:r>
              <a:rPr lang="en-US" sz="2200" b="1" dirty="0">
                <a:solidFill>
                  <a:srgbClr val="FF0000"/>
                </a:solidFill>
              </a:rPr>
              <a:t> </a:t>
            </a:r>
            <a:r>
              <a:rPr lang="en-US" sz="2200" b="1" dirty="0" err="1">
                <a:solidFill>
                  <a:srgbClr val="FF0000"/>
                </a:solidFill>
              </a:rPr>
              <a:t>không</a:t>
            </a:r>
            <a:r>
              <a:rPr lang="en-US" sz="2200" b="1" dirty="0">
                <a:solidFill>
                  <a:srgbClr val="FF0000"/>
                </a:solidFill>
              </a:rPr>
              <a:t> </a:t>
            </a:r>
            <a:r>
              <a:rPr lang="en-US" sz="2200" b="1" dirty="0" err="1">
                <a:solidFill>
                  <a:srgbClr val="FF0000"/>
                </a:solidFill>
              </a:rPr>
              <a:t>khí</a:t>
            </a:r>
            <a:endParaRPr lang="en-US" sz="2200" b="1" dirty="0">
              <a:solidFill>
                <a:srgbClr val="FF0000"/>
              </a:solidFill>
            </a:endParaRPr>
          </a:p>
        </p:txBody>
      </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F7E4A-28C4-6C3C-24DB-0C4C337FB2A6}"/>
              </a:ext>
            </a:extLst>
          </p:cNvPr>
          <p:cNvPicPr>
            <a:picLocks noChangeAspect="1"/>
          </p:cNvPicPr>
          <p:nvPr/>
        </p:nvPicPr>
        <p:blipFill>
          <a:blip r:embed="rId2"/>
          <a:stretch>
            <a:fillRect/>
          </a:stretch>
        </p:blipFill>
        <p:spPr>
          <a:xfrm>
            <a:off x="938212" y="1571625"/>
            <a:ext cx="4056315" cy="3486150"/>
          </a:xfrm>
          <a:prstGeom prst="rect">
            <a:avLst/>
          </a:prstGeom>
        </p:spPr>
      </p:pic>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Ô nhiễm môi trường đất do rác thải sinh hoạt của con người sử dụng quá nhiều chất khó phân hủy.</a:t>
            </a:r>
          </a:p>
        </p:txBody>
      </p:sp>
    </p:spTree>
    <p:extLst>
      <p:ext uri="{BB962C8B-B14F-4D97-AF65-F5344CB8AC3E}">
        <p14:creationId xmlns:p14="http://schemas.microsoft.com/office/powerpoint/2010/main" val="126121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môi trường nước do con người xử lí rác thải không đúng cách, vứt trực tiếp ra sông, suối..</a:t>
            </a:r>
          </a:p>
        </p:txBody>
      </p:sp>
      <p:pic>
        <p:nvPicPr>
          <p:cNvPr id="3" name="Picture 2">
            <a:extLst>
              <a:ext uri="{FF2B5EF4-FFF2-40B4-BE49-F238E27FC236}">
                <a16:creationId xmlns:a16="http://schemas.microsoft.com/office/drawing/2014/main" id="{CF02CFBA-5D81-7535-0314-ACD058F83C74}"/>
              </a:ext>
            </a:extLst>
          </p:cNvPr>
          <p:cNvPicPr>
            <a:picLocks noChangeAspect="1"/>
          </p:cNvPicPr>
          <p:nvPr/>
        </p:nvPicPr>
        <p:blipFill>
          <a:blip r:embed="rId2"/>
          <a:stretch>
            <a:fillRect/>
          </a:stretch>
        </p:blipFill>
        <p:spPr>
          <a:xfrm>
            <a:off x="1176337" y="1657350"/>
            <a:ext cx="3883819" cy="3333750"/>
          </a:xfrm>
          <a:prstGeom prst="rect">
            <a:avLst/>
          </a:prstGeom>
        </p:spPr>
      </p:pic>
    </p:spTree>
    <p:extLst>
      <p:ext uri="{BB962C8B-B14F-4D97-AF65-F5344CB8AC3E}">
        <p14:creationId xmlns:p14="http://schemas.microsoft.com/office/powerpoint/2010/main" val="25167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410200" y="1524000"/>
            <a:ext cx="600075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rPr>
              <a:t>Ô nhiễm không khí do con người thải ra quá nhiều chất gây ô nhiễm như khói bụi các loại xe, khí thải nhà máy, xí nghiệp chưa qua xử lí... </a:t>
            </a:r>
          </a:p>
        </p:txBody>
      </p:sp>
      <p:pic>
        <p:nvPicPr>
          <p:cNvPr id="4" name="Picture 3">
            <a:extLst>
              <a:ext uri="{FF2B5EF4-FFF2-40B4-BE49-F238E27FC236}">
                <a16:creationId xmlns:a16="http://schemas.microsoft.com/office/drawing/2014/main" id="{6D36AAD7-42D7-F485-99A3-6E6BFD44AAB4}"/>
              </a:ext>
            </a:extLst>
          </p:cNvPr>
          <p:cNvPicPr>
            <a:picLocks noChangeAspect="1"/>
          </p:cNvPicPr>
          <p:nvPr/>
        </p:nvPicPr>
        <p:blipFill>
          <a:blip r:embed="rId2"/>
          <a:stretch>
            <a:fillRect/>
          </a:stretch>
        </p:blipFill>
        <p:spPr>
          <a:xfrm>
            <a:off x="1300162" y="1447800"/>
            <a:ext cx="3745553" cy="3629025"/>
          </a:xfrm>
          <a:prstGeom prst="rect">
            <a:avLst/>
          </a:prstGeom>
        </p:spPr>
      </p:pic>
    </p:spTree>
    <p:extLst>
      <p:ext uri="{BB962C8B-B14F-4D97-AF65-F5344CB8AC3E}">
        <p14:creationId xmlns:p14="http://schemas.microsoft.com/office/powerpoint/2010/main" val="27344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Hình ảnh 2" descr="Ảnh có chứa đồ chơi, búp bê, đồ họa véc-tơ&#10;&#10;Mô tả được tạo tự động">
            <a:extLst>
              <a:ext uri="{FF2B5EF4-FFF2-40B4-BE49-F238E27FC236}">
                <a16:creationId xmlns:a16="http://schemas.microsoft.com/office/drawing/2014/main" id="{8F40D780-F322-AB6D-8127-C4367C51635E}"/>
              </a:ext>
            </a:extLst>
          </p:cNvPr>
          <p:cNvPicPr>
            <a:picLocks noChangeAspect="1"/>
          </p:cNvPicPr>
          <p:nvPr/>
        </p:nvPicPr>
        <p:blipFill>
          <a:blip r:embed="rId5"/>
          <a:stretch>
            <a:fillRect/>
          </a:stretch>
        </p:blipFill>
        <p:spPr>
          <a:xfrm>
            <a:off x="527169" y="2828925"/>
            <a:ext cx="3415074" cy="2458390"/>
          </a:xfrm>
          <a:prstGeom prst="rect">
            <a:avLst/>
          </a:prstGeom>
        </p:spPr>
      </p:pic>
      <p:grpSp>
        <p:nvGrpSpPr>
          <p:cNvPr id="4" name="Nhóm 3">
            <a:extLst>
              <a:ext uri="{FF2B5EF4-FFF2-40B4-BE49-F238E27FC236}">
                <a16:creationId xmlns:a16="http://schemas.microsoft.com/office/drawing/2014/main" id="{24D3D85E-A531-A151-4E97-221D75BA8E68}"/>
              </a:ext>
            </a:extLst>
          </p:cNvPr>
          <p:cNvGrpSpPr/>
          <p:nvPr/>
        </p:nvGrpSpPr>
        <p:grpSpPr>
          <a:xfrm>
            <a:off x="1828800" y="608175"/>
            <a:ext cx="9305420" cy="2071699"/>
            <a:chOff x="4374573" y="456131"/>
            <a:chExt cx="3976092" cy="1553774"/>
          </a:xfrm>
        </p:grpSpPr>
        <p:sp>
          <p:nvSpPr>
            <p:cNvPr id="22" name="Hình chữ nhật: Góc Tròn 21">
              <a:extLst>
                <a:ext uri="{FF2B5EF4-FFF2-40B4-BE49-F238E27FC236}">
                  <a16:creationId xmlns:a16="http://schemas.microsoft.com/office/drawing/2014/main" id="{2AD3D5B9-5AEF-4D10-3785-9323BA5DBCCB}"/>
                </a:ext>
              </a:extLst>
            </p:cNvPr>
            <p:cNvSpPr/>
            <p:nvPr/>
          </p:nvSpPr>
          <p:spPr>
            <a:xfrm>
              <a:off x="4374573" y="456131"/>
              <a:ext cx="3859052" cy="1508400"/>
            </a:xfrm>
            <a:custGeom>
              <a:avLst/>
              <a:gdLst>
                <a:gd name="connsiteX0" fmla="*/ 0 w 9031506"/>
                <a:gd name="connsiteY0" fmla="*/ 335207 h 2011200"/>
                <a:gd name="connsiteX1" fmla="*/ 335207 w 9031506"/>
                <a:gd name="connsiteY1" fmla="*/ 0 h 2011200"/>
                <a:gd name="connsiteX2" fmla="*/ 8696299 w 9031506"/>
                <a:gd name="connsiteY2" fmla="*/ 0 h 2011200"/>
                <a:gd name="connsiteX3" fmla="*/ 9031506 w 9031506"/>
                <a:gd name="connsiteY3" fmla="*/ 335207 h 2011200"/>
                <a:gd name="connsiteX4" fmla="*/ 9031506 w 9031506"/>
                <a:gd name="connsiteY4" fmla="*/ 1675993 h 2011200"/>
                <a:gd name="connsiteX5" fmla="*/ 8696299 w 9031506"/>
                <a:gd name="connsiteY5" fmla="*/ 2011200 h 2011200"/>
                <a:gd name="connsiteX6" fmla="*/ 335207 w 9031506"/>
                <a:gd name="connsiteY6" fmla="*/ 2011200 h 2011200"/>
                <a:gd name="connsiteX7" fmla="*/ 0 w 9031506"/>
                <a:gd name="connsiteY7" fmla="*/ 1675993 h 2011200"/>
                <a:gd name="connsiteX8" fmla="*/ 0 w 9031506"/>
                <a:gd name="connsiteY8" fmla="*/ 335207 h 20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1506" h="2011200" fill="none" extrusionOk="0">
                  <a:moveTo>
                    <a:pt x="0" y="335207"/>
                  </a:moveTo>
                  <a:cubicBezTo>
                    <a:pt x="26462" y="130614"/>
                    <a:pt x="153919" y="7818"/>
                    <a:pt x="335207" y="0"/>
                  </a:cubicBezTo>
                  <a:cubicBezTo>
                    <a:pt x="1335578" y="-106144"/>
                    <a:pt x="5870578" y="-57456"/>
                    <a:pt x="8696299" y="0"/>
                  </a:cubicBezTo>
                  <a:cubicBezTo>
                    <a:pt x="8908075" y="14049"/>
                    <a:pt x="9052547" y="150175"/>
                    <a:pt x="9031506" y="335207"/>
                  </a:cubicBezTo>
                  <a:cubicBezTo>
                    <a:pt x="8971929" y="664298"/>
                    <a:pt x="9103318" y="1433022"/>
                    <a:pt x="9031506" y="1675993"/>
                  </a:cubicBezTo>
                  <a:cubicBezTo>
                    <a:pt x="9048453" y="1885163"/>
                    <a:pt x="8882479" y="2007909"/>
                    <a:pt x="8696299" y="2011200"/>
                  </a:cubicBezTo>
                  <a:cubicBezTo>
                    <a:pt x="6782369" y="1982203"/>
                    <a:pt x="2078653" y="1937836"/>
                    <a:pt x="335207" y="2011200"/>
                  </a:cubicBezTo>
                  <a:cubicBezTo>
                    <a:pt x="155410" y="2002345"/>
                    <a:pt x="4320" y="1843379"/>
                    <a:pt x="0" y="1675993"/>
                  </a:cubicBezTo>
                  <a:cubicBezTo>
                    <a:pt x="51267" y="1136169"/>
                    <a:pt x="-56422" y="989385"/>
                    <a:pt x="0" y="335207"/>
                  </a:cubicBezTo>
                  <a:close/>
                </a:path>
                <a:path w="9031506" h="2011200" stroke="0" extrusionOk="0">
                  <a:moveTo>
                    <a:pt x="0" y="335207"/>
                  </a:moveTo>
                  <a:cubicBezTo>
                    <a:pt x="11222" y="146267"/>
                    <a:pt x="147335" y="6868"/>
                    <a:pt x="335207" y="0"/>
                  </a:cubicBezTo>
                  <a:cubicBezTo>
                    <a:pt x="1811642" y="-6525"/>
                    <a:pt x="5122757" y="152743"/>
                    <a:pt x="8696299" y="0"/>
                  </a:cubicBezTo>
                  <a:cubicBezTo>
                    <a:pt x="8905918" y="12817"/>
                    <a:pt x="9013233" y="176569"/>
                    <a:pt x="9031506" y="335207"/>
                  </a:cubicBezTo>
                  <a:cubicBezTo>
                    <a:pt x="9096719" y="857043"/>
                    <a:pt x="8992791" y="1495530"/>
                    <a:pt x="9031506" y="1675993"/>
                  </a:cubicBezTo>
                  <a:cubicBezTo>
                    <a:pt x="9062578" y="1858410"/>
                    <a:pt x="8858327" y="2037312"/>
                    <a:pt x="8696299" y="2011200"/>
                  </a:cubicBezTo>
                  <a:cubicBezTo>
                    <a:pt x="5497127" y="2125034"/>
                    <a:pt x="1919552" y="2010554"/>
                    <a:pt x="335207" y="2011200"/>
                  </a:cubicBezTo>
                  <a:cubicBezTo>
                    <a:pt x="153139" y="2017848"/>
                    <a:pt x="-1785" y="1851126"/>
                    <a:pt x="0" y="1675993"/>
                  </a:cubicBezTo>
                  <a:cubicBezTo>
                    <a:pt x="108060" y="1398176"/>
                    <a:pt x="60984" y="834400"/>
                    <a:pt x="0" y="335207"/>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46" name="Hộp Văn bản 245">
              <a:extLst>
                <a:ext uri="{FF2B5EF4-FFF2-40B4-BE49-F238E27FC236}">
                  <a16:creationId xmlns:a16="http://schemas.microsoft.com/office/drawing/2014/main" id="{C1067169-F1F1-3E9E-8747-78C7EB9D8E9E}"/>
                </a:ext>
              </a:extLst>
            </p:cNvPr>
            <p:cNvSpPr txBox="1"/>
            <p:nvPr/>
          </p:nvSpPr>
          <p:spPr>
            <a:xfrm>
              <a:off x="4374573" y="555661"/>
              <a:ext cx="3976092" cy="1454244"/>
            </a:xfrm>
            <a:prstGeom prst="rect">
              <a:avLst/>
            </a:prstGeom>
            <a:noFill/>
          </p:spPr>
          <p:txBody>
            <a:bodyPr wrap="square" rtlCol="0">
              <a:spAutoFit/>
            </a:bodyPr>
            <a:lstStyle/>
            <a:p>
              <a:pPr algn="ctr" defTabSz="1219170">
                <a:buClr>
                  <a:srgbClr val="000000"/>
                </a:buClr>
              </a:pPr>
              <a:r>
                <a:rPr lang="vi-VN"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Trao đổi với bạn về hậu quả của một nạn ô nhiễm môi trường mà em đã nói ở BT1</a:t>
              </a:r>
              <a:endParaRPr lang="en-US" sz="40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F7E4A-28C4-6C3C-24DB-0C4C337FB2A6}"/>
              </a:ext>
            </a:extLst>
          </p:cNvPr>
          <p:cNvPicPr>
            <a:picLocks noChangeAspect="1"/>
          </p:cNvPicPr>
          <p:nvPr/>
        </p:nvPicPr>
        <p:blipFill>
          <a:blip r:embed="rId2"/>
          <a:stretch>
            <a:fillRect/>
          </a:stretch>
        </p:blipFill>
        <p:spPr>
          <a:xfrm>
            <a:off x="938212" y="1571625"/>
            <a:ext cx="4056315" cy="3486150"/>
          </a:xfrm>
          <a:prstGeom prst="rect">
            <a:avLst/>
          </a:prstGeom>
        </p:spPr>
      </p:pic>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rPr>
              <a:t>Hậu quả của nạn ô nhiễm đất bị nhiễm độc hại, ảnh hưởng đến cây trồng và nguồn nước sinh hoạt.</a:t>
            </a:r>
            <a:endParaRPr kumimoji="0" lang="vi-VN" sz="36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62853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210175" y="1238250"/>
            <a:ext cx="6000750" cy="43814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rPr>
              <a:t>Hậu quả của ô nhiễm nước bị nhiễm bẩn làm ảnh hưởng đến đời sống của con người và muôn loài. Sức khỏe của con người bị ảnh hưởng do dòng nước nhiễm bẩn (đau bụng, rối loạn tiêu hóa, ngứa,..) Cây cối không phát triển được. Động vật cũng bị ảnh hưởng nhất là động vật dưới nước</a:t>
            </a:r>
            <a:endParaRPr kumimoji="0" lang="vi-VN" sz="2800" b="1" i="0" u="none" strike="noStrike" kern="1200" cap="none" spc="0" normalizeH="0" baseline="0" noProof="0" dirty="0">
              <a:ln>
                <a:noFill/>
              </a:ln>
              <a:solidFill>
                <a:srgbClr val="FF0000"/>
              </a:solidFill>
              <a:effectLst/>
              <a:uLnTx/>
              <a:uFillTx/>
              <a:latin typeface="Calibri"/>
            </a:endParaRPr>
          </a:p>
        </p:txBody>
      </p:sp>
      <p:pic>
        <p:nvPicPr>
          <p:cNvPr id="3" name="Picture 2">
            <a:extLst>
              <a:ext uri="{FF2B5EF4-FFF2-40B4-BE49-F238E27FC236}">
                <a16:creationId xmlns:a16="http://schemas.microsoft.com/office/drawing/2014/main" id="{CF02CFBA-5D81-7535-0314-ACD058F83C74}"/>
              </a:ext>
            </a:extLst>
          </p:cNvPr>
          <p:cNvPicPr>
            <a:picLocks noChangeAspect="1"/>
          </p:cNvPicPr>
          <p:nvPr/>
        </p:nvPicPr>
        <p:blipFill>
          <a:blip r:embed="rId2"/>
          <a:stretch>
            <a:fillRect/>
          </a:stretch>
        </p:blipFill>
        <p:spPr>
          <a:xfrm>
            <a:off x="938212" y="1714500"/>
            <a:ext cx="3883819" cy="3333750"/>
          </a:xfrm>
          <a:prstGeom prst="rect">
            <a:avLst/>
          </a:prstGeom>
        </p:spPr>
      </p:pic>
    </p:spTree>
    <p:extLst>
      <p:ext uri="{BB962C8B-B14F-4D97-AF65-F5344CB8AC3E}">
        <p14:creationId xmlns:p14="http://schemas.microsoft.com/office/powerpoint/2010/main" val="4263100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238750" y="1657350"/>
            <a:ext cx="586740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rPr>
              <a:t>Hậu quả của ô nhiễm không khí là làm cho không khí bị nhiễm bẩn. Con người sống trong môi trường ô nhiễm không khí cũng bị ảnh hưởng sức khỏe, thường mắc các bệnh ho, viêm họng, dị ứng,...</a:t>
            </a:r>
            <a:endParaRPr kumimoji="0" lang="vi-VN" sz="3200" b="1" i="0" u="none" strike="noStrike" kern="1200" cap="none" spc="0" normalizeH="0" baseline="0" noProof="0" dirty="0">
              <a:ln>
                <a:noFill/>
              </a:ln>
              <a:solidFill>
                <a:srgbClr val="FF0000"/>
              </a:solidFill>
              <a:effectLst/>
              <a:uLnTx/>
              <a:uFillTx/>
              <a:latin typeface="Calibri"/>
            </a:endParaRPr>
          </a:p>
        </p:txBody>
      </p:sp>
      <p:pic>
        <p:nvPicPr>
          <p:cNvPr id="4" name="Picture 3">
            <a:extLst>
              <a:ext uri="{FF2B5EF4-FFF2-40B4-BE49-F238E27FC236}">
                <a16:creationId xmlns:a16="http://schemas.microsoft.com/office/drawing/2014/main" id="{6D36AAD7-42D7-F485-99A3-6E6BFD44AAB4}"/>
              </a:ext>
            </a:extLst>
          </p:cNvPr>
          <p:cNvPicPr>
            <a:picLocks noChangeAspect="1"/>
          </p:cNvPicPr>
          <p:nvPr/>
        </p:nvPicPr>
        <p:blipFill>
          <a:blip r:embed="rId2"/>
          <a:stretch>
            <a:fillRect/>
          </a:stretch>
        </p:blipFill>
        <p:spPr>
          <a:xfrm>
            <a:off x="1166812" y="1552575"/>
            <a:ext cx="3745553" cy="3629025"/>
          </a:xfrm>
          <a:prstGeom prst="rect">
            <a:avLst/>
          </a:prstGeom>
        </p:spPr>
      </p:pic>
    </p:spTree>
    <p:extLst>
      <p:ext uri="{BB962C8B-B14F-4D97-AF65-F5344CB8AC3E}">
        <p14:creationId xmlns:p14="http://schemas.microsoft.com/office/powerpoint/2010/main" val="1550970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303</Words>
  <Application>Microsoft Office PowerPoint</Application>
  <PresentationFormat>Widescreen</PresentationFormat>
  <Paragraphs>15</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Jua</vt:lpstr>
      <vt:lpstr>Quicksand Medium</vt:lpstr>
      <vt:lpstr>Tahoma</vt:lpstr>
      <vt:lpstr>Times New Roman</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13</cp:revision>
  <dcterms:created xsi:type="dcterms:W3CDTF">2023-02-03T02:26:18Z</dcterms:created>
  <dcterms:modified xsi:type="dcterms:W3CDTF">2024-04-21T14:47:59Z</dcterms:modified>
</cp:coreProperties>
</file>