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9"/>
  </p:notesMasterIdLst>
  <p:sldIdLst>
    <p:sldId id="2645" r:id="rId3"/>
    <p:sldId id="2662" r:id="rId4"/>
    <p:sldId id="277" r:id="rId5"/>
    <p:sldId id="282" r:id="rId6"/>
    <p:sldId id="299" r:id="rId7"/>
    <p:sldId id="300" r:id="rId8"/>
    <p:sldId id="2658" r:id="rId9"/>
    <p:sldId id="2660" r:id="rId10"/>
    <p:sldId id="2663" r:id="rId11"/>
    <p:sldId id="2661" r:id="rId12"/>
    <p:sldId id="2664" r:id="rId13"/>
    <p:sldId id="2665" r:id="rId14"/>
    <p:sldId id="2666" r:id="rId15"/>
    <p:sldId id="2667" r:id="rId16"/>
    <p:sldId id="2668" r:id="rId17"/>
    <p:sldId id="33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9DC02-A6F2-4465-A42C-8FF5219D547B}" type="datetimeFigureOut">
              <a:rPr lang="en-US" smtClean="0"/>
              <a:t>07/05/2025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F5CA-C46D-4766-8BEC-F1E5CEBD808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41"/>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2" y="458946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90" y="168116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pic>
        <p:nvPicPr>
          <p:cNvPr id="6"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9" y="987428"/>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9" y="987428"/>
            <a:ext cx="617220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t>2025/5/7</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17"/>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A picture containing shape&#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7800" y="276225"/>
            <a:ext cx="1085850" cy="10858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3.wdp"/><Relationship Id="rId2" Type="http://schemas.openxmlformats.org/officeDocument/2006/relationships/tags" Target="../tags/tag2.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26.png"/><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4.wdp"/><Relationship Id="rId4" Type="http://schemas.openxmlformats.org/officeDocument/2006/relationships/tags" Target="../tags/tag4.xml"/><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2" name="Group 1"/>
          <p:cNvGrpSpPr/>
          <p:nvPr/>
        </p:nvGrpSpPr>
        <p:grpSpPr>
          <a:xfrm>
            <a:off x="2918739" y="0"/>
            <a:ext cx="6099858" cy="2008388"/>
            <a:chOff x="4337964" y="2716029"/>
            <a:chExt cx="6099858" cy="2008388"/>
          </a:xfrm>
        </p:grpSpPr>
        <p:pic>
          <p:nvPicPr>
            <p:cNvPr id="3" name="图片 38"/>
            <p:cNvPicPr>
              <a:picLocks noChangeAspect="1"/>
            </p:cNvPicPr>
            <p:nvPr/>
          </p:nvPicPr>
          <p:blipFill>
            <a:blip r:embed="rId9"/>
            <a:stretch>
              <a:fillRect/>
            </a:stretch>
          </p:blipFill>
          <p:spPr>
            <a:xfrm>
              <a:off x="4843936" y="2716029"/>
              <a:ext cx="5087915" cy="2008388"/>
            </a:xfrm>
            <a:prstGeom prst="rect">
              <a:avLst/>
            </a:prstGeom>
          </p:spPr>
        </p:pic>
        <p:sp>
          <p:nvSpPr>
            <p:cNvPr id="4" name="TextBox 3"/>
            <p:cNvSpPr txBox="1"/>
            <p:nvPr/>
          </p:nvSpPr>
          <p:spPr>
            <a:xfrm>
              <a:off x="4337964" y="3109374"/>
              <a:ext cx="6099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TOÁN</a:t>
              </a:r>
            </a:p>
          </p:txBody>
        </p:sp>
      </p:grpSp>
      <p:pic>
        <p:nvPicPr>
          <p:cNvPr id="6" name="Picture 5"/>
          <p:cNvPicPr>
            <a:picLocks noChangeAspect="1"/>
          </p:cNvPicPr>
          <p:nvPr/>
        </p:nvPicPr>
        <p:blipFill>
          <a:blip r:embed="rId10"/>
          <a:stretch>
            <a:fillRect/>
          </a:stretch>
        </p:blipFill>
        <p:spPr>
          <a:xfrm>
            <a:off x="1961380" y="2115224"/>
            <a:ext cx="8974090" cy="2017951"/>
          </a:xfrm>
          <a:prstGeom prst="rect">
            <a:avLst/>
          </a:prstGeom>
        </p:spPr>
      </p:pic>
      <p:sp>
        <p:nvSpPr>
          <p:cNvPr id="8" name="TextBox 7"/>
          <p:cNvSpPr txBox="1"/>
          <p:nvPr/>
        </p:nvSpPr>
        <p:spPr>
          <a:xfrm>
            <a:off x="5286375" y="3743325"/>
            <a:ext cx="2095500"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p:cNvPicPr>
            <a:picLocks noChangeAspect="1"/>
          </p:cNvPicPr>
          <p:nvPr/>
        </p:nvPicPr>
        <p:blipFill>
          <a:blip r:embed="rId2"/>
          <a:stretch>
            <a:fillRect/>
          </a:stretch>
        </p:blipFill>
        <p:spPr>
          <a:xfrm>
            <a:off x="1447799" y="655052"/>
            <a:ext cx="9382125" cy="822040"/>
          </a:xfrm>
          <a:prstGeom prst="rect">
            <a:avLst/>
          </a:prstGeom>
        </p:spPr>
      </p:pic>
      <p:sp>
        <p:nvSpPr>
          <p:cNvPr id="4" name="TextBox 3"/>
          <p:cNvSpPr txBox="1"/>
          <p:nvPr/>
        </p:nvSpPr>
        <p:spPr>
          <a:xfrm>
            <a:off x="981075" y="1790700"/>
            <a:ext cx="10039350" cy="1077218"/>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p>
        </p:txBody>
      </p:sp>
      <p:sp>
        <p:nvSpPr>
          <p:cNvPr id="68" name="TextBox 67"/>
          <p:cNvSpPr txBox="1"/>
          <p:nvPr/>
        </p:nvSpPr>
        <p:spPr>
          <a:xfrm>
            <a:off x="795129" y="3105835"/>
            <a:ext cx="10823713" cy="1200329"/>
          </a:xfrm>
          <a:prstGeom prst="rect">
            <a:avLst/>
          </a:prstGeom>
          <a:noFill/>
        </p:spPr>
        <p:txBody>
          <a:bodyPr wrap="square">
            <a:spAutoFit/>
          </a:bodyPr>
          <a:lstStyle/>
          <a:p>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Thăng</a:t>
            </a:r>
            <a:r>
              <a:rPr lang="en-US" sz="3600" b="1" i="0" dirty="0">
                <a:solidFill>
                  <a:srgbClr val="FF0000"/>
                </a:solidFill>
                <a:effectLst/>
                <a:latin typeface="Calibri" panose="020F0502020204030204" pitchFamily="34" charset="0"/>
                <a:cs typeface="Calibri" panose="020F0502020204030204" pitchFamily="34" charset="0"/>
              </a:rPr>
              <a:t> Long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Hà</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Hòa</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Bình</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Cửu</a:t>
            </a:r>
            <a:r>
              <a:rPr lang="en-US" sz="3600" b="1" i="0" dirty="0">
                <a:solidFill>
                  <a:srgbClr val="FF0000"/>
                </a:solidFill>
                <a:effectLst/>
                <a:latin typeface="Calibri" panose="020F0502020204030204" pitchFamily="34" charset="0"/>
                <a:cs typeface="Calibri" panose="020F0502020204030204" pitchFamily="34" charset="0"/>
              </a:rPr>
              <a:t> Long.</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wipe(down)">
                                      <p:cBhvr>
                                        <p:cTn id="1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p:cNvGrpSpPr/>
          <p:nvPr/>
        </p:nvGrpSpPr>
        <p:grpSpPr>
          <a:xfrm>
            <a:off x="289560" y="1833485"/>
            <a:ext cx="11353800" cy="5198537"/>
            <a:chOff x="457200" y="1828800"/>
            <a:chExt cx="11353800" cy="5198537"/>
          </a:xfrm>
        </p:grpSpPr>
        <p:sp>
          <p:nvSpPr>
            <p:cNvPr id="8" name="Rectangle: Top Corners Rounded 7"/>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p:cNvSpPr>
              <a:spLocks noChangeAspect="1"/>
            </p:cNvSpPr>
            <p:nvPr>
              <p:custDataLst>
                <p:tags r:id="rId1"/>
              </p:custDataLst>
            </p:nvPr>
          </p:nvSpPr>
          <p:spPr>
            <a:xfrm>
              <a:off x="657091" y="1997583"/>
              <a:ext cx="10954018" cy="5029754"/>
            </a:xfrm>
            <a:prstGeom prst="round2SameRect">
              <a:avLst/>
            </a:prstGeom>
            <a:blipFill dpi="0" rotWithShape="0">
              <a:blip r:embed="rId3" cstate="print">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p:cNvGrpSpPr/>
          <p:nvPr/>
        </p:nvGrpSpPr>
        <p:grpSpPr>
          <a:xfrm>
            <a:off x="457200" y="275897"/>
            <a:ext cx="9801226" cy="1248103"/>
            <a:chOff x="457200" y="275897"/>
            <a:chExt cx="9801226" cy="1248103"/>
          </a:xfrm>
        </p:grpSpPr>
        <p:sp>
          <p:nvSpPr>
            <p:cNvPr id="16" name="TextBox 15"/>
            <p:cNvSpPr txBox="1"/>
            <p:nvPr/>
          </p:nvSpPr>
          <p:spPr>
            <a:xfrm>
              <a:off x="2047876" y="363732"/>
              <a:ext cx="821055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mỗi số 8 327; 9 015; 25</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468; 62 340 thành tổng (theo mẫu):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p:cNvGrpSpPr/>
            <p:nvPr/>
          </p:nvGrpSpPr>
          <p:grpSpPr>
            <a:xfrm>
              <a:off x="457200" y="275897"/>
              <a:ext cx="1447800" cy="1248103"/>
              <a:chOff x="457200" y="275897"/>
              <a:chExt cx="1447800" cy="1248103"/>
            </a:xfrm>
          </p:grpSpPr>
          <p:sp>
            <p:nvSpPr>
              <p:cNvPr id="13" name="Isosceles Triangle 12"/>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6" name="Picture 5"/>
          <p:cNvPicPr>
            <a:picLocks noChangeAspect="1"/>
          </p:cNvPicPr>
          <p:nvPr/>
        </p:nvPicPr>
        <p:blipFill>
          <a:blip r:embed="rId4"/>
          <a:stretch>
            <a:fillRect/>
          </a:stretch>
        </p:blipFill>
        <p:spPr>
          <a:xfrm>
            <a:off x="2662237" y="2147887"/>
            <a:ext cx="6646911" cy="957263"/>
          </a:xfrm>
          <a:prstGeom prst="rect">
            <a:avLst/>
          </a:prstGeom>
        </p:spPr>
      </p:pic>
      <p:sp>
        <p:nvSpPr>
          <p:cNvPr id="11" name="TextBox 10"/>
          <p:cNvSpPr txBox="1"/>
          <p:nvPr/>
        </p:nvSpPr>
        <p:spPr>
          <a:xfrm>
            <a:off x="1085850" y="3467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8 327</a:t>
            </a:r>
          </a:p>
        </p:txBody>
      </p:sp>
      <p:sp>
        <p:nvSpPr>
          <p:cNvPr id="15" name="TextBox 14"/>
          <p:cNvSpPr txBox="1"/>
          <p:nvPr/>
        </p:nvSpPr>
        <p:spPr>
          <a:xfrm>
            <a:off x="1047750" y="4229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9 015</a:t>
            </a:r>
          </a:p>
        </p:txBody>
      </p:sp>
      <p:sp>
        <p:nvSpPr>
          <p:cNvPr id="17" name="TextBox 16"/>
          <p:cNvSpPr txBox="1"/>
          <p:nvPr/>
        </p:nvSpPr>
        <p:spPr>
          <a:xfrm>
            <a:off x="1038225" y="498157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25 468</a:t>
            </a:r>
          </a:p>
        </p:txBody>
      </p:sp>
      <p:sp>
        <p:nvSpPr>
          <p:cNvPr id="18" name="TextBox 17"/>
          <p:cNvSpPr txBox="1"/>
          <p:nvPr/>
        </p:nvSpPr>
        <p:spPr>
          <a:xfrm>
            <a:off x="1009650" y="583882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62 340</a:t>
            </a:r>
          </a:p>
        </p:txBody>
      </p:sp>
      <p:sp>
        <p:nvSpPr>
          <p:cNvPr id="19" name="TextBox 18"/>
          <p:cNvSpPr txBox="1"/>
          <p:nvPr/>
        </p:nvSpPr>
        <p:spPr>
          <a:xfrm>
            <a:off x="2419350" y="347662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8 000 + 300 + 20 + 7</a:t>
            </a:r>
          </a:p>
        </p:txBody>
      </p:sp>
      <p:sp>
        <p:nvSpPr>
          <p:cNvPr id="20" name="TextBox 19"/>
          <p:cNvSpPr txBox="1"/>
          <p:nvPr/>
        </p:nvSpPr>
        <p:spPr>
          <a:xfrm>
            <a:off x="2419350" y="414337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9 000 + 10 + 5</a:t>
            </a:r>
          </a:p>
        </p:txBody>
      </p:sp>
      <p:sp>
        <p:nvSpPr>
          <p:cNvPr id="21" name="TextBox 20"/>
          <p:cNvSpPr txBox="1"/>
          <p:nvPr/>
        </p:nvSpPr>
        <p:spPr>
          <a:xfrm>
            <a:off x="2495550" y="4972050"/>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20 000 + 5 000 + 400 + 60 + 8</a:t>
            </a:r>
          </a:p>
        </p:txBody>
      </p:sp>
      <p:sp>
        <p:nvSpPr>
          <p:cNvPr id="22" name="TextBox 21"/>
          <p:cNvSpPr txBox="1"/>
          <p:nvPr/>
        </p:nvSpPr>
        <p:spPr>
          <a:xfrm>
            <a:off x="2524125" y="5781675"/>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60 000 + 2 000 + 300 + 40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9845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p:cNvGrpSpPr/>
          <p:nvPr/>
        </p:nvGrpSpPr>
        <p:grpSpPr>
          <a:xfrm>
            <a:off x="289560" y="1362075"/>
            <a:ext cx="11353800" cy="5669947"/>
            <a:chOff x="457200" y="1828800"/>
            <a:chExt cx="11353800" cy="5198537"/>
          </a:xfrm>
        </p:grpSpPr>
        <p:sp>
          <p:nvSpPr>
            <p:cNvPr id="8" name="Rectangle: Top Corners Rounded 7"/>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p:cNvSpPr>
              <a:spLocks noChangeAspect="1"/>
            </p:cNvSpPr>
            <p:nvPr>
              <p:custDataLst>
                <p:tags r:id="rId1"/>
              </p:custDataLst>
            </p:nvPr>
          </p:nvSpPr>
          <p:spPr>
            <a:xfrm>
              <a:off x="657091" y="1997583"/>
              <a:ext cx="10954018" cy="5029754"/>
            </a:xfrm>
            <a:prstGeom prst="round2SameRect">
              <a:avLst/>
            </a:prstGeom>
            <a:blipFill dpi="0" rotWithShape="0">
              <a:blip r:embed="rId3" cstate="print">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p:cNvGrpSpPr/>
          <p:nvPr/>
        </p:nvGrpSpPr>
        <p:grpSpPr>
          <a:xfrm>
            <a:off x="457200" y="275897"/>
            <a:ext cx="9582151" cy="1248103"/>
            <a:chOff x="457200" y="275897"/>
            <a:chExt cx="9582151" cy="1248103"/>
          </a:xfrm>
        </p:grpSpPr>
        <p:sp>
          <p:nvSpPr>
            <p:cNvPr id="16" name="TextBox 15"/>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trị</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thức</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p:cNvGrpSpPr/>
            <p:nvPr/>
          </p:nvGrpSpPr>
          <p:grpSpPr>
            <a:xfrm>
              <a:off x="457200" y="275897"/>
              <a:ext cx="1447800" cy="1248103"/>
              <a:chOff x="457200" y="275897"/>
              <a:chExt cx="1447800" cy="1248103"/>
            </a:xfrm>
          </p:grpSpPr>
          <p:sp>
            <p:nvSpPr>
              <p:cNvPr id="13" name="Isosceles Triangle 12"/>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grpSp>
      <p:pic>
        <p:nvPicPr>
          <p:cNvPr id="3" name="Picture 2"/>
          <p:cNvPicPr>
            <a:picLocks noChangeAspect="1"/>
          </p:cNvPicPr>
          <p:nvPr/>
        </p:nvPicPr>
        <p:blipFill>
          <a:blip r:embed="rId4"/>
          <a:stretch>
            <a:fillRect/>
          </a:stretch>
        </p:blipFill>
        <p:spPr>
          <a:xfrm>
            <a:off x="1503680" y="1895474"/>
            <a:ext cx="9555152" cy="4644671"/>
          </a:xfrm>
          <a:prstGeom prst="rect">
            <a:avLst/>
          </a:prstGeom>
        </p:spPr>
      </p:pic>
      <p:sp>
        <p:nvSpPr>
          <p:cNvPr id="4" name="Rectangle: Rounded Corners 3"/>
          <p:cNvSpPr/>
          <p:nvPr/>
        </p:nvSpPr>
        <p:spPr>
          <a:xfrm>
            <a:off x="2838450" y="25241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34 500</a:t>
            </a:r>
          </a:p>
        </p:txBody>
      </p:sp>
      <p:cxnSp>
        <p:nvCxnSpPr>
          <p:cNvPr id="25" name="Straight Connector 24"/>
          <p:cNvCxnSpPr/>
          <p:nvPr/>
        </p:nvCxnSpPr>
        <p:spPr>
          <a:xfrm flipV="1">
            <a:off x="5705475" y="2505075"/>
            <a:ext cx="238125" cy="1809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p:cNvSpPr/>
          <p:nvPr/>
        </p:nvSpPr>
        <p:spPr>
          <a:xfrm>
            <a:off x="2562225" y="54197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a:t>
            </a:r>
            <a:r>
              <a:rPr lang="vi-VN" altLang="en-US" sz="2800" b="1" dirty="0">
                <a:solidFill>
                  <a:srgbClr val="FF0000"/>
                </a:solidFill>
                <a:latin typeface="Calibri" panose="020F0502020204030204" pitchFamily="34" charset="0"/>
                <a:cs typeface="Calibri" panose="020F0502020204030204" pitchFamily="34" charset="0"/>
              </a:rPr>
              <a:t>0</a:t>
            </a:r>
            <a:r>
              <a:rPr lang="en-US" sz="2800" b="1" dirty="0">
                <a:solidFill>
                  <a:srgbClr val="FF0000"/>
                </a:solidFill>
                <a:latin typeface="Calibri" panose="020F0502020204030204" pitchFamily="34" charset="0"/>
                <a:cs typeface="Calibri" panose="020F0502020204030204" pitchFamily="34" charset="0"/>
              </a:rPr>
              <a:t> 819</a:t>
            </a:r>
          </a:p>
        </p:txBody>
      </p:sp>
      <p:cxnSp>
        <p:nvCxnSpPr>
          <p:cNvPr id="27" name="Straight Connector 26"/>
          <p:cNvCxnSpPr/>
          <p:nvPr/>
        </p:nvCxnSpPr>
        <p:spPr>
          <a:xfrm flipV="1">
            <a:off x="5000625" y="4143375"/>
            <a:ext cx="561975" cy="171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8267700" y="251460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7 623</a:t>
            </a:r>
          </a:p>
        </p:txBody>
      </p:sp>
      <p:cxnSp>
        <p:nvCxnSpPr>
          <p:cNvPr id="30" name="Straight Connector 29"/>
          <p:cNvCxnSpPr/>
          <p:nvPr/>
        </p:nvCxnSpPr>
        <p:spPr>
          <a:xfrm flipV="1">
            <a:off x="7086600" y="2819400"/>
            <a:ext cx="104775" cy="1695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p:cNvSpPr/>
          <p:nvPr/>
        </p:nvSpPr>
        <p:spPr>
          <a:xfrm>
            <a:off x="8534400" y="466725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90 502</a:t>
            </a:r>
          </a:p>
        </p:txBody>
      </p:sp>
      <p:cxnSp>
        <p:nvCxnSpPr>
          <p:cNvPr id="34" name="Straight Connector 33"/>
          <p:cNvCxnSpPr/>
          <p:nvPr/>
        </p:nvCxnSpPr>
        <p:spPr>
          <a:xfrm flipH="1" flipV="1">
            <a:off x="6362700" y="5705475"/>
            <a:ext cx="1200150" cy="952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p:cNvGrpSpPr/>
          <p:nvPr/>
        </p:nvGrpSpPr>
        <p:grpSpPr>
          <a:xfrm>
            <a:off x="289560" y="1362075"/>
            <a:ext cx="11353800" cy="5669947"/>
            <a:chOff x="457200" y="1828800"/>
            <a:chExt cx="11353800" cy="5198537"/>
          </a:xfrm>
        </p:grpSpPr>
        <p:sp>
          <p:nvSpPr>
            <p:cNvPr id="8" name="Rectangle: Top Corners Rounded 7"/>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p:cNvSpPr>
              <a:spLocks noChangeAspect="1"/>
            </p:cNvSpPr>
            <p:nvPr>
              <p:custDataLst>
                <p:tags r:id="rId1"/>
              </p:custDataLst>
            </p:nvPr>
          </p:nvSpPr>
          <p:spPr>
            <a:xfrm>
              <a:off x="657091" y="1997583"/>
              <a:ext cx="10954018" cy="5029754"/>
            </a:xfrm>
            <a:prstGeom prst="round2SameRect">
              <a:avLst/>
            </a:prstGeom>
            <a:blipFill dpi="0" rotWithShape="0">
              <a:blip r:embed="rId3" cstate="print">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p:cNvGrpSpPr/>
          <p:nvPr/>
        </p:nvGrpSpPr>
        <p:grpSpPr>
          <a:xfrm>
            <a:off x="457200" y="275897"/>
            <a:ext cx="9582151" cy="1248103"/>
            <a:chOff x="457200" y="275897"/>
            <a:chExt cx="9582151" cy="1248103"/>
          </a:xfrm>
        </p:grpSpPr>
        <p:sp>
          <p:nvSpPr>
            <p:cNvPr id="16" name="TextBox 15"/>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p:cNvGrpSpPr/>
            <p:nvPr/>
          </p:nvGrpSpPr>
          <p:grpSpPr>
            <a:xfrm>
              <a:off x="457200" y="275897"/>
              <a:ext cx="1447800" cy="1248103"/>
              <a:chOff x="457200" y="275897"/>
              <a:chExt cx="1447800" cy="1248103"/>
            </a:xfrm>
          </p:grpSpPr>
          <p:sp>
            <p:nvSpPr>
              <p:cNvPr id="13" name="Isosceles Triangle 12"/>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grpSp>
      <p:grpSp>
        <p:nvGrpSpPr>
          <p:cNvPr id="11" name="Group 10"/>
          <p:cNvGrpSpPr/>
          <p:nvPr/>
        </p:nvGrpSpPr>
        <p:grpSpPr>
          <a:xfrm>
            <a:off x="1076325" y="2085975"/>
            <a:ext cx="9429750" cy="769441"/>
            <a:chOff x="914400" y="1743075"/>
            <a:chExt cx="9429750" cy="769441"/>
          </a:xfrm>
        </p:grpSpPr>
        <p:sp>
          <p:nvSpPr>
            <p:cNvPr id="2" name="TextBox 1"/>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5 000 + 300 +       = 5 306 </a:t>
              </a:r>
            </a:p>
          </p:txBody>
        </p:sp>
        <p:sp>
          <p:nvSpPr>
            <p:cNvPr id="6" name="Rectangle: Rounded Corners 5"/>
            <p:cNvSpPr/>
            <p:nvPr/>
          </p:nvSpPr>
          <p:spPr>
            <a:xfrm>
              <a:off x="4705350" y="185737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15" name="Group 14"/>
          <p:cNvGrpSpPr/>
          <p:nvPr/>
        </p:nvGrpSpPr>
        <p:grpSpPr>
          <a:xfrm>
            <a:off x="1085850" y="3009900"/>
            <a:ext cx="9429750" cy="769441"/>
            <a:chOff x="914400" y="1743075"/>
            <a:chExt cx="9429750" cy="769441"/>
          </a:xfrm>
        </p:grpSpPr>
        <p:sp>
          <p:nvSpPr>
            <p:cNvPr id="17" name="TextBox 16"/>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    2000 + 700 +       = 2 780</a:t>
              </a:r>
            </a:p>
          </p:txBody>
        </p:sp>
        <p:sp>
          <p:nvSpPr>
            <p:cNvPr id="18" name="Rectangle: Rounded Corners 17"/>
            <p:cNvSpPr/>
            <p:nvPr/>
          </p:nvSpPr>
          <p:spPr>
            <a:xfrm>
              <a:off x="4562475" y="186690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2" name="Group 21"/>
          <p:cNvGrpSpPr/>
          <p:nvPr/>
        </p:nvGrpSpPr>
        <p:grpSpPr>
          <a:xfrm>
            <a:off x="1066800" y="3895725"/>
            <a:ext cx="9429750" cy="769441"/>
            <a:chOff x="914400" y="1743075"/>
            <a:chExt cx="9429750" cy="769441"/>
          </a:xfrm>
        </p:grpSpPr>
        <p:sp>
          <p:nvSpPr>
            <p:cNvPr id="23" name="TextBox 22"/>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40 000 + 8 000 + 600 +       = 48 620</a:t>
              </a:r>
            </a:p>
          </p:txBody>
        </p:sp>
        <p:sp>
          <p:nvSpPr>
            <p:cNvPr id="24" name="Rectangle: Rounded Corners 23"/>
            <p:cNvSpPr/>
            <p:nvPr/>
          </p:nvSpPr>
          <p:spPr>
            <a:xfrm>
              <a:off x="6800850" y="18859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8" name="Group 27"/>
          <p:cNvGrpSpPr/>
          <p:nvPr/>
        </p:nvGrpSpPr>
        <p:grpSpPr>
          <a:xfrm>
            <a:off x="1038225" y="4933950"/>
            <a:ext cx="9429750" cy="769441"/>
            <a:chOff x="914400" y="1743075"/>
            <a:chExt cx="9429750" cy="769441"/>
          </a:xfrm>
        </p:grpSpPr>
        <p:sp>
          <p:nvSpPr>
            <p:cNvPr id="31" name="TextBox 30"/>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90 000 + 2 000 +       = 92 007</a:t>
              </a:r>
            </a:p>
          </p:txBody>
        </p:sp>
        <p:sp>
          <p:nvSpPr>
            <p:cNvPr id="32" name="Rectangle: Rounded Corners 31"/>
            <p:cNvSpPr/>
            <p:nvPr/>
          </p:nvSpPr>
          <p:spPr>
            <a:xfrm>
              <a:off x="4867275" y="187642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sp>
        <p:nvSpPr>
          <p:cNvPr id="35" name="Rectangle: Rounded Corners 34"/>
          <p:cNvSpPr/>
          <p:nvPr/>
        </p:nvSpPr>
        <p:spPr>
          <a:xfrm>
            <a:off x="4867275" y="21907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6</a:t>
            </a:r>
          </a:p>
        </p:txBody>
      </p:sp>
      <p:sp>
        <p:nvSpPr>
          <p:cNvPr id="36" name="Rectangle: Rounded Corners 35"/>
          <p:cNvSpPr/>
          <p:nvPr/>
        </p:nvSpPr>
        <p:spPr>
          <a:xfrm>
            <a:off x="4619625" y="3124200"/>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80</a:t>
            </a:r>
          </a:p>
        </p:txBody>
      </p:sp>
      <p:sp>
        <p:nvSpPr>
          <p:cNvPr id="37" name="Rectangle: Rounded Corners 36"/>
          <p:cNvSpPr/>
          <p:nvPr/>
        </p:nvSpPr>
        <p:spPr>
          <a:xfrm>
            <a:off x="6819900" y="40100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20</a:t>
            </a:r>
          </a:p>
        </p:txBody>
      </p:sp>
      <p:sp>
        <p:nvSpPr>
          <p:cNvPr id="38" name="Rectangle: Rounded Corners 37"/>
          <p:cNvSpPr/>
          <p:nvPr/>
        </p:nvSpPr>
        <p:spPr>
          <a:xfrm>
            <a:off x="4886325" y="50387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p:cNvGrpSpPr/>
          <p:nvPr/>
        </p:nvGrpSpPr>
        <p:grpSpPr>
          <a:xfrm>
            <a:off x="289560" y="1362075"/>
            <a:ext cx="11353800" cy="5669947"/>
            <a:chOff x="457200" y="1828800"/>
            <a:chExt cx="11353800" cy="5198537"/>
          </a:xfrm>
        </p:grpSpPr>
        <p:sp>
          <p:nvSpPr>
            <p:cNvPr id="8" name="Rectangle: Top Corners Rounded 7"/>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p:cNvSpPr>
              <a:spLocks noChangeAspect="1"/>
            </p:cNvSpPr>
            <p:nvPr>
              <p:custDataLst>
                <p:tags r:id="rId1"/>
              </p:custDataLst>
            </p:nvPr>
          </p:nvSpPr>
          <p:spPr>
            <a:xfrm>
              <a:off x="657091" y="1997583"/>
              <a:ext cx="10954018" cy="5029754"/>
            </a:xfrm>
            <a:prstGeom prst="round2SameRect">
              <a:avLst/>
            </a:prstGeom>
            <a:blipFill dpi="0" rotWithShape="0">
              <a:blip r:embed="rId3" cstate="print">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p:cNvGrpSpPr/>
          <p:nvPr/>
        </p:nvGrpSpPr>
        <p:grpSpPr>
          <a:xfrm>
            <a:off x="457200" y="275897"/>
            <a:ext cx="10429874" cy="1248103"/>
            <a:chOff x="457200" y="275897"/>
            <a:chExt cx="10429874" cy="1248103"/>
          </a:xfrm>
        </p:grpSpPr>
        <p:sp>
          <p:nvSpPr>
            <p:cNvPr id="16" name="TextBox 15"/>
            <p:cNvSpPr txBox="1"/>
            <p:nvPr/>
          </p:nvSpPr>
          <p:spPr>
            <a:xfrm>
              <a:off x="1800225" y="373257"/>
              <a:ext cx="908684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0" i="0" dirty="0">
                  <a:solidFill>
                    <a:srgbClr val="000000"/>
                  </a:solidFill>
                  <a:effectLst/>
                  <a:latin typeface="Calibri" panose="020F0502020204030204" pitchFamily="34" charset="0"/>
                  <a:cs typeface="Calibri" panose="020F0502020204030204" pitchFamily="34" charset="0"/>
                </a:rPr>
                <a:t>Em hãy cùng Nam tìm xem trường của Nam có bao nhiêu học sinh.</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p:cNvGrpSpPr/>
            <p:nvPr/>
          </p:nvGrpSpPr>
          <p:grpSpPr>
            <a:xfrm>
              <a:off x="457200" y="275897"/>
              <a:ext cx="1447800" cy="1248103"/>
              <a:chOff x="457200" y="275897"/>
              <a:chExt cx="1447800" cy="1248103"/>
            </a:xfrm>
          </p:grpSpPr>
          <p:sp>
            <p:nvSpPr>
              <p:cNvPr id="13" name="Isosceles Triangle 12"/>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grpSp>
      </p:grpSp>
      <p:pic>
        <p:nvPicPr>
          <p:cNvPr id="20" name="Picture 19"/>
          <p:cNvPicPr>
            <a:picLocks noChangeAspect="1"/>
          </p:cNvPicPr>
          <p:nvPr/>
        </p:nvPicPr>
        <p:blipFill>
          <a:blip r:embed="rId4"/>
          <a:stretch>
            <a:fillRect/>
          </a:stretch>
        </p:blipFill>
        <p:spPr>
          <a:xfrm>
            <a:off x="1828800" y="1595437"/>
            <a:ext cx="8362950" cy="3667125"/>
          </a:xfrm>
          <a:prstGeom prst="rect">
            <a:avLst/>
          </a:prstGeom>
        </p:spPr>
      </p:pic>
      <p:sp>
        <p:nvSpPr>
          <p:cNvPr id="21" name="TextBox 20"/>
          <p:cNvSpPr txBox="1"/>
          <p:nvPr/>
        </p:nvSpPr>
        <p:spPr>
          <a:xfrm>
            <a:off x="962024" y="5505450"/>
            <a:ext cx="10410825" cy="1200329"/>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Số tròn chục bé nhất có 4 chữ số khác nhau là 1230. </a:t>
            </a:r>
          </a:p>
          <a:p>
            <a:pPr algn="just"/>
            <a:r>
              <a:rPr lang="vi-VN" sz="3600" b="1" i="0" dirty="0">
                <a:solidFill>
                  <a:srgbClr val="FF0000"/>
                </a:solidFill>
                <a:effectLst/>
                <a:latin typeface="Calibri" panose="020F0502020204030204" pitchFamily="34" charset="0"/>
                <a:cs typeface="Calibri" panose="020F0502020204030204" pitchFamily="34" charset="0"/>
              </a:rPr>
              <a:t>Vậy trường của Nam có tất cả 1230 học sinh.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p:cNvGrpSpPr/>
          <p:nvPr/>
        </p:nvGrpSpPr>
        <p:grpSpPr>
          <a:xfrm>
            <a:off x="5322136" y="979619"/>
            <a:ext cx="2407171" cy="840522"/>
            <a:chOff x="3813507" y="359084"/>
            <a:chExt cx="1979623" cy="840522"/>
          </a:xfrm>
        </p:grpSpPr>
        <p:sp>
          <p:nvSpPr>
            <p:cNvPr id="6" name="TextBox 5"/>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Rectangle: Rounded Corners 7"/>
          <p:cNvSpPr/>
          <p:nvPr/>
        </p:nvSpPr>
        <p:spPr>
          <a:xfrm>
            <a:off x="3512075" y="1820141"/>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-Xem lại</a:t>
            </a:r>
            <a:r>
              <a:rPr kumimoji="0" lang="en-US" sz="3600" b="0" i="1"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bài học</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3600" b="0" i="1"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bị bài sau</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p:cNvPicPr>
            <a:picLocks noChangeAspect="1"/>
          </p:cNvPicPr>
          <p:nvPr/>
        </p:nvPicPr>
        <p:blipFill>
          <a:blip r:embed="rId8"/>
          <a:stretch>
            <a:fillRect/>
          </a:stretch>
        </p:blipFill>
        <p:spPr>
          <a:xfrm>
            <a:off x="2644353" y="1495065"/>
            <a:ext cx="7004911" cy="36944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p:cNvPicPr>
            <a:picLocks noChangeAspect="1"/>
          </p:cNvPicPr>
          <p:nvPr/>
        </p:nvPicPr>
        <p:blipFill>
          <a:blip r:embed="rId9"/>
          <a:stretch>
            <a:fillRect/>
          </a:stretch>
        </p:blipFill>
        <p:spPr>
          <a:xfrm>
            <a:off x="2657558" y="2213358"/>
            <a:ext cx="6876884"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p:cNvPicPr>
            <a:picLocks noChangeAspect="1"/>
          </p:cNvPicPr>
          <p:nvPr/>
        </p:nvPicPr>
        <p:blipFill>
          <a:blip r:embed="rId20"/>
          <a:stretch>
            <a:fillRect/>
          </a:stretch>
        </p:blipFill>
        <p:spPr>
          <a:xfrm>
            <a:off x="1337279" y="423438"/>
            <a:ext cx="9498391" cy="54015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198178" y="228297"/>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5 735….5 645</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5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5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10 100 … 10 000 + 1000</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74 678… 75 687</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136" y="945579"/>
            <a:ext cx="6515550" cy="6062155"/>
          </a:xfrm>
          <a:prstGeom prst="rect">
            <a:avLst/>
          </a:prstGeom>
        </p:spPr>
      </p:pic>
      <p:pic>
        <p:nvPicPr>
          <p:cNvPr id="4"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6" name="Picture 5"/>
          <p:cNvPicPr>
            <a:picLocks noChangeAspect="1"/>
          </p:cNvPicPr>
          <p:nvPr/>
        </p:nvPicPr>
        <p:blipFill>
          <a:blip r:embed="rId4"/>
          <a:stretch>
            <a:fillRect/>
          </a:stretch>
        </p:blipFill>
        <p:spPr>
          <a:xfrm>
            <a:off x="708315" y="1699920"/>
            <a:ext cx="7955970"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p:cNvGrpSpPr/>
          <p:nvPr/>
        </p:nvGrpSpPr>
        <p:grpSpPr>
          <a:xfrm>
            <a:off x="289560" y="1833485"/>
            <a:ext cx="11353800" cy="5198537"/>
            <a:chOff x="457200" y="1828800"/>
            <a:chExt cx="11353800" cy="5198537"/>
          </a:xfrm>
        </p:grpSpPr>
        <p:sp>
          <p:nvSpPr>
            <p:cNvPr id="8" name="Rectangle: Top Corners Rounded 7"/>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p:cNvSpPr>
              <a:spLocks noChangeAspect="1"/>
            </p:cNvSpPr>
            <p:nvPr>
              <p:custDataLst>
                <p:tags r:id="rId1"/>
              </p:custDataLst>
            </p:nvPr>
          </p:nvSpPr>
          <p:spPr>
            <a:xfrm>
              <a:off x="657091" y="1997583"/>
              <a:ext cx="10954018" cy="5029754"/>
            </a:xfrm>
            <a:prstGeom prst="round2SameRect">
              <a:avLst/>
            </a:prstGeom>
            <a:blipFill dpi="0" rotWithShape="0">
              <a:blip r:embed="rId3" cstate="print">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p:cNvGrpSpPr/>
          <p:nvPr/>
        </p:nvGrpSpPr>
        <p:grpSpPr>
          <a:xfrm>
            <a:off x="457200" y="275897"/>
            <a:ext cx="10153650" cy="1248103"/>
            <a:chOff x="457200" y="275897"/>
            <a:chExt cx="10153650" cy="1248103"/>
          </a:xfrm>
        </p:grpSpPr>
        <p:sp>
          <p:nvSpPr>
            <p:cNvPr id="16" name="TextBox 15"/>
            <p:cNvSpPr txBox="1"/>
            <p:nvPr/>
          </p:nvSpPr>
          <p:spPr>
            <a:xfrm>
              <a:off x="2047875" y="363732"/>
              <a:ext cx="856297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0000"/>
                  </a:solidFill>
                  <a:effectLst/>
                  <a:latin typeface="Calibri" panose="020F0502020204030204" pitchFamily="34" charset="0"/>
                  <a:cs typeface="Calibri" panose="020F0502020204030204" pitchFamily="34" charset="0"/>
                </a:rPr>
                <a:t>Dưới đây là số khẩu trang của bốn công ty may được trong một ngày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p:cNvGrpSpPr/>
            <p:nvPr/>
          </p:nvGrpSpPr>
          <p:grpSpPr>
            <a:xfrm>
              <a:off x="457200" y="275897"/>
              <a:ext cx="1447800" cy="1248103"/>
              <a:chOff x="457200" y="275897"/>
              <a:chExt cx="1447800" cy="1248103"/>
            </a:xfrm>
          </p:grpSpPr>
          <p:sp>
            <p:nvSpPr>
              <p:cNvPr id="13" name="Isosceles Triangle 12"/>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sp>
        <p:nvSpPr>
          <p:cNvPr id="3" name="TextBox 2"/>
          <p:cNvSpPr txBox="1"/>
          <p:nvPr/>
        </p:nvSpPr>
        <p:spPr>
          <a:xfrm>
            <a:off x="1019176" y="2314575"/>
            <a:ext cx="5257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a:t>
            </a:r>
            <a:r>
              <a:rPr lang="en-US" sz="2800" dirty="0">
                <a:latin typeface="Calibri" panose="020F0502020204030204" pitchFamily="34" charset="0"/>
                <a:cs typeface="Calibri" panose="020F0502020204030204" pitchFamily="34" charset="0"/>
              </a:rPr>
              <a:t>: 42 000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Cửu</a:t>
            </a:r>
            <a:r>
              <a:rPr lang="en-US" sz="2800" dirty="0">
                <a:latin typeface="Calibri" panose="020F0502020204030204" pitchFamily="34" charset="0"/>
                <a:cs typeface="Calibri" panose="020F0502020204030204" pitchFamily="34" charset="0"/>
              </a:rPr>
              <a:t> Long: 28 000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p:txBody>
      </p:sp>
      <p:sp>
        <p:nvSpPr>
          <p:cNvPr id="4" name="TextBox 3"/>
          <p:cNvSpPr txBox="1"/>
          <p:nvPr/>
        </p:nvSpPr>
        <p:spPr>
          <a:xfrm>
            <a:off x="6019801" y="2286000"/>
            <a:ext cx="52578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Hòa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Bình</a:t>
            </a:r>
            <a:r>
              <a:rPr lang="en-US" sz="2800" dirty="0">
                <a:latin typeface="Calibri" panose="020F0502020204030204" pitchFamily="34" charset="0"/>
                <a:cs typeface="Calibri" panose="020F0502020204030204" pitchFamily="34" charset="0"/>
              </a:rPr>
              <a:t>: 37 000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Thăng</a:t>
            </a:r>
            <a:r>
              <a:rPr lang="en-US" sz="2800" dirty="0">
                <a:latin typeface="Calibri" panose="020F0502020204030204" pitchFamily="34" charset="0"/>
                <a:cs typeface="Calibri" panose="020F0502020204030204" pitchFamily="34" charset="0"/>
              </a:rPr>
              <a:t> Long: 50 000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37" name="TextBox 36"/>
          <p:cNvSpPr txBox="1"/>
          <p:nvPr/>
        </p:nvSpPr>
        <p:spPr>
          <a:xfrm>
            <a:off x="847725" y="3590925"/>
            <a:ext cx="10039350" cy="2062103"/>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Trong một ngày, công ty nào may được nhiều khẩu trang nhất, công ty nào may được ít khẩu trang nhất?</a:t>
            </a:r>
          </a:p>
          <a:p>
            <a:pPr algn="just"/>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endParaRPr lang="en-US" sz="32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p:cNvPicPr>
            <a:picLocks noChangeAspect="1"/>
          </p:cNvPicPr>
          <p:nvPr/>
        </p:nvPicPr>
        <p:blipFill>
          <a:blip r:embed="rId2"/>
          <a:stretch>
            <a:fillRect/>
          </a:stretch>
        </p:blipFill>
        <p:spPr>
          <a:xfrm>
            <a:off x="1447799" y="655052"/>
            <a:ext cx="9382125" cy="822040"/>
          </a:xfrm>
          <a:prstGeom prst="rect">
            <a:avLst/>
          </a:prstGeom>
        </p:spPr>
      </p:pic>
      <p:sp>
        <p:nvSpPr>
          <p:cNvPr id="4" name="TextBox 3"/>
          <p:cNvSpPr txBox="1"/>
          <p:nvPr/>
        </p:nvSpPr>
        <p:spPr>
          <a:xfrm>
            <a:off x="981075" y="1790700"/>
            <a:ext cx="10039350" cy="1077218"/>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một ngày, công ty nào may được nhiều khẩu trang nhất, công ty nào may được ít khẩu trang nhất?</a:t>
            </a:r>
          </a:p>
        </p:txBody>
      </p:sp>
      <p:grpSp>
        <p:nvGrpSpPr>
          <p:cNvPr id="37" name="Group 36"/>
          <p:cNvGrpSpPr/>
          <p:nvPr/>
        </p:nvGrpSpPr>
        <p:grpSpPr>
          <a:xfrm>
            <a:off x="1463304" y="3327369"/>
            <a:ext cx="8992659" cy="2248483"/>
            <a:chOff x="3722255" y="1490091"/>
            <a:chExt cx="5046771" cy="2074467"/>
          </a:xfrm>
        </p:grpSpPr>
        <p:grpSp>
          <p:nvGrpSpPr>
            <p:cNvPr id="42" name="Graphic 7"/>
            <p:cNvGrpSpPr/>
            <p:nvPr/>
          </p:nvGrpSpPr>
          <p:grpSpPr>
            <a:xfrm>
              <a:off x="3722255" y="1490091"/>
              <a:ext cx="5046771" cy="2074467"/>
              <a:chOff x="609584" y="2133703"/>
              <a:chExt cx="7161963" cy="3608930"/>
            </a:xfrm>
          </p:grpSpPr>
          <p:sp>
            <p:nvSpPr>
              <p:cNvPr id="51" name="Freeform: Shape 50"/>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2" name="Graphic 7"/>
              <p:cNvGrpSpPr/>
              <p:nvPr/>
            </p:nvGrpSpPr>
            <p:grpSpPr>
              <a:xfrm>
                <a:off x="609584" y="2133703"/>
                <a:ext cx="7161963" cy="3608930"/>
                <a:chOff x="609584" y="2133703"/>
                <a:chExt cx="7161963" cy="3608930"/>
              </a:xfrm>
              <a:solidFill>
                <a:srgbClr val="000000"/>
              </a:solidFill>
            </p:grpSpPr>
            <p:grpSp>
              <p:nvGrpSpPr>
                <p:cNvPr id="53" name="Graphic 7"/>
                <p:cNvGrpSpPr/>
                <p:nvPr/>
              </p:nvGrpSpPr>
              <p:grpSpPr>
                <a:xfrm>
                  <a:off x="776118" y="2133703"/>
                  <a:ext cx="6995430" cy="3608930"/>
                  <a:chOff x="776118" y="2133703"/>
                  <a:chExt cx="6995430" cy="3608930"/>
                </a:xfrm>
                <a:solidFill>
                  <a:srgbClr val="000000"/>
                </a:solidFill>
              </p:grpSpPr>
              <p:sp>
                <p:nvSpPr>
                  <p:cNvPr id="65" name="Freeform: Shape 64"/>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Shape 65"/>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7" name="Graphic 7"/>
                <p:cNvGrpSpPr/>
                <p:nvPr/>
              </p:nvGrpSpPr>
              <p:grpSpPr>
                <a:xfrm>
                  <a:off x="1174197" y="2197548"/>
                  <a:ext cx="6469430" cy="3477568"/>
                  <a:chOff x="1174197" y="2197548"/>
                  <a:chExt cx="6469430" cy="3477568"/>
                </a:xfrm>
                <a:solidFill>
                  <a:srgbClr val="000000"/>
                </a:solidFill>
              </p:grpSpPr>
              <p:sp>
                <p:nvSpPr>
                  <p:cNvPr id="63" name="Freeform: Shape 62"/>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Shape 63"/>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aphic 7"/>
                <p:cNvGrpSpPr/>
                <p:nvPr/>
              </p:nvGrpSpPr>
              <p:grpSpPr>
                <a:xfrm>
                  <a:off x="609584" y="2392211"/>
                  <a:ext cx="440366" cy="1012027"/>
                  <a:chOff x="609584" y="2392211"/>
                  <a:chExt cx="440366" cy="1012027"/>
                </a:xfrm>
                <a:solidFill>
                  <a:srgbClr val="000000"/>
                </a:solidFill>
              </p:grpSpPr>
              <p:sp>
                <p:nvSpPr>
                  <p:cNvPr id="59" name="Freeform: Shape 58"/>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sp>
          <p:nvSpPr>
            <p:cNvPr id="47" name="TextBox 46"/>
            <p:cNvSpPr txBox="1"/>
            <p:nvPr/>
          </p:nvSpPr>
          <p:spPr>
            <a:xfrm>
              <a:off x="4446123" y="1801319"/>
              <a:ext cx="4083052" cy="136299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Trong một ngà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công ty Thăng Long may được nhiều khẩu trang nhất, công ty Cửu Long may được ít khẩu trang nhất.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418</Words>
  <Application>Microsoft Office PowerPoint</Application>
  <PresentationFormat>Widescreen</PresentationFormat>
  <Paragraphs>65</Paragraphs>
  <Slides>16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#9Slide07 SVNBeachwood Sans</vt:lpstr>
      <vt:lpstr>Arial</vt:lpstr>
      <vt:lpstr>Calibri</vt:lpstr>
      <vt:lpstr>等线</vt:lpstr>
      <vt:lpstr>等线 Light</vt:lpstr>
      <vt:lpstr>UTM Showcard</vt:lpstr>
      <vt:lpstr>思源黑体 CN Regular</vt:lpstr>
      <vt:lpstr>杨任东竹石体-Medium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20</cp:revision>
  <dcterms:created xsi:type="dcterms:W3CDTF">2023-02-06T13:44:00Z</dcterms:created>
  <dcterms:modified xsi:type="dcterms:W3CDTF">2025-05-07T01:18:23Z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DB744E83180D46F8BF52571691CEB40E_13</vt:lpwstr>
  </property>
  <property fmtid="{D5CDD505-2E9C-101B-9397-08002B2CF9AE}" pid="3" name="KSOProductBuildVer">
    <vt:lpwstr>1033-12.2.0.16731</vt:lpwstr>
  </property>
</Properties>
</file>