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2" r:id="rId2"/>
    <p:sldId id="265" r:id="rId3"/>
    <p:sldId id="270" r:id="rId4"/>
    <p:sldId id="271" r:id="rId5"/>
    <p:sldId id="264" r:id="rId6"/>
    <p:sldId id="272" r:id="rId7"/>
    <p:sldId id="257" r:id="rId8"/>
    <p:sldId id="277" r:id="rId9"/>
    <p:sldId id="276" r:id="rId10"/>
    <p:sldId id="273" r:id="rId11"/>
    <p:sldId id="275" r:id="rId12"/>
    <p:sldId id="274" r:id="rId13"/>
    <p:sldId id="259" r:id="rId14"/>
    <p:sldId id="260" r:id="rId15"/>
    <p:sldId id="269" r:id="rId16"/>
    <p:sldId id="279" r:id="rId17"/>
    <p:sldId id="278" r:id="rId18"/>
    <p:sldId id="280" r:id="rId19"/>
    <p:sldId id="281" r:id="rId20"/>
    <p:sldId id="282" r:id="rId21"/>
    <p:sldId id="267" r:id="rId2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608D3-7FEF-4ABA-B388-D0D80902DC65}" type="datetimeFigureOut">
              <a:rPr lang="en-US" smtClean="0"/>
              <a:t>16/12/2022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4069D-ABB1-4723-B5BA-8ED559E8B1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D57408-5090-4D23-9327-544EB28D3316}" type="slidenum">
              <a:rPr lang="en-US" smtClean="0">
                <a:latin typeface="Arial" charset="0"/>
              </a:rPr>
              <a:pPr/>
              <a:t>21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16/12/2022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16/12/2022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16/12/2022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62B7-8D0F-4AB2-9E3F-31FA91AC63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07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16/12/2022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16/12/2022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16/12/2022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16/12/2022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16/12/2022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16/12/2022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16/12/2022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16/12/2022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CACA2-C604-43EE-AF04-A9901DD230E1}" type="datetimeFigureOut">
              <a:rPr lang="vi-VN" smtClean="0"/>
              <a:pPr/>
              <a:t>16/12/2022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1" y="2130428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>
                <a:latin typeface=".VnTime" pitchFamily="34" charset="0"/>
              </a:rPr>
              <a:t>%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1" cy="1752600"/>
          </a:xfrm>
        </p:spPr>
        <p:txBody>
          <a:bodyPr/>
          <a:lstStyle/>
          <a:p>
            <a:pPr marL="0" indent="0" algn="ctr"/>
            <a:endParaRPr lang="vi-VN" dirty="0">
              <a:latin typeface=".VnTime" pitchFamily="34" charset="0"/>
            </a:endParaRPr>
          </a:p>
        </p:txBody>
      </p:sp>
      <p:pic>
        <p:nvPicPr>
          <p:cNvPr id="14340" name="Picture 4" descr="Pla019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 bwMode="auto">
          <a:xfrm>
            <a:off x="1" y="1"/>
            <a:ext cx="9144000" cy="7467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1115616" y="2676528"/>
            <a:ext cx="7239001" cy="923925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2700" cap="rnd">
                  <a:solidFill>
                    <a:srgbClr val="FF00FF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 dự giờ thăm lớp 1</a:t>
            </a:r>
            <a:r>
              <a:rPr lang="en-US" sz="3200" kern="10" dirty="0">
                <a:ln w="12700" cap="rnd">
                  <a:solidFill>
                    <a:srgbClr val="FF00FF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762000" y="1295401"/>
            <a:ext cx="7772400" cy="3200400"/>
          </a:xfrm>
          <a:prstGeom prst="rect">
            <a:avLst/>
          </a:prstGeom>
        </p:spPr>
        <p:txBody>
          <a:bodyPr spcFirstLastPara="1" wrap="none" lIns="91427" tIns="45714" rIns="91427" bIns="45714" fromWordArt="1">
            <a:prstTxWarp prst="textArchUp">
              <a:avLst>
                <a:gd name="adj" fmla="val 10734596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Nhiệt liệt chào mừng quý thầy cô 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295401" y="3962401"/>
            <a:ext cx="3810000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.VnAristote" pitchFamily="34" charset="0"/>
            </a:endParaRPr>
          </a:p>
        </p:txBody>
      </p:sp>
      <p:sp>
        <p:nvSpPr>
          <p:cNvPr id="14344" name="WordArt 5"/>
          <p:cNvSpPr>
            <a:spLocks noChangeArrowheads="1" noChangeShapeType="1" noTextEdit="1"/>
          </p:cNvSpPr>
          <p:nvPr/>
        </p:nvSpPr>
        <p:spPr bwMode="auto">
          <a:xfrm>
            <a:off x="1619250" y="4136912"/>
            <a:ext cx="5981700" cy="666750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MÔN:TIẾNGVIỆT</a:t>
            </a:r>
          </a:p>
        </p:txBody>
      </p:sp>
      <p:sp>
        <p:nvSpPr>
          <p:cNvPr id="14345" name="TextBox 5"/>
          <p:cNvSpPr txBox="1">
            <a:spLocks noChangeArrowheads="1"/>
          </p:cNvSpPr>
          <p:nvPr/>
        </p:nvSpPr>
        <p:spPr bwMode="auto">
          <a:xfrm>
            <a:off x="457200" y="1"/>
            <a:ext cx="8229601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PHÒNG GIÁO DỤC &amp; ĐÀO TẠO HUYỆN ỨNG  HÒA</a:t>
            </a:r>
          </a:p>
        </p:txBody>
      </p:sp>
      <p:sp>
        <p:nvSpPr>
          <p:cNvPr id="14346" name="TextBox 6"/>
          <p:cNvSpPr txBox="1">
            <a:spLocks noChangeArrowheads="1"/>
          </p:cNvSpPr>
          <p:nvPr/>
        </p:nvSpPr>
        <p:spPr bwMode="auto">
          <a:xfrm>
            <a:off x="1600201" y="381000"/>
            <a:ext cx="6629400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TRƯỜNG TIỂU HỌC MINH ĐỨC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6253" y="166255"/>
            <a:ext cx="2857942" cy="717516"/>
            <a:chOff x="1233053" y="1094509"/>
            <a:chExt cx="2881746" cy="762000"/>
          </a:xfrm>
        </p:grpSpPr>
        <p:sp>
          <p:nvSpPr>
            <p:cNvPr id="5" name="Rounded Rectangle 4"/>
            <p:cNvSpPr/>
            <p:nvPr/>
          </p:nvSpPr>
          <p:spPr>
            <a:xfrm>
              <a:off x="1607126" y="1094509"/>
              <a:ext cx="2507673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latin typeface=".VnArial" panose="020B7200000000000000" pitchFamily="34" charset="0"/>
                </a:rPr>
                <a:t>ViÕt</a:t>
              </a:r>
              <a:endParaRPr lang="vi-VN" sz="4400" b="1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233053" y="1094509"/>
              <a:ext cx="748146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.VnAvant" pitchFamily="34" charset="0"/>
                </a:rPr>
                <a:t>3</a:t>
              </a:r>
              <a:endParaRPr lang="vi-VN" sz="4800" b="1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83636" r="7753" b="8283"/>
          <a:stretch/>
        </p:blipFill>
        <p:spPr>
          <a:xfrm>
            <a:off x="0" y="1704109"/>
            <a:ext cx="9144000" cy="133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87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pic>
        <p:nvPicPr>
          <p:cNvPr id="27652" name="Picture 14" descr="BIRTHD~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8858250" cy="680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orizontal Scroll 4"/>
          <p:cNvSpPr/>
          <p:nvPr/>
        </p:nvSpPr>
        <p:spPr>
          <a:xfrm>
            <a:off x="1071563" y="1785938"/>
            <a:ext cx="6715125" cy="1143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6000" dirty="0">
              <a:solidFill>
                <a:srgbClr val="006600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85750" y="-593725"/>
            <a:ext cx="8572500" cy="408781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GIẢI LAO</a:t>
            </a:r>
            <a:endParaRPr lang="vi-VN" sz="6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68645"/>
      </p:ext>
    </p:extLst>
  </p:cSld>
  <p:clrMapOvr>
    <a:masterClrMapping/>
  </p:clrMapOvr>
  <p:transition spd="med">
    <p:comb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977833"/>
            <a:ext cx="2327564" cy="717516"/>
            <a:chOff x="1233053" y="1094509"/>
            <a:chExt cx="2881746" cy="762000"/>
          </a:xfrm>
        </p:grpSpPr>
        <p:sp>
          <p:nvSpPr>
            <p:cNvPr id="3" name="Rounded Rectangle 2"/>
            <p:cNvSpPr/>
            <p:nvPr/>
          </p:nvSpPr>
          <p:spPr>
            <a:xfrm>
              <a:off x="1607126" y="1094509"/>
              <a:ext cx="2507673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latin typeface=".VnAvant" pitchFamily="34" charset="0"/>
                </a:rPr>
                <a:t>Đọc</a:t>
              </a:r>
              <a:endParaRPr lang="vi-VN" sz="4400" b="1"/>
            </a:p>
          </p:txBody>
        </p:sp>
        <p:sp>
          <p:nvSpPr>
            <p:cNvPr id="4" name="Oval 3"/>
            <p:cNvSpPr/>
            <p:nvPr/>
          </p:nvSpPr>
          <p:spPr>
            <a:xfrm>
              <a:off x="1233053" y="1094509"/>
              <a:ext cx="748146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.VnAvant" pitchFamily="34" charset="0"/>
                </a:rPr>
                <a:t>4</a:t>
              </a:r>
              <a:endParaRPr lang="vi-VN" sz="4800" b="1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7"/>
          <a:stretch/>
        </p:blipFill>
        <p:spPr>
          <a:xfrm>
            <a:off x="17525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3177" y="4835236"/>
            <a:ext cx="7578436" cy="202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613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357694"/>
            <a:ext cx="9144000" cy="2143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Ngày nghỉ, Hà thoải mái vui đùa với hoa trái vườn nhà.  Hà thì thầm với cây xoài lúc lỉu quả.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Hà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cúi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trêu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đám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dây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khoai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lang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đang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bò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cùng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gió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nô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giỡn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bên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bông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huệ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trắng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đưa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tay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vuốt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ve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cành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thủy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tiên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đang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thi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khoe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sắc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" name="Picture 2" descr="D:\Downloads\B612_20201215_193840_9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929066"/>
          </a:xfrm>
          <a:prstGeom prst="rect">
            <a:avLst/>
          </a:prstGeom>
          <a:noFill/>
        </p:spPr>
      </p:pic>
      <p:cxnSp>
        <p:nvCxnSpPr>
          <p:cNvPr id="5" name="AutoShape 2"/>
          <p:cNvCxnSpPr>
            <a:cxnSpLocks noChangeShapeType="1"/>
          </p:cNvCxnSpPr>
          <p:nvPr/>
        </p:nvCxnSpPr>
        <p:spPr bwMode="auto">
          <a:xfrm rot="5400000" flipH="1" flipV="1">
            <a:off x="8763002" y="4510095"/>
            <a:ext cx="533399" cy="228598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" name="AutoShape 2"/>
          <p:cNvCxnSpPr>
            <a:cxnSpLocks noChangeShapeType="1"/>
          </p:cNvCxnSpPr>
          <p:nvPr/>
        </p:nvCxnSpPr>
        <p:spPr bwMode="auto">
          <a:xfrm rot="5400000" flipH="1" flipV="1">
            <a:off x="5491170" y="5010160"/>
            <a:ext cx="533399" cy="228598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" name="AutoShape 2"/>
          <p:cNvCxnSpPr>
            <a:cxnSpLocks noChangeShapeType="1"/>
          </p:cNvCxnSpPr>
          <p:nvPr/>
        </p:nvCxnSpPr>
        <p:spPr bwMode="auto">
          <a:xfrm rot="5400000" flipH="1" flipV="1">
            <a:off x="4848228" y="5367350"/>
            <a:ext cx="533399" cy="228598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8" name="AutoShape 2"/>
          <p:cNvCxnSpPr>
            <a:cxnSpLocks noChangeShapeType="1"/>
          </p:cNvCxnSpPr>
          <p:nvPr/>
        </p:nvCxnSpPr>
        <p:spPr bwMode="auto">
          <a:xfrm rot="5400000" flipH="1" flipV="1">
            <a:off x="3562344" y="5795978"/>
            <a:ext cx="533399" cy="228598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" name="AutoShape 2"/>
          <p:cNvCxnSpPr>
            <a:cxnSpLocks noChangeShapeType="1"/>
          </p:cNvCxnSpPr>
          <p:nvPr/>
        </p:nvCxnSpPr>
        <p:spPr bwMode="auto">
          <a:xfrm rot="5400000" flipH="1" flipV="1">
            <a:off x="4919666" y="6224606"/>
            <a:ext cx="533399" cy="228598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0" name="AutoShape 2"/>
          <p:cNvCxnSpPr>
            <a:cxnSpLocks noChangeShapeType="1"/>
          </p:cNvCxnSpPr>
          <p:nvPr/>
        </p:nvCxnSpPr>
        <p:spPr bwMode="auto">
          <a:xfrm flipV="1">
            <a:off x="2987824" y="4841775"/>
            <a:ext cx="648072" cy="461"/>
          </a:xfrm>
          <a:prstGeom prst="straightConnector1">
            <a:avLst/>
          </a:prstGeom>
          <a:noFill/>
          <a:ln w="76200">
            <a:solidFill>
              <a:schemeClr val="accent3"/>
            </a:solidFill>
            <a:round/>
            <a:headEnd/>
            <a:tailEnd/>
          </a:ln>
        </p:spPr>
      </p:cxnSp>
      <p:cxnSp>
        <p:nvCxnSpPr>
          <p:cNvPr id="11" name="AutoShape 2"/>
          <p:cNvCxnSpPr>
            <a:cxnSpLocks noChangeShapeType="1"/>
          </p:cNvCxnSpPr>
          <p:nvPr/>
        </p:nvCxnSpPr>
        <p:spPr bwMode="auto">
          <a:xfrm flipV="1">
            <a:off x="3277421" y="5215328"/>
            <a:ext cx="648072" cy="461"/>
          </a:xfrm>
          <a:prstGeom prst="straightConnector1">
            <a:avLst/>
          </a:prstGeom>
          <a:noFill/>
          <a:ln w="76200">
            <a:solidFill>
              <a:schemeClr val="accent3"/>
            </a:solidFill>
            <a:round/>
            <a:headEnd/>
            <a:tailEnd/>
          </a:ln>
        </p:spPr>
      </p:cxnSp>
      <p:cxnSp>
        <p:nvCxnSpPr>
          <p:cNvPr id="12" name="AutoShape 2"/>
          <p:cNvCxnSpPr>
            <a:cxnSpLocks noChangeShapeType="1"/>
          </p:cNvCxnSpPr>
          <p:nvPr/>
        </p:nvCxnSpPr>
        <p:spPr bwMode="auto">
          <a:xfrm flipV="1">
            <a:off x="2032632" y="6153041"/>
            <a:ext cx="648072" cy="461"/>
          </a:xfrm>
          <a:prstGeom prst="straightConnector1">
            <a:avLst/>
          </a:prstGeom>
          <a:noFill/>
          <a:ln w="76200">
            <a:solidFill>
              <a:schemeClr val="accent3"/>
            </a:solidFill>
            <a:round/>
            <a:headEnd/>
            <a:tailEnd/>
          </a:ln>
        </p:spPr>
      </p:cxnSp>
      <p:cxnSp>
        <p:nvCxnSpPr>
          <p:cNvPr id="13" name="AutoShape 2"/>
          <p:cNvCxnSpPr>
            <a:cxnSpLocks noChangeShapeType="1"/>
          </p:cNvCxnSpPr>
          <p:nvPr/>
        </p:nvCxnSpPr>
        <p:spPr bwMode="auto">
          <a:xfrm flipV="1">
            <a:off x="107504" y="6605605"/>
            <a:ext cx="648072" cy="461"/>
          </a:xfrm>
          <a:prstGeom prst="straightConnector1">
            <a:avLst/>
          </a:prstGeom>
          <a:noFill/>
          <a:ln w="76200">
            <a:solidFill>
              <a:schemeClr val="accent3"/>
            </a:solidFill>
            <a:round/>
            <a:headEnd/>
            <a:tailEnd/>
          </a:ln>
        </p:spPr>
      </p:cxnSp>
      <p:cxnSp>
        <p:nvCxnSpPr>
          <p:cNvPr id="14" name="AutoShape 2"/>
          <p:cNvCxnSpPr>
            <a:cxnSpLocks noChangeShapeType="1"/>
          </p:cNvCxnSpPr>
          <p:nvPr/>
        </p:nvCxnSpPr>
        <p:spPr bwMode="auto">
          <a:xfrm flipV="1">
            <a:off x="268163" y="5658575"/>
            <a:ext cx="648072" cy="461"/>
          </a:xfrm>
          <a:prstGeom prst="straightConnector1">
            <a:avLst/>
          </a:prstGeom>
          <a:noFill/>
          <a:ln w="76200">
            <a:solidFill>
              <a:schemeClr val="accent3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wnloads\B612_20201215_193856_3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9966"/>
            <a:ext cx="9144000" cy="6018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43108" y="0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oai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43306" y="0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uê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143240" y="642918"/>
          <a:ext cx="2286016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endParaRPr lang="vi-VN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oai</a:t>
                      </a:r>
                      <a:endParaRPr lang="vi-VN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14678" y="1428736"/>
          <a:ext cx="2286016" cy="76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en-US" sz="4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oại</a:t>
                      </a:r>
                      <a:endParaRPr lang="vi-VN" sz="4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0" y="2143116"/>
            <a:ext cx="150016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latin typeface="Times New Roman" pitchFamily="18" charset="0"/>
                <a:ea typeface="+mj-ea"/>
                <a:cs typeface="Times New Roman" pitchFamily="18" charset="0"/>
              </a:rPr>
              <a:t>khoai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714621"/>
            <a:ext cx="171448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Vnavant"/>
                <a:ea typeface="+mj-ea"/>
                <a:cs typeface="+mj-cs"/>
              </a:rPr>
              <a:t> </a:t>
            </a:r>
            <a:r>
              <a:rPr lang="en-US" sz="3600" b="1" dirty="0">
                <a:latin typeface="Times New Roman" pitchFamily="18" charset="0"/>
                <a:ea typeface="+mj-ea"/>
                <a:cs typeface="Times New Roman" pitchFamily="18" charset="0"/>
              </a:rPr>
              <a:t>h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uệ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86050" y="2143116"/>
            <a:ext cx="150016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latin typeface="Times New Roman" pitchFamily="18" charset="0"/>
                <a:ea typeface="+mj-ea"/>
                <a:cs typeface="Times New Roman" pitchFamily="18" charset="0"/>
              </a:rPr>
              <a:t>ngoái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714612" y="2714620"/>
            <a:ext cx="192882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ea typeface="+mj-ea"/>
                <a:cs typeface="Times New Roman" pitchFamily="18" charset="0"/>
              </a:rPr>
              <a:t>thuế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286380" y="2071678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latin typeface="Times New Roman" pitchFamily="18" charset="0"/>
                <a:ea typeface="+mj-ea"/>
                <a:cs typeface="Times New Roman" pitchFamily="18" charset="0"/>
              </a:rPr>
              <a:t>ngoại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214942" y="2643183"/>
            <a:ext cx="1714512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Vnavant"/>
                <a:ea typeface="+mj-ea"/>
                <a:cs typeface="+mj-cs"/>
              </a:rPr>
              <a:t>  </a:t>
            </a:r>
            <a:r>
              <a:rPr lang="en-US" sz="3600" b="1" dirty="0" err="1">
                <a:latin typeface="Times New Roman" pitchFamily="18" charset="0"/>
                <a:ea typeface="+mj-ea"/>
                <a:cs typeface="Times New Roman" pitchFamily="18" charset="0"/>
              </a:rPr>
              <a:t>tuế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3857628"/>
            <a:ext cx="2071670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khoai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sọ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071802" y="3786190"/>
            <a:ext cx="192882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tuế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572264" y="3857628"/>
            <a:ext cx="2143140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thủy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000628" y="0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uy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0" y="3214686"/>
            <a:ext cx="171448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Vnavant"/>
                <a:ea typeface="+mj-ea"/>
                <a:cs typeface="+mj-cs"/>
              </a:rPr>
              <a:t> </a:t>
            </a:r>
            <a:r>
              <a:rPr lang="en-US" sz="3600" b="1" dirty="0" err="1">
                <a:latin typeface="Times New Roman" pitchFamily="18" charset="0"/>
                <a:ea typeface="+mj-ea"/>
                <a:cs typeface="Times New Roman" pitchFamily="18" charset="0"/>
              </a:rPr>
              <a:t>huy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643174" y="3286124"/>
            <a:ext cx="171448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navant"/>
                <a:ea typeface="+mj-ea"/>
                <a:cs typeface="+mj-cs"/>
              </a:rPr>
              <a:t>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lũy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357818" y="3143248"/>
            <a:ext cx="171448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+mj-ea"/>
                <a:cs typeface="Times New Roman" pitchFamily="18" charset="0"/>
              </a:rPr>
              <a:t>thủy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4357694"/>
            <a:ext cx="9144000" cy="2143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Ngày nghỉ, Hà thoải mái vui đùa với hoa trái vườn nhà.  Hà thì thầm với cây xoài lúc lỉu quả.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Hà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cúi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trêu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đám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dây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khoai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lang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đang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bò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cùng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gió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nô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giỡn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bên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bông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huệ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trắng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đưa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tay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vuốt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ve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cành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thủy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tiên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đang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thi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khoe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sắc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3" descr="phong-nen-powerpoint-de-thuong-2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050" y="-34925"/>
            <a:ext cx="9137650" cy="6838950"/>
          </a:xfrm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704850" y="1103312"/>
            <a:ext cx="7886700" cy="1605607"/>
          </a:xfrm>
        </p:spPr>
        <p:txBody>
          <a:bodyPr vert="horz" lIns="91440" tIns="45720" rIns="91440" bIns="45720" anchor="ctr">
            <a:normAutofit fontScale="90000"/>
          </a:bodyPr>
          <a:lstStyle/>
          <a:p>
            <a:pPr algn="ctr"/>
            <a:r>
              <a:rPr lang="en-US" altLang="zh-CN" sz="6600" dirty="0">
                <a:latin typeface=".VnAvant" panose="020B7200000000000000" pitchFamily="34" charset="0"/>
              </a:rPr>
              <a:t>TRÒ CHƠI</a:t>
            </a:r>
            <a:br>
              <a:rPr lang="en-US" altLang="zh-CN" sz="6600" dirty="0">
                <a:latin typeface=".VnAvant" panose="020B7200000000000000" pitchFamily="34" charset="0"/>
              </a:rPr>
            </a:br>
            <a:r>
              <a:rPr lang="en-US" altLang="zh-CN" sz="6600" dirty="0">
                <a:solidFill>
                  <a:srgbClr val="FF0000"/>
                </a:solidFill>
                <a:latin typeface=".VnAvant" panose="020B7200000000000000" pitchFamily="34" charset="0"/>
              </a:rPr>
              <a:t>NHÌN TRANH ĐOÁN TỪ</a:t>
            </a:r>
          </a:p>
        </p:txBody>
      </p:sp>
    </p:spTree>
    <p:extLst>
      <p:ext uri="{BB962C8B-B14F-4D97-AF65-F5344CB8AC3E}">
        <p14:creationId xmlns:p14="http://schemas.microsoft.com/office/powerpoint/2010/main" val="1449649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Khoai tây - loại củ “siêu dinh dưỡng” | Tin tức mới nhất 24h - Đọc Báo Lao  Động online - Laodong.v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439248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khoai tây 'đại gia' 15 triệu đồng/k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08720"/>
            <a:ext cx="333305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28234" y="5877272"/>
            <a:ext cx="2292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</a:t>
            </a:r>
            <a:r>
              <a:rPr lang="en-US" altLang="zh-CN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oai</a:t>
            </a:r>
            <a:r>
              <a:rPr lang="en-US" altLang="zh-CN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tây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8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AutoShape 10" descr="Xúc động bộ ảnh bà ngoại 99 tuổi bên cúc họa mi | Báo Dân trí"/>
          <p:cNvSpPr>
            <a:spLocks noChangeAspect="1" noChangeArrowheads="1"/>
          </p:cNvSpPr>
          <p:nvPr/>
        </p:nvSpPr>
        <p:spPr bwMode="auto">
          <a:xfrm>
            <a:off x="971600" y="204236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Khoảnh khắc cuối cùng bên bà ngoại - Tuổi Trẻ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24036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háu bà nội tội bà ngoại - Vai trò của bà ngoại đối với con cháu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20688"/>
            <a:ext cx="424847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203848" y="5013176"/>
            <a:ext cx="21515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</a:t>
            </a:r>
            <a:r>
              <a:rPr lang="en-US" altLang="zh-CN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ngoại</a:t>
            </a:r>
            <a:endParaRPr lang="en-US" sz="4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65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6632"/>
            <a:ext cx="4931990" cy="4562847"/>
          </a:xfrm>
        </p:spPr>
      </p:pic>
      <p:sp>
        <p:nvSpPr>
          <p:cNvPr id="5" name="Rectangle 4"/>
          <p:cNvSpPr/>
          <p:nvPr/>
        </p:nvSpPr>
        <p:spPr>
          <a:xfrm>
            <a:off x="2771800" y="5225082"/>
            <a:ext cx="20794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Hoa</a:t>
            </a:r>
            <a:r>
              <a:rPr lang="en-US" altLang="zh-CN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altLang="zh-CN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uệ</a:t>
            </a:r>
            <a:endParaRPr lang="en-US" sz="4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86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43108" y="642918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oan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71868" y="642918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oăn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143240" y="1357298"/>
          <a:ext cx="2643206" cy="1003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8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3932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</a:t>
                      </a:r>
                      <a:endParaRPr lang="vi-VN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oan</a:t>
                      </a:r>
                      <a:endParaRPr lang="vi-VN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143240" y="2071678"/>
          <a:ext cx="2643206" cy="76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43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</a:t>
                      </a:r>
                      <a:r>
                        <a:rPr lang="en-US" sz="4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oan</a:t>
                      </a:r>
                      <a:endParaRPr lang="vi-VN" sz="4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0" y="2643182"/>
            <a:ext cx="150016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latin typeface="Times New Roman" pitchFamily="18" charset="0"/>
                <a:ea typeface="+mj-ea"/>
                <a:cs typeface="Times New Roman" pitchFamily="18" charset="0"/>
              </a:rPr>
              <a:t>hoạt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3143248"/>
            <a:ext cx="1714480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latin typeface="Times New Roman" pitchFamily="18" charset="0"/>
                <a:ea typeface="+mj-ea"/>
                <a:cs typeface="Times New Roman" pitchFamily="18" charset="0"/>
              </a:rPr>
              <a:t>choắt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86050" y="2786058"/>
            <a:ext cx="150016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latin typeface="Times New Roman" pitchFamily="18" charset="0"/>
                <a:ea typeface="+mj-ea"/>
                <a:cs typeface="Times New Roman" pitchFamily="18" charset="0"/>
              </a:rPr>
              <a:t>khoát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71736" y="3214686"/>
            <a:ext cx="192882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latin typeface="Times New Roman" pitchFamily="18" charset="0"/>
                <a:ea typeface="+mj-ea"/>
                <a:cs typeface="Times New Roman" pitchFamily="18" charset="0"/>
              </a:rPr>
              <a:t>hoắt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57818" y="2714620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latin typeface="Times New Roman" pitchFamily="18" charset="0"/>
                <a:ea typeface="+mj-ea"/>
                <a:cs typeface="Times New Roman" pitchFamily="18" charset="0"/>
              </a:rPr>
              <a:t>toán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214942" y="3286124"/>
            <a:ext cx="1714512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latin typeface="Times New Roman" pitchFamily="18" charset="0"/>
                <a:ea typeface="+mj-ea"/>
                <a:cs typeface="Times New Roman" pitchFamily="18" charset="0"/>
              </a:rPr>
              <a:t>ngoằn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643834" y="2714620"/>
            <a:ext cx="150016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latin typeface="Times New Roman" pitchFamily="18" charset="0"/>
                <a:ea typeface="+mj-ea"/>
                <a:cs typeface="Times New Roman" pitchFamily="18" charset="0"/>
              </a:rPr>
              <a:t>xoan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286644" y="3214686"/>
            <a:ext cx="185735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latin typeface="Times New Roman" pitchFamily="18" charset="0"/>
                <a:ea typeface="+mj-ea"/>
                <a:cs typeface="Times New Roman" pitchFamily="18" charset="0"/>
              </a:rPr>
              <a:t>thoăn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3714752"/>
            <a:ext cx="2071670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xoan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571736" y="3714752"/>
            <a:ext cx="192882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tóc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xoăn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929190" y="3643314"/>
            <a:ext cx="2143140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857752" y="642918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oat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429388" y="714356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oăt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929454" y="3601249"/>
            <a:ext cx="2428860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nhọn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hoắt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0" y="4643446"/>
            <a:ext cx="9144000" cy="1857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dirty="0">
                <a:latin typeface="Vnavant"/>
                <a:ea typeface="+mj-ea"/>
                <a:cs typeface="+mj-cs"/>
              </a:rPr>
              <a:t>   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vườn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cây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xoan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cây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khế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trổ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bông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loạt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Vườn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cây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ngập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tràn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sắc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tím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buổi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sáng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khu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vườn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rộn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ràng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lích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lích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rích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mấy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chích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bông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Chúng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thoăn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thoắt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nhảy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cành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này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sang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cành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khác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Vừa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nhảy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nhót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chúng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vừa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trêu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đùa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vui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thật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vui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14282" y="0"/>
            <a:ext cx="9144000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phim hoạt hình, voi bước khoan thai, thỏ chạy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thoăn thoắt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4664"/>
            <a:ext cx="6624735" cy="4242048"/>
          </a:xfrm>
        </p:spPr>
      </p:pic>
      <p:sp>
        <p:nvSpPr>
          <p:cNvPr id="5" name="Rectangle 4"/>
          <p:cNvSpPr/>
          <p:nvPr/>
        </p:nvSpPr>
        <p:spPr>
          <a:xfrm>
            <a:off x="3707904" y="4667808"/>
            <a:ext cx="20201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áo</a:t>
            </a:r>
            <a:endParaRPr lang="en-US" sz="4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20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7"/>
          <p:cNvSpPr txBox="1">
            <a:spLocks noChangeArrowheads="1"/>
          </p:cNvSpPr>
          <p:nvPr/>
        </p:nvSpPr>
        <p:spPr bwMode="auto">
          <a:xfrm>
            <a:off x="444103" y="139701"/>
            <a:ext cx="812839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VNI-Avo" pitchFamily="2" charset="0"/>
              </a:rPr>
              <a:t>Thöù ba ngaøy 8 thaùng 11 naêm 2016</a:t>
            </a:r>
          </a:p>
        </p:txBody>
      </p:sp>
      <p:sp>
        <p:nvSpPr>
          <p:cNvPr id="11267" name="Text Box 13"/>
          <p:cNvSpPr txBox="1">
            <a:spLocks noChangeArrowheads="1"/>
          </p:cNvSpPr>
          <p:nvPr/>
        </p:nvSpPr>
        <p:spPr bwMode="auto">
          <a:xfrm>
            <a:off x="3137298" y="482601"/>
            <a:ext cx="2717006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Học vần</a:t>
            </a:r>
          </a:p>
        </p:txBody>
      </p:sp>
      <p:pic>
        <p:nvPicPr>
          <p:cNvPr id="11268" name="Picture 32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5103" y="0"/>
            <a:ext cx="698897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3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76200"/>
            <a:ext cx="876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4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6200" y="5867400"/>
            <a:ext cx="17014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35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256511">
            <a:off x="7700764" y="5511602"/>
            <a:ext cx="1277938" cy="158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672703" y="1651000"/>
            <a:ext cx="4623197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b="1">
                <a:latin typeface="VNI-Avo" pitchFamily="2" charset="0"/>
              </a:rPr>
              <a:t>Kieåm tra baøi cuõ:   </a:t>
            </a:r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4533901" y="1638300"/>
            <a:ext cx="2184797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b="1">
                <a:solidFill>
                  <a:srgbClr val="FF0066"/>
                </a:solidFill>
                <a:latin typeface="VNI-Avo" pitchFamily="2" charset="0"/>
              </a:rPr>
              <a:t>au - aâu</a:t>
            </a:r>
          </a:p>
        </p:txBody>
      </p:sp>
      <p:pic>
        <p:nvPicPr>
          <p:cNvPr id="11274" name="Picture 3" descr="091BBD7432A840C9AC55774F24F4C69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279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WordArt 4"/>
          <p:cNvSpPr>
            <a:spLocks noChangeArrowheads="1" noChangeShapeType="1" noTextEdit="1"/>
          </p:cNvSpPr>
          <p:nvPr/>
        </p:nvSpPr>
        <p:spPr bwMode="auto">
          <a:xfrm>
            <a:off x="2590800" y="3276600"/>
            <a:ext cx="3200400" cy="1295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LỚP 1A</a:t>
            </a:r>
          </a:p>
        </p:txBody>
      </p:sp>
      <p:pic>
        <p:nvPicPr>
          <p:cNvPr id="11276" name="Picture 3" descr="091BBD7432A840C9AC55774F24F4C69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203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7" name="WordArt 4"/>
          <p:cNvSpPr>
            <a:spLocks noChangeArrowheads="1" noChangeShapeType="1" noTextEdit="1"/>
          </p:cNvSpPr>
          <p:nvPr/>
        </p:nvSpPr>
        <p:spPr bwMode="auto">
          <a:xfrm>
            <a:off x="0" y="2501900"/>
            <a:ext cx="8858250" cy="17653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Bài học đến đây kết thúc.</a:t>
            </a:r>
          </a:p>
          <a:p>
            <a:pPr algn="ctr"/>
            <a:endParaRPr lang="en-US" sz="3600" b="1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34483" y="2204864"/>
            <a:ext cx="914400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Tiếng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việt: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Bài 77 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oai   uê   uy</a:t>
            </a: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282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6253" y="651164"/>
            <a:ext cx="2881746" cy="997528"/>
            <a:chOff x="1233053" y="1094509"/>
            <a:chExt cx="2881746" cy="762000"/>
          </a:xfrm>
        </p:grpSpPr>
        <p:sp>
          <p:nvSpPr>
            <p:cNvPr id="6" name="Rounded Rectangle 5"/>
            <p:cNvSpPr/>
            <p:nvPr/>
          </p:nvSpPr>
          <p:spPr>
            <a:xfrm>
              <a:off x="1607126" y="1094509"/>
              <a:ext cx="2507673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latin typeface=".VnAvant" pitchFamily="34" charset="0"/>
                </a:rPr>
                <a:t>NhËn biÕt</a:t>
              </a:r>
              <a:endParaRPr lang="vi-VN" sz="2800" b="1"/>
            </a:p>
          </p:txBody>
        </p:sp>
        <p:sp>
          <p:nvSpPr>
            <p:cNvPr id="8" name="Oval 7"/>
            <p:cNvSpPr/>
            <p:nvPr/>
          </p:nvSpPr>
          <p:spPr>
            <a:xfrm>
              <a:off x="1233053" y="1094509"/>
              <a:ext cx="748146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.VnAvant" pitchFamily="34" charset="0"/>
                </a:rPr>
                <a:t>1</a:t>
              </a:r>
              <a:endParaRPr lang="vi-VN" sz="4800" b="1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5" b="63232"/>
          <a:stretch/>
        </p:blipFill>
        <p:spPr>
          <a:xfrm>
            <a:off x="-87978" y="0"/>
            <a:ext cx="9231978" cy="66086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7584" y="5517232"/>
            <a:ext cx="7786254" cy="1091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318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786455"/>
            <a:ext cx="9144000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Quê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ngoại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lũy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tre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xanh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cây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xum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xuê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" name="Picture 2" descr="D:\Downloads\B612_20201215_193636_7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648"/>
            <a:ext cx="9144000" cy="4752528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5786454"/>
            <a:ext cx="9144000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Quê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ũy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tre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xanh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cây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xum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uê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620688"/>
            <a:ext cx="9096368" cy="266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02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wnloads\B612_20201212_153517_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356" cy="1014405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43108" y="0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oai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43306" y="0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uê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500152"/>
              </p:ext>
            </p:extLst>
          </p:nvPr>
        </p:nvGraphicFramePr>
        <p:xfrm>
          <a:off x="3250418" y="676988"/>
          <a:ext cx="2286016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endParaRPr lang="vi-VN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oai</a:t>
                      </a:r>
                      <a:endParaRPr lang="vi-VN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253731"/>
              </p:ext>
            </p:extLst>
          </p:nvPr>
        </p:nvGraphicFramePr>
        <p:xfrm>
          <a:off x="3214678" y="1428736"/>
          <a:ext cx="2321756" cy="76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21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en-US" sz="4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oại</a:t>
                      </a:r>
                      <a:endParaRPr lang="vi-VN" sz="4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565441" y="2559388"/>
            <a:ext cx="1877701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atin typeface="Times New Roman" pitchFamily="18" charset="0"/>
                <a:ea typeface="+mj-ea"/>
                <a:cs typeface="Times New Roman" pitchFamily="18" charset="0"/>
              </a:rPr>
              <a:t>khoai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1018" y="3713146"/>
            <a:ext cx="171448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latin typeface="Vnavant"/>
                <a:ea typeface="+mj-ea"/>
                <a:cs typeface="+mj-cs"/>
              </a:rPr>
              <a:t> </a:t>
            </a:r>
            <a:r>
              <a:rPr lang="en-US" sz="5400" b="1" dirty="0">
                <a:latin typeface="Times New Roman" pitchFamily="18" charset="0"/>
                <a:ea typeface="+mj-ea"/>
                <a:cs typeface="Times New Roman" pitchFamily="18" charset="0"/>
              </a:rPr>
              <a:t>h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uệ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463045" y="2480855"/>
            <a:ext cx="1932158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atin typeface="Times New Roman" pitchFamily="18" charset="0"/>
                <a:ea typeface="+mj-ea"/>
                <a:cs typeface="Times New Roman" pitchFamily="18" charset="0"/>
              </a:rPr>
              <a:t>ngoái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646622" y="3633644"/>
            <a:ext cx="192882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en-US" sz="5400" b="1" dirty="0" err="1">
                <a:latin typeface="Times New Roman" pitchFamily="18" charset="0"/>
                <a:ea typeface="+mj-ea"/>
                <a:cs typeface="Times New Roman" pitchFamily="18" charset="0"/>
              </a:rPr>
              <a:t>thuế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60062" y="2547159"/>
            <a:ext cx="2016224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atin typeface="Times New Roman" pitchFamily="18" charset="0"/>
                <a:ea typeface="+mj-ea"/>
                <a:cs typeface="Times New Roman" pitchFamily="18" charset="0"/>
              </a:rPr>
              <a:t>ngoại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06572" y="3617752"/>
            <a:ext cx="1714512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latin typeface="Vnavant"/>
                <a:ea typeface="+mj-ea"/>
                <a:cs typeface="+mj-cs"/>
              </a:rPr>
              <a:t>  </a:t>
            </a:r>
            <a:r>
              <a:rPr lang="en-US" sz="5400" b="1" dirty="0" err="1">
                <a:latin typeface="Times New Roman" pitchFamily="18" charset="0"/>
                <a:ea typeface="+mj-ea"/>
                <a:cs typeface="Times New Roman" pitchFamily="18" charset="0"/>
              </a:rPr>
              <a:t>tuế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000628" y="0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uy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42926" y="4510689"/>
            <a:ext cx="171448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latin typeface="Vnavant"/>
                <a:ea typeface="+mj-ea"/>
                <a:cs typeface="+mj-cs"/>
              </a:rPr>
              <a:t> </a:t>
            </a:r>
            <a:r>
              <a:rPr lang="en-US" sz="5400" b="1" dirty="0" err="1">
                <a:latin typeface="Times New Roman" pitchFamily="18" charset="0"/>
                <a:ea typeface="+mj-ea"/>
                <a:cs typeface="Times New Roman" pitchFamily="18" charset="0"/>
              </a:rPr>
              <a:t>huy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428976" y="4543827"/>
            <a:ext cx="171448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navant"/>
                <a:ea typeface="+mj-ea"/>
                <a:cs typeface="+mj-cs"/>
              </a:rPr>
              <a:t>  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luỹ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6933713" y="4598564"/>
            <a:ext cx="171448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ea typeface="+mj-ea"/>
                <a:cs typeface="Times New Roman" pitchFamily="18" charset="0"/>
              </a:rPr>
              <a:t>thuỷ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3" name="AutoShape 2"/>
          <p:cNvCxnSpPr>
            <a:cxnSpLocks noChangeShapeType="1"/>
          </p:cNvCxnSpPr>
          <p:nvPr/>
        </p:nvCxnSpPr>
        <p:spPr bwMode="auto">
          <a:xfrm flipV="1">
            <a:off x="1479931" y="3356579"/>
            <a:ext cx="651493" cy="15093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8" name="AutoShape 2"/>
          <p:cNvCxnSpPr>
            <a:cxnSpLocks noChangeShapeType="1"/>
          </p:cNvCxnSpPr>
          <p:nvPr/>
        </p:nvCxnSpPr>
        <p:spPr bwMode="auto">
          <a:xfrm flipV="1">
            <a:off x="4491963" y="3294965"/>
            <a:ext cx="651493" cy="15093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9" name="AutoShape 2"/>
          <p:cNvCxnSpPr>
            <a:cxnSpLocks noChangeShapeType="1"/>
          </p:cNvCxnSpPr>
          <p:nvPr/>
        </p:nvCxnSpPr>
        <p:spPr bwMode="auto">
          <a:xfrm flipV="1">
            <a:off x="7799188" y="3399899"/>
            <a:ext cx="651493" cy="15093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0" name="AutoShape 2"/>
          <p:cNvCxnSpPr>
            <a:cxnSpLocks noChangeShapeType="1"/>
          </p:cNvCxnSpPr>
          <p:nvPr/>
        </p:nvCxnSpPr>
        <p:spPr bwMode="auto">
          <a:xfrm flipV="1">
            <a:off x="1331640" y="4383421"/>
            <a:ext cx="648072" cy="461"/>
          </a:xfrm>
          <a:prstGeom prst="straightConnector1">
            <a:avLst/>
          </a:prstGeom>
          <a:noFill/>
          <a:ln w="76200">
            <a:solidFill>
              <a:schemeClr val="accent3"/>
            </a:solidFill>
            <a:round/>
            <a:headEnd/>
            <a:tailEnd/>
          </a:ln>
        </p:spPr>
      </p:cxnSp>
      <p:cxnSp>
        <p:nvCxnSpPr>
          <p:cNvPr id="31" name="AutoShape 2"/>
          <p:cNvCxnSpPr>
            <a:cxnSpLocks noChangeShapeType="1"/>
          </p:cNvCxnSpPr>
          <p:nvPr/>
        </p:nvCxnSpPr>
        <p:spPr bwMode="auto">
          <a:xfrm flipV="1">
            <a:off x="4578609" y="4359394"/>
            <a:ext cx="651493" cy="15093"/>
          </a:xfrm>
          <a:prstGeom prst="straightConnector1">
            <a:avLst/>
          </a:prstGeom>
          <a:noFill/>
          <a:ln w="76200">
            <a:solidFill>
              <a:schemeClr val="accent3"/>
            </a:solidFill>
            <a:round/>
            <a:headEnd/>
            <a:tailEnd/>
          </a:ln>
        </p:spPr>
      </p:cxnSp>
      <p:cxnSp>
        <p:nvCxnSpPr>
          <p:cNvPr id="32" name="AutoShape 2"/>
          <p:cNvCxnSpPr>
            <a:cxnSpLocks noChangeShapeType="1"/>
          </p:cNvCxnSpPr>
          <p:nvPr/>
        </p:nvCxnSpPr>
        <p:spPr bwMode="auto">
          <a:xfrm flipV="1">
            <a:off x="7668344" y="4344301"/>
            <a:ext cx="651493" cy="15093"/>
          </a:xfrm>
          <a:prstGeom prst="straightConnector1">
            <a:avLst/>
          </a:prstGeom>
          <a:noFill/>
          <a:ln w="76200">
            <a:solidFill>
              <a:schemeClr val="accent3"/>
            </a:solidFill>
            <a:round/>
            <a:headEnd/>
            <a:tailEnd/>
          </a:ln>
        </p:spPr>
      </p:cxnSp>
      <p:cxnSp>
        <p:nvCxnSpPr>
          <p:cNvPr id="33" name="AutoShape 2"/>
          <p:cNvCxnSpPr>
            <a:cxnSpLocks noChangeShapeType="1"/>
          </p:cNvCxnSpPr>
          <p:nvPr/>
        </p:nvCxnSpPr>
        <p:spPr bwMode="auto">
          <a:xfrm flipV="1">
            <a:off x="1222497" y="5138023"/>
            <a:ext cx="651493" cy="15093"/>
          </a:xfrm>
          <a:prstGeom prst="straightConnector1">
            <a:avLst/>
          </a:prstGeom>
          <a:noFill/>
          <a:ln w="76200">
            <a:solidFill>
              <a:schemeClr val="accent6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34" name="AutoShape 2"/>
          <p:cNvCxnSpPr>
            <a:cxnSpLocks noChangeShapeType="1"/>
          </p:cNvCxnSpPr>
          <p:nvPr/>
        </p:nvCxnSpPr>
        <p:spPr bwMode="auto">
          <a:xfrm flipV="1">
            <a:off x="4285288" y="5316051"/>
            <a:ext cx="651493" cy="15093"/>
          </a:xfrm>
          <a:prstGeom prst="straightConnector1">
            <a:avLst/>
          </a:prstGeom>
          <a:noFill/>
          <a:ln w="76200">
            <a:solidFill>
              <a:schemeClr val="accent6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35" name="AutoShape 2"/>
          <p:cNvCxnSpPr>
            <a:cxnSpLocks noChangeShapeType="1"/>
          </p:cNvCxnSpPr>
          <p:nvPr/>
        </p:nvCxnSpPr>
        <p:spPr bwMode="auto">
          <a:xfrm flipV="1">
            <a:off x="7831724" y="5337800"/>
            <a:ext cx="651493" cy="15093"/>
          </a:xfrm>
          <a:prstGeom prst="straightConnector1">
            <a:avLst/>
          </a:prstGeom>
          <a:noFill/>
          <a:ln w="76200">
            <a:solidFill>
              <a:schemeClr val="accent6">
                <a:lumMod val="50000"/>
              </a:schemeClr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21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wnloads\B612_20201212_153517_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356" cy="1014405"/>
          </a:xfrm>
          <a:prstGeom prst="rect">
            <a:avLst/>
          </a:prstGeom>
          <a:noFill/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72701" y="5229200"/>
            <a:ext cx="2071670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latin typeface="Times New Roman" pitchFamily="18" charset="0"/>
                <a:ea typeface="+mj-ea"/>
                <a:cs typeface="Times New Roman" pitchFamily="18" charset="0"/>
              </a:rPr>
              <a:t>khoai</a:t>
            </a:r>
            <a:r>
              <a:rPr lang="en-US" sz="36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+mj-ea"/>
                <a:cs typeface="Times New Roman" pitchFamily="18" charset="0"/>
              </a:rPr>
              <a:t>sọ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635896" y="5218411"/>
            <a:ext cx="192882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latin typeface="Times New Roman" pitchFamily="18" charset="0"/>
                <a:ea typeface="+mj-ea"/>
                <a:cs typeface="Times New Roman" pitchFamily="18" charset="0"/>
              </a:rPr>
              <a:t>vạn</a:t>
            </a:r>
            <a:r>
              <a:rPr lang="en-US" sz="36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+mj-ea"/>
                <a:cs typeface="Times New Roman" pitchFamily="18" charset="0"/>
              </a:rPr>
              <a:t>tuế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092280" y="5301208"/>
            <a:ext cx="2143140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latin typeface="Times New Roman" pitchFamily="18" charset="0"/>
                <a:ea typeface="+mj-ea"/>
                <a:cs typeface="Times New Roman" pitchFamily="18" charset="0"/>
              </a:rPr>
              <a:t>tàu</a:t>
            </a:r>
            <a:r>
              <a:rPr lang="en-US" sz="36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+mj-ea"/>
                <a:cs typeface="Times New Roman" pitchFamily="18" charset="0"/>
              </a:rPr>
              <a:t>thủy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" name="Picture 2" descr="D:\Downloads\B612_20201215_193707_5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3051" y="2060848"/>
            <a:ext cx="2643174" cy="2571768"/>
          </a:xfrm>
          <a:prstGeom prst="rect">
            <a:avLst/>
          </a:prstGeom>
          <a:noFill/>
        </p:spPr>
      </p:pic>
      <p:pic>
        <p:nvPicPr>
          <p:cNvPr id="3" name="Picture 3" descr="D:\Downloads\B612_20201215_193749_8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312207"/>
            <a:ext cx="2857488" cy="2438396"/>
          </a:xfrm>
          <a:prstGeom prst="rect">
            <a:avLst/>
          </a:prstGeom>
          <a:noFill/>
        </p:spPr>
      </p:pic>
      <p:pic>
        <p:nvPicPr>
          <p:cNvPr id="20" name="Picture 4" descr="D:\Downloads\B612_20201215_193825_1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2010382"/>
            <a:ext cx="2786050" cy="2928958"/>
          </a:xfrm>
          <a:prstGeom prst="rect">
            <a:avLst/>
          </a:prstGeom>
          <a:noFill/>
        </p:spPr>
      </p:pic>
      <p:cxnSp>
        <p:nvCxnSpPr>
          <p:cNvPr id="23" name="AutoShape 2"/>
          <p:cNvCxnSpPr>
            <a:cxnSpLocks noChangeShapeType="1"/>
          </p:cNvCxnSpPr>
          <p:nvPr/>
        </p:nvCxnSpPr>
        <p:spPr bwMode="auto">
          <a:xfrm flipV="1">
            <a:off x="683568" y="5858951"/>
            <a:ext cx="651493" cy="15093"/>
          </a:xfrm>
          <a:prstGeom prst="straightConnector1">
            <a:avLst/>
          </a:prstGeom>
          <a:noFill/>
          <a:ln w="76200">
            <a:solidFill>
              <a:schemeClr val="accent6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24" name="AutoShape 2"/>
          <p:cNvCxnSpPr>
            <a:cxnSpLocks noChangeShapeType="1"/>
          </p:cNvCxnSpPr>
          <p:nvPr/>
        </p:nvCxnSpPr>
        <p:spPr bwMode="auto">
          <a:xfrm flipV="1">
            <a:off x="4621323" y="5877286"/>
            <a:ext cx="651493" cy="15093"/>
          </a:xfrm>
          <a:prstGeom prst="straightConnector1">
            <a:avLst/>
          </a:prstGeom>
          <a:noFill/>
          <a:ln w="76200">
            <a:solidFill>
              <a:schemeClr val="accent6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28" name="AutoShape 2"/>
          <p:cNvCxnSpPr>
            <a:cxnSpLocks noChangeShapeType="1"/>
          </p:cNvCxnSpPr>
          <p:nvPr/>
        </p:nvCxnSpPr>
        <p:spPr bwMode="auto">
          <a:xfrm flipV="1">
            <a:off x="8163850" y="6021288"/>
            <a:ext cx="651493" cy="15093"/>
          </a:xfrm>
          <a:prstGeom prst="straightConnector1">
            <a:avLst/>
          </a:prstGeom>
          <a:noFill/>
          <a:ln w="76200">
            <a:solidFill>
              <a:schemeClr val="accent6">
                <a:lumMod val="50000"/>
              </a:schemeClr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02160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wnloads\B612_20201212_153517_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356" cy="1014405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43108" y="0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oai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43306" y="0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uê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50418" y="676988"/>
          <a:ext cx="2286016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endParaRPr lang="vi-VN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oai</a:t>
                      </a:r>
                      <a:endParaRPr lang="vi-VN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14678" y="1428736"/>
          <a:ext cx="2321756" cy="76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21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en-US" sz="4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oại</a:t>
                      </a:r>
                      <a:endParaRPr lang="vi-VN" sz="4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0" y="2143116"/>
            <a:ext cx="150016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latin typeface="Times New Roman" pitchFamily="18" charset="0"/>
                <a:ea typeface="+mj-ea"/>
                <a:cs typeface="Times New Roman" pitchFamily="18" charset="0"/>
              </a:rPr>
              <a:t>khoai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714621"/>
            <a:ext cx="171448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Vnavant"/>
                <a:ea typeface="+mj-ea"/>
                <a:cs typeface="+mj-cs"/>
              </a:rPr>
              <a:t> </a:t>
            </a:r>
            <a:r>
              <a:rPr lang="en-US" sz="3600" b="1" dirty="0">
                <a:latin typeface="Times New Roman" pitchFamily="18" charset="0"/>
                <a:ea typeface="+mj-ea"/>
                <a:cs typeface="Times New Roman" pitchFamily="18" charset="0"/>
              </a:rPr>
              <a:t>h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uệ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86050" y="2143116"/>
            <a:ext cx="150016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latin typeface="Times New Roman" pitchFamily="18" charset="0"/>
                <a:ea typeface="+mj-ea"/>
                <a:cs typeface="Times New Roman" pitchFamily="18" charset="0"/>
              </a:rPr>
              <a:t>ngoái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714612" y="2714620"/>
            <a:ext cx="192882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ea typeface="+mj-ea"/>
                <a:cs typeface="Times New Roman" pitchFamily="18" charset="0"/>
              </a:rPr>
              <a:t>thuế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286380" y="2071678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latin typeface="Times New Roman" pitchFamily="18" charset="0"/>
                <a:ea typeface="+mj-ea"/>
                <a:cs typeface="Times New Roman" pitchFamily="18" charset="0"/>
              </a:rPr>
              <a:t>ngoại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214942" y="2643183"/>
            <a:ext cx="1714512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Vnavant"/>
                <a:ea typeface="+mj-ea"/>
                <a:cs typeface="+mj-cs"/>
              </a:rPr>
              <a:t>  </a:t>
            </a:r>
            <a:r>
              <a:rPr lang="en-US" sz="3600" b="1" dirty="0" err="1">
                <a:latin typeface="Times New Roman" pitchFamily="18" charset="0"/>
                <a:ea typeface="+mj-ea"/>
                <a:cs typeface="Times New Roman" pitchFamily="18" charset="0"/>
              </a:rPr>
              <a:t>tuế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6202367"/>
            <a:ext cx="2071670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latin typeface="Times New Roman" pitchFamily="18" charset="0"/>
                <a:ea typeface="+mj-ea"/>
                <a:cs typeface="Times New Roman" pitchFamily="18" charset="0"/>
              </a:rPr>
              <a:t>khoai</a:t>
            </a:r>
            <a:r>
              <a:rPr lang="en-US" sz="36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+mj-ea"/>
                <a:cs typeface="Times New Roman" pitchFamily="18" charset="0"/>
              </a:rPr>
              <a:t>sọ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428992" y="6202367"/>
            <a:ext cx="192882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latin typeface="Times New Roman" pitchFamily="18" charset="0"/>
                <a:ea typeface="+mj-ea"/>
                <a:cs typeface="Times New Roman" pitchFamily="18" charset="0"/>
              </a:rPr>
              <a:t>vạn</a:t>
            </a:r>
            <a:r>
              <a:rPr lang="en-US" sz="36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+mj-ea"/>
                <a:cs typeface="Times New Roman" pitchFamily="18" charset="0"/>
              </a:rPr>
              <a:t>tuế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572264" y="6202367"/>
            <a:ext cx="2143140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latin typeface="Times New Roman" pitchFamily="18" charset="0"/>
                <a:ea typeface="+mj-ea"/>
                <a:cs typeface="Times New Roman" pitchFamily="18" charset="0"/>
              </a:rPr>
              <a:t>tàu</a:t>
            </a:r>
            <a:r>
              <a:rPr lang="en-US" sz="36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+mj-ea"/>
                <a:cs typeface="Times New Roman" pitchFamily="18" charset="0"/>
              </a:rPr>
              <a:t>thủy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000628" y="0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uy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0" y="3214686"/>
            <a:ext cx="171448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Vnavant"/>
                <a:ea typeface="+mj-ea"/>
                <a:cs typeface="+mj-cs"/>
              </a:rPr>
              <a:t> </a:t>
            </a:r>
            <a:r>
              <a:rPr lang="en-US" sz="3600" b="1" dirty="0" err="1">
                <a:latin typeface="Times New Roman" pitchFamily="18" charset="0"/>
                <a:ea typeface="+mj-ea"/>
                <a:cs typeface="Times New Roman" pitchFamily="18" charset="0"/>
              </a:rPr>
              <a:t>huy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643174" y="3286124"/>
            <a:ext cx="171448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navant"/>
                <a:ea typeface="+mj-ea"/>
                <a:cs typeface="+mj-cs"/>
              </a:rPr>
              <a:t>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luỹ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357818" y="3143248"/>
            <a:ext cx="171448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+mj-ea"/>
                <a:cs typeface="Times New Roman" pitchFamily="18" charset="0"/>
              </a:rPr>
              <a:t>thủy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" name="Picture 2" descr="D:\Downloads\B612_20201215_193707_5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6190"/>
            <a:ext cx="2643174" cy="2571768"/>
          </a:xfrm>
          <a:prstGeom prst="rect">
            <a:avLst/>
          </a:prstGeom>
          <a:noFill/>
        </p:spPr>
      </p:pic>
      <p:pic>
        <p:nvPicPr>
          <p:cNvPr id="3" name="Picture 3" descr="D:\Downloads\B612_20201215_193749_8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857628"/>
            <a:ext cx="2857488" cy="2438396"/>
          </a:xfrm>
          <a:prstGeom prst="rect">
            <a:avLst/>
          </a:prstGeom>
          <a:noFill/>
        </p:spPr>
      </p:pic>
      <p:pic>
        <p:nvPicPr>
          <p:cNvPr id="20" name="Picture 4" descr="D:\Downloads\B612_20201215_193825_1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786190"/>
            <a:ext cx="2786050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372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/>
      <p:bldP spid="19" grpId="0"/>
      <p:bldP spid="21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435</Words>
  <Application>Microsoft Office PowerPoint</Application>
  <PresentationFormat>On-screen Show (4:3)</PresentationFormat>
  <Paragraphs>107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.VnArial</vt:lpstr>
      <vt:lpstr>.VnAristote</vt:lpstr>
      <vt:lpstr>.VnAvant</vt:lpstr>
      <vt:lpstr>.VnTime</vt:lpstr>
      <vt:lpstr>Arial</vt:lpstr>
      <vt:lpstr>Calibri</vt:lpstr>
      <vt:lpstr>Tahoma</vt:lpstr>
      <vt:lpstr>Times New Roman</vt:lpstr>
      <vt:lpstr>Vnavant</vt:lpstr>
      <vt:lpstr>VNI-Avo</vt:lpstr>
      <vt:lpstr>Office Theme</vt:lpstr>
      <vt:lpstr>%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NHÌN TRANH ĐOÁN TỪ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tư ngày 23 tháng 12 năm 2020</dc:title>
  <dc:creator>THTN</dc:creator>
  <cp:lastModifiedBy>Administrator</cp:lastModifiedBy>
  <cp:revision>21</cp:revision>
  <dcterms:created xsi:type="dcterms:W3CDTF">2020-12-15T08:15:30Z</dcterms:created>
  <dcterms:modified xsi:type="dcterms:W3CDTF">2022-12-16T14:49:56Z</dcterms:modified>
</cp:coreProperties>
</file>