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692" r:id="rId4"/>
    <p:sldMasterId id="2147483718" r:id="rId5"/>
    <p:sldMasterId id="2147483734" r:id="rId6"/>
  </p:sldMasterIdLst>
  <p:notesMasterIdLst>
    <p:notesMasterId r:id="rId36"/>
  </p:notesMasterIdLst>
  <p:sldIdLst>
    <p:sldId id="256" r:id="rId7"/>
    <p:sldId id="291" r:id="rId8"/>
    <p:sldId id="315" r:id="rId9"/>
    <p:sldId id="294" r:id="rId10"/>
    <p:sldId id="257" r:id="rId11"/>
    <p:sldId id="293" r:id="rId12"/>
    <p:sldId id="295" r:id="rId13"/>
    <p:sldId id="324" r:id="rId14"/>
    <p:sldId id="292" r:id="rId15"/>
    <p:sldId id="325" r:id="rId16"/>
    <p:sldId id="326" r:id="rId17"/>
    <p:sldId id="327" r:id="rId18"/>
    <p:sldId id="392" r:id="rId19"/>
    <p:sldId id="393" r:id="rId20"/>
    <p:sldId id="394" r:id="rId21"/>
    <p:sldId id="395" r:id="rId22"/>
    <p:sldId id="323" r:id="rId23"/>
    <p:sldId id="396" r:id="rId24"/>
    <p:sldId id="397" r:id="rId25"/>
    <p:sldId id="398" r:id="rId26"/>
    <p:sldId id="399" r:id="rId27"/>
    <p:sldId id="400" r:id="rId28"/>
    <p:sldId id="401" r:id="rId29"/>
    <p:sldId id="402" r:id="rId30"/>
    <p:sldId id="403" r:id="rId31"/>
    <p:sldId id="404" r:id="rId32"/>
    <p:sldId id="353" r:id="rId33"/>
    <p:sldId id="405" r:id="rId34"/>
    <p:sldId id="322"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4658"/>
    <a:srgbClr val="26C0BC"/>
    <a:srgbClr val="E4403D"/>
    <a:srgbClr val="48AEE6"/>
    <a:srgbClr val="7FBCDA"/>
    <a:srgbClr val="CBEBFD"/>
    <a:srgbClr val="FEEFF4"/>
    <a:srgbClr val="FF7D88"/>
    <a:srgbClr val="E6D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14" autoAdjust="0"/>
  </p:normalViewPr>
  <p:slideViewPr>
    <p:cSldViewPr snapToGrid="0" showGuides="1">
      <p:cViewPr varScale="1">
        <p:scale>
          <a:sx n="67" d="100"/>
          <a:sy n="67" d="100"/>
        </p:scale>
        <p:origin x="644" y="56"/>
      </p:cViewPr>
      <p:guideLst>
        <p:guide orient="horz" pos="2160"/>
        <p:guide pos="3845"/>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2023/12/10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414577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671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56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272816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8932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037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55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135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3881283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3264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46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6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802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93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153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1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219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95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12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54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237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39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1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3405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2847290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407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02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65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83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140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700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90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43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617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550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270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949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648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0966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914015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02038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86271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94707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6403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2370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21428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5593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71564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EDD6555-5A17-43EC-AD60-A02D9CB5220E}" type="datetimeFigureOut">
              <a:rPr lang="zh-CN" altLang="en-US" smtClean="0"/>
              <a:t>2023/12/10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模板下载：</a:t>
            </a:r>
            <a:r>
              <a:rPr lang="en-US" altLang="zh-CN" sz="100" dirty="0">
                <a:solidFill>
                  <a:prstClr val="white"/>
                </a:solidFill>
                <a:latin typeface="Calibri"/>
                <a:ea typeface="宋体" panose="02010600030101010101" pitchFamily="2" charset="-122"/>
              </a:rPr>
              <a:t>www.1ppt.com/moban/          </a:t>
            </a:r>
            <a:r>
              <a:rPr lang="zh-CN" altLang="en-US" sz="100" dirty="0">
                <a:solidFill>
                  <a:prstClr val="white"/>
                </a:solidFill>
                <a:latin typeface="Calibri"/>
                <a:ea typeface="宋体" panose="02010600030101010101" pitchFamily="2" charset="-122"/>
              </a:rPr>
              <a:t>行业</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www.1ppt.com/hangye/ </a:t>
            </a:r>
          </a:p>
          <a:p>
            <a:r>
              <a:rPr lang="zh-CN" altLang="en-US" sz="100" dirty="0">
                <a:solidFill>
                  <a:prstClr val="white"/>
                </a:solidFill>
                <a:latin typeface="Calibri"/>
                <a:ea typeface="宋体" panose="02010600030101010101" pitchFamily="2" charset="-122"/>
              </a:rPr>
              <a:t>节日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www.1ppt.com/jieri/          PPT</a:t>
            </a:r>
            <a:r>
              <a:rPr lang="zh-CN" altLang="en-US" sz="100" dirty="0">
                <a:solidFill>
                  <a:prstClr val="white"/>
                </a:solidFill>
                <a:latin typeface="Calibri"/>
                <a:ea typeface="宋体" panose="02010600030101010101" pitchFamily="2" charset="-122"/>
              </a:rPr>
              <a:t>素材：</a:t>
            </a:r>
            <a:r>
              <a:rPr lang="en-US" altLang="zh-CN" sz="100" dirty="0">
                <a:solidFill>
                  <a:prstClr val="white"/>
                </a:solidFill>
                <a:latin typeface="Calibri"/>
                <a:ea typeface="宋体" panose="02010600030101010101" pitchFamily="2" charset="-122"/>
              </a:rPr>
              <a:t>www.1ppt.com/sucai/</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背景图片：</a:t>
            </a:r>
            <a:r>
              <a:rPr lang="en-US" altLang="zh-CN" sz="100" dirty="0">
                <a:solidFill>
                  <a:prstClr val="white"/>
                </a:solidFill>
                <a:latin typeface="Calibri"/>
                <a:ea typeface="宋体" panose="02010600030101010101" pitchFamily="2" charset="-122"/>
              </a:rPr>
              <a:t>www.1ppt.com/beijing/        PPT</a:t>
            </a:r>
            <a:r>
              <a:rPr lang="zh-CN" altLang="en-US" sz="100" dirty="0">
                <a:solidFill>
                  <a:prstClr val="white"/>
                </a:solidFill>
                <a:latin typeface="Calibri"/>
                <a:ea typeface="宋体" panose="02010600030101010101" pitchFamily="2" charset="-122"/>
              </a:rPr>
              <a:t>图表：</a:t>
            </a:r>
            <a:r>
              <a:rPr lang="en-US" altLang="zh-CN" sz="100" dirty="0">
                <a:solidFill>
                  <a:prstClr val="white"/>
                </a:solidFill>
                <a:latin typeface="Calibri"/>
                <a:ea typeface="宋体" panose="02010600030101010101" pitchFamily="2" charset="-122"/>
              </a:rPr>
              <a:t>www.1ppt.com/tubiao/      </a:t>
            </a:r>
          </a:p>
          <a:p>
            <a:r>
              <a:rPr lang="zh-CN" altLang="en-US" sz="100" dirty="0">
                <a:solidFill>
                  <a:prstClr val="white"/>
                </a:solidFill>
                <a:latin typeface="Calibri"/>
                <a:ea typeface="宋体" panose="02010600030101010101" pitchFamily="2" charset="-122"/>
              </a:rPr>
              <a:t>精美</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下载：</a:t>
            </a:r>
            <a:r>
              <a:rPr lang="en-US" altLang="zh-CN" sz="100" dirty="0">
                <a:solidFill>
                  <a:prstClr val="white"/>
                </a:solidFill>
                <a:latin typeface="Calibri"/>
                <a:ea typeface="宋体" panose="02010600030101010101" pitchFamily="2" charset="-122"/>
              </a:rPr>
              <a:t>www.1ppt.com/xiazai/         PPT</a:t>
            </a:r>
            <a:r>
              <a:rPr lang="zh-CN" altLang="en-US" sz="100" dirty="0">
                <a:solidFill>
                  <a:prstClr val="white"/>
                </a:solidFill>
                <a:latin typeface="Calibri"/>
                <a:ea typeface="宋体" panose="02010600030101010101" pitchFamily="2" charset="-122"/>
              </a:rPr>
              <a:t>教程： </a:t>
            </a:r>
            <a:r>
              <a:rPr lang="en-US" altLang="zh-CN" sz="100" dirty="0">
                <a:solidFill>
                  <a:prstClr val="white"/>
                </a:solidFill>
                <a:latin typeface="Calibri"/>
                <a:ea typeface="宋体" panose="02010600030101010101" pitchFamily="2" charset="-122"/>
              </a:rPr>
              <a:t>www.1ppt.com/powerpoint/      </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课件：</a:t>
            </a:r>
            <a:r>
              <a:rPr lang="en-US" altLang="zh-CN" sz="100" dirty="0">
                <a:solidFill>
                  <a:prstClr val="white"/>
                </a:solidFill>
                <a:latin typeface="Calibri"/>
                <a:ea typeface="宋体" panose="02010600030101010101" pitchFamily="2" charset="-122"/>
              </a:rPr>
              <a:t>www.1ppt.com/kejian/             </a:t>
            </a:r>
            <a:r>
              <a:rPr lang="zh-CN" altLang="en-US" sz="100" dirty="0">
                <a:solidFill>
                  <a:prstClr val="white"/>
                </a:solidFill>
                <a:latin typeface="Calibri"/>
                <a:ea typeface="宋体" panose="02010600030101010101" pitchFamily="2" charset="-122"/>
              </a:rPr>
              <a:t>字体下载：</a:t>
            </a:r>
            <a:r>
              <a:rPr lang="en-US" altLang="zh-CN" sz="100" dirty="0">
                <a:solidFill>
                  <a:prstClr val="white"/>
                </a:solidFill>
                <a:latin typeface="Calibri"/>
                <a:ea typeface="宋体" panose="02010600030101010101" pitchFamily="2" charset="-122"/>
              </a:rPr>
              <a:t>www.1ppt.com/ziti/</a:t>
            </a:r>
          </a:p>
          <a:p>
            <a:r>
              <a:rPr lang="zh-CN" altLang="en-US" sz="100" dirty="0">
                <a:solidFill>
                  <a:prstClr val="white"/>
                </a:solidFill>
                <a:latin typeface="Calibri"/>
                <a:ea typeface="宋体" panose="02010600030101010101" pitchFamily="2" charset="-122"/>
              </a:rPr>
              <a:t>工作总结</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www.1ppt.com/xiazai/zongjie/ </a:t>
            </a:r>
            <a:r>
              <a:rPr lang="zh-CN" altLang="en-US" sz="100" dirty="0">
                <a:solidFill>
                  <a:prstClr val="white"/>
                </a:solidFill>
                <a:latin typeface="Calibri"/>
                <a:ea typeface="宋体" panose="02010600030101010101" pitchFamily="2" charset="-122"/>
              </a:rPr>
              <a:t>工作计划：</a:t>
            </a:r>
            <a:r>
              <a:rPr lang="en-US" altLang="zh-CN" sz="100" dirty="0">
                <a:solidFill>
                  <a:prstClr val="white"/>
                </a:solidFill>
                <a:latin typeface="Calibri"/>
                <a:ea typeface="宋体" panose="02010600030101010101" pitchFamily="2" charset="-122"/>
              </a:rPr>
              <a:t>www.1ppt.com/xiazai/jihua/</a:t>
            </a:r>
          </a:p>
          <a:p>
            <a:r>
              <a:rPr lang="zh-CN" altLang="en-US" sz="100" dirty="0">
                <a:solidFill>
                  <a:prstClr val="white"/>
                </a:solidFill>
                <a:latin typeface="Calibri"/>
                <a:ea typeface="宋体" panose="02010600030101010101" pitchFamily="2" charset="-122"/>
              </a:rPr>
              <a:t>商务</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www.1ppt.com/moban/shangwu/  </a:t>
            </a:r>
            <a:r>
              <a:rPr lang="zh-CN" altLang="en-US" sz="100" dirty="0">
                <a:solidFill>
                  <a:prstClr val="white"/>
                </a:solidFill>
                <a:latin typeface="Calibri"/>
                <a:ea typeface="宋体" panose="02010600030101010101" pitchFamily="2" charset="-122"/>
              </a:rPr>
              <a:t>个人简历</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www.1ppt.com/xiazai/jianli/  </a:t>
            </a:r>
          </a:p>
          <a:p>
            <a:r>
              <a:rPr lang="zh-CN" altLang="en-US" sz="100" dirty="0">
                <a:solidFill>
                  <a:prstClr val="white"/>
                </a:solidFill>
                <a:latin typeface="Calibri"/>
                <a:ea typeface="宋体" panose="02010600030101010101" pitchFamily="2" charset="-122"/>
              </a:rPr>
              <a:t>毕业答辩</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www.1ppt.com/xiazai/dabian/  </a:t>
            </a:r>
            <a:r>
              <a:rPr lang="zh-CN" altLang="en-US" sz="100" dirty="0">
                <a:solidFill>
                  <a:prstClr val="white"/>
                </a:solidFill>
                <a:latin typeface="Calibri"/>
                <a:ea typeface="宋体" panose="02010600030101010101" pitchFamily="2" charset="-122"/>
              </a:rPr>
              <a:t>工作汇报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www.1ppt.com/xiazai/huibao/    </a:t>
            </a:r>
          </a:p>
          <a:p>
            <a:r>
              <a:rPr lang="en-US" altLang="zh-CN" sz="100" dirty="0">
                <a:solidFill>
                  <a:prstClr val="white"/>
                </a:solidFill>
                <a:latin typeface="Calibri"/>
                <a:ea typeface="宋体" panose="02010600030101010101" pitchFamily="2" charset="-122"/>
              </a:rPr>
              <a: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852195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89501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50206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28742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5024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61006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224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12103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179809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943547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DD6555-5A17-43EC-AD60-A02D9CB5220E}"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4262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11413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71768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9386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090568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10/12/2023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901413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059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391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003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00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DD6555-5A17-43EC-AD60-A02D9CB5220E}"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079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525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976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291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495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15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04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3939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1729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94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5010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3736076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68371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933346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409132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9391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92551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741520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0910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7492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756701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156228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2390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jpe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4.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2.jpeg"/><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D6555-5A17-43EC-AD60-A02D9CB5220E}" type="datetimeFigureOut">
              <a:rPr lang="zh-CN" altLang="en-US" smtClean="0"/>
              <a:t>2023/12/10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3FFD-2B64-4882-8633-4453E00B9DC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6024FA5F-2253-B64E-8F11-A66CAA06030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66850" y="142875"/>
            <a:ext cx="1219200" cy="1219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47839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11294820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69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2023/12/10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7814341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12/10/2023</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7970043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73.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88.xml"/><Relationship Id="rId6" Type="http://schemas.microsoft.com/office/2007/relationships/hdphoto" Target="../media/hdphoto6.wdp"/><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0.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93779" y="2726756"/>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907502" y="583620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9167495" y="1687195"/>
            <a:ext cx="2914650" cy="4761230"/>
          </a:xfrm>
          <a:prstGeom prst="rect">
            <a:avLst/>
          </a:prstGeom>
        </p:spPr>
      </p:pic>
      <p:pic>
        <p:nvPicPr>
          <p:cNvPr id="14" name="图片 13"/>
          <p:cNvPicPr>
            <a:picLocks noChangeAspect="1"/>
          </p:cNvPicPr>
          <p:nvPr/>
        </p:nvPicPr>
        <p:blipFill rotWithShape="1">
          <a:blip r:embed="rId7" cstate="print">
            <a:extLst>
              <a:ext uri="{28A0092B-C50C-407E-A947-70E740481C1C}">
                <a14:useLocalDpi xmlns:a14="http://schemas.microsoft.com/office/drawing/2010/main" val="0"/>
              </a:ext>
            </a:extLst>
          </a:blip>
          <a:srcRect r="79210"/>
          <a:stretch>
            <a:fillRect/>
          </a:stretch>
        </p:blipFill>
        <p:spPr>
          <a:xfrm>
            <a:off x="-67177" y="-85725"/>
            <a:ext cx="2534653" cy="6096000"/>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76184" b="82303"/>
          <a:stretch>
            <a:fillRect/>
          </a:stretch>
        </p:blipFill>
        <p:spPr>
          <a:xfrm>
            <a:off x="9221703" y="371475"/>
            <a:ext cx="2903621" cy="1078832"/>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27500" t="77433" r="62179" b="1"/>
          <a:stretch>
            <a:fillRect/>
          </a:stretch>
        </p:blipFill>
        <p:spPr>
          <a:xfrm>
            <a:off x="9942188" y="248023"/>
            <a:ext cx="1258316" cy="1375611"/>
          </a:xfrm>
          <a:prstGeom prst="rect">
            <a:avLst/>
          </a:prstGeom>
          <a:effectLst>
            <a:outerShdw blurRad="50800" dist="38100" dir="10800000" algn="r" rotWithShape="0">
              <a:prstClr val="black">
                <a:alpha val="20000"/>
              </a:prstClr>
            </a:outerShdw>
          </a:effectLst>
        </p:spPr>
      </p:pic>
      <p:pic>
        <p:nvPicPr>
          <p:cNvPr id="2" name="Picture 1">
            <a:extLst>
              <a:ext uri="{FF2B5EF4-FFF2-40B4-BE49-F238E27FC236}">
                <a16:creationId xmlns:a16="http://schemas.microsoft.com/office/drawing/2014/main" id="{AAF35F8A-2909-A14F-FFA7-32B13BAAD748}"/>
              </a:ext>
            </a:extLst>
          </p:cNvPr>
          <p:cNvPicPr>
            <a:picLocks noChangeAspect="1"/>
          </p:cNvPicPr>
          <p:nvPr/>
        </p:nvPicPr>
        <p:blipFill>
          <a:blip r:embed="rId9"/>
          <a:stretch>
            <a:fillRect/>
          </a:stretch>
        </p:blipFill>
        <p:spPr>
          <a:xfrm>
            <a:off x="3239597" y="1288617"/>
            <a:ext cx="6096528" cy="786452"/>
          </a:xfrm>
          <a:prstGeom prst="rect">
            <a:avLst/>
          </a:prstGeom>
        </p:spPr>
      </p:pic>
      <p:sp>
        <p:nvSpPr>
          <p:cNvPr id="4" name="TextBox 3">
            <a:extLst>
              <a:ext uri="{FF2B5EF4-FFF2-40B4-BE49-F238E27FC236}">
                <a16:creationId xmlns:a16="http://schemas.microsoft.com/office/drawing/2014/main" id="{90622C6B-ADD8-3DF8-E7FC-BC39A13290BB}"/>
              </a:ext>
            </a:extLst>
          </p:cNvPr>
          <p:cNvSpPr txBox="1"/>
          <p:nvPr/>
        </p:nvSpPr>
        <p:spPr>
          <a:xfrm>
            <a:off x="3190875" y="704850"/>
            <a:ext cx="6515100" cy="584775"/>
          </a:xfrm>
          <a:prstGeom prst="rect">
            <a:avLst/>
          </a:prstGeom>
          <a:noFill/>
        </p:spPr>
        <p:txBody>
          <a:bodyPr wrap="square" rtlCol="0">
            <a:spAutoFit/>
          </a:bodyPr>
          <a:lstStyle/>
          <a:p>
            <a:pPr algn="ctr"/>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r>
              <a:rPr lang="en-US" sz="3200" dirty="0"/>
              <a:t>……</a:t>
            </a:r>
          </a:p>
        </p:txBody>
      </p:sp>
      <p:pic>
        <p:nvPicPr>
          <p:cNvPr id="20" name="Picture 19">
            <a:extLst>
              <a:ext uri="{FF2B5EF4-FFF2-40B4-BE49-F238E27FC236}">
                <a16:creationId xmlns:a16="http://schemas.microsoft.com/office/drawing/2014/main" id="{89ED7EE2-CC08-6A7F-4910-3DBBEF1DCED6}"/>
              </a:ext>
            </a:extLst>
          </p:cNvPr>
          <p:cNvPicPr>
            <a:picLocks noChangeAspect="1"/>
          </p:cNvPicPr>
          <p:nvPr/>
        </p:nvPicPr>
        <p:blipFill>
          <a:blip r:embed="rId10"/>
          <a:stretch>
            <a:fillRect/>
          </a:stretch>
        </p:blipFill>
        <p:spPr>
          <a:xfrm>
            <a:off x="1791871" y="2469878"/>
            <a:ext cx="8151058" cy="3346994"/>
          </a:xfrm>
          <a:prstGeom prst="rect">
            <a:avLst/>
          </a:prstGeom>
        </p:spPr>
      </p:pic>
      <p:pic>
        <p:nvPicPr>
          <p:cNvPr id="26" name="Picture 25">
            <a:extLst>
              <a:ext uri="{FF2B5EF4-FFF2-40B4-BE49-F238E27FC236}">
                <a16:creationId xmlns:a16="http://schemas.microsoft.com/office/drawing/2014/main" id="{07DF44DE-BB87-A5D8-36C7-43C8D43ABEC6}"/>
              </a:ext>
            </a:extLst>
          </p:cNvPr>
          <p:cNvPicPr>
            <a:picLocks noChangeAspect="1"/>
          </p:cNvPicPr>
          <p:nvPr/>
        </p:nvPicPr>
        <p:blipFill>
          <a:blip r:embed="rId11"/>
          <a:stretch>
            <a:fillRect/>
          </a:stretch>
        </p:blipFill>
        <p:spPr>
          <a:xfrm>
            <a:off x="1297215" y="2099649"/>
            <a:ext cx="2072820" cy="9632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par>
                                <p:cTn id="45" presetID="16" presetClass="entr" presetSubtype="2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par>
                                <p:cTn id="60" presetID="53" presetClass="entr" presetSubtype="16"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114425" y="1314450"/>
            <a:ext cx="8876030" cy="457200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gười được coi là béo phì khi </a:t>
            </a:r>
            <a:r>
              <a:rPr lang="vi-VN" sz="3200" b="1" dirty="0">
                <a:solidFill>
                  <a:srgbClr val="FF0000"/>
                </a:solidFill>
                <a:latin typeface="Cambria" panose="02040503050406030204" pitchFamily="18" charset="0"/>
                <a:ea typeface="Cambria" panose="02040503050406030204" pitchFamily="18" charset="0"/>
              </a:rPr>
              <a:t>thừa cân nặng tính theo chiều cao</a:t>
            </a:r>
            <a:r>
              <a:rPr lang="vi-VN" sz="3200" dirty="0">
                <a:solidFill>
                  <a:srgbClr val="002060"/>
                </a:solidFill>
                <a:latin typeface="Cambria" panose="02040503050406030204" pitchFamily="18" charset="0"/>
                <a:ea typeface="Cambria" panose="02040503050406030204" pitchFamily="18" charset="0"/>
              </a:rPr>
              <a:t>, kèm theo những dấu hiệu về lớp mỡ tại một số vị trí nhất định trên cơ thể;</a:t>
            </a:r>
            <a:endParaRPr lang="en-US" sz="3200"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M</a:t>
            </a:r>
            <a:r>
              <a:rPr lang="vi-VN" sz="3200" dirty="0">
                <a:solidFill>
                  <a:srgbClr val="002060"/>
                </a:solidFill>
                <a:latin typeface="Cambria" panose="02040503050406030204" pitchFamily="18" charset="0"/>
                <a:ea typeface="Cambria" panose="02040503050406030204" pitchFamily="18" charset="0"/>
              </a:rPr>
              <a:t>ột số trẻ có nhiều chiều cao vượt trội so với chiều cao chuẩn thì cân nặng cũng sẽ theo đó nhiều hơn, tuy nhiên chưa chắc đã phải bệnh thừa cân béo phì, nên không kèm theo các dấu hiệu về lớp mỡ.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2:</a:t>
            </a:r>
          </a:p>
          <a:p>
            <a:pPr lvl="0" algn="ctr">
              <a:defRPr/>
            </a:pPr>
            <a:r>
              <a:rPr lang="en-US" sz="4800" dirty="0" err="1">
                <a:solidFill>
                  <a:srgbClr val="FF0000"/>
                </a:solidFill>
                <a:latin typeface="Arial" panose="020B0604020202020204" pitchFamily="34" charset="0"/>
                <a:cs typeface="Arial" panose="020B0604020202020204" pitchFamily="34" charset="0"/>
              </a:rPr>
              <a:t>Nguyên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nhân</a:t>
            </a:r>
            <a:r>
              <a:rPr lang="en-US" sz="4800" dirty="0">
                <a:solidFill>
                  <a:srgbClr val="FF0000"/>
                </a:solidFill>
                <a:latin typeface="Arial" panose="020B0604020202020204" pitchFamily="34" charset="0"/>
                <a:cs typeface="Arial" panose="020B0604020202020204" pitchFamily="34" charset="0"/>
              </a:rPr>
              <a:t> </a:t>
            </a:r>
          </a:p>
          <a:p>
            <a:pPr lvl="0" algn="ctr">
              <a:defRPr/>
            </a:pP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13453168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2 về việc làm của các bạn và cho biết: Thói quen ăn uống, vận động như thế nào có thể dẫn đến bệnh thừa cân béo phì?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9366F578-E193-48B8-5919-59D6C9441220}"/>
              </a:ext>
            </a:extLst>
          </p:cNvPr>
          <p:cNvPicPr>
            <a:picLocks noChangeAspect="1"/>
          </p:cNvPicPr>
          <p:nvPr/>
        </p:nvPicPr>
        <p:blipFill>
          <a:blip r:embed="rId3"/>
          <a:stretch>
            <a:fillRect/>
          </a:stretch>
        </p:blipFill>
        <p:spPr>
          <a:xfrm>
            <a:off x="3538537" y="1395412"/>
            <a:ext cx="5491163" cy="5024262"/>
          </a:xfrm>
          <a:prstGeom prst="rect">
            <a:avLst/>
          </a:prstGeom>
        </p:spPr>
      </p:pic>
      <p:grpSp>
        <p:nvGrpSpPr>
          <p:cNvPr id="5" name="Group 4">
            <a:extLst>
              <a:ext uri="{FF2B5EF4-FFF2-40B4-BE49-F238E27FC236}">
                <a16:creationId xmlns:a16="http://schemas.microsoft.com/office/drawing/2014/main" id="{BEE1C897-B2C5-7AAA-2BC4-AA19148759F6}"/>
              </a:ext>
            </a:extLst>
          </p:cNvPr>
          <p:cNvGrpSpPr/>
          <p:nvPr/>
        </p:nvGrpSpPr>
        <p:grpSpPr>
          <a:xfrm>
            <a:off x="257175" y="4040505"/>
            <a:ext cx="3614420" cy="2817495"/>
            <a:chOff x="3601085" y="3439160"/>
            <a:chExt cx="4480560" cy="3797935"/>
          </a:xfrm>
        </p:grpSpPr>
        <p:pic>
          <p:nvPicPr>
            <p:cNvPr id="7" name="Content Placeholder 3" descr="Picture1hh">
              <a:extLst>
                <a:ext uri="{FF2B5EF4-FFF2-40B4-BE49-F238E27FC236}">
                  <a16:creationId xmlns:a16="http://schemas.microsoft.com/office/drawing/2014/main" id="{5D3B6E47-F483-2B51-8F1C-F1F7240D8200}"/>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8" name="Text Box 9">
              <a:extLst>
                <a:ext uri="{FF2B5EF4-FFF2-40B4-BE49-F238E27FC236}">
                  <a16:creationId xmlns:a16="http://schemas.microsoft.com/office/drawing/2014/main" id="{438F7FF5-7552-163A-3CEC-1B03675F9970}"/>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8269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2246769"/>
          </a:xfrm>
          <a:prstGeom prst="rect">
            <a:avLst/>
          </a:prstGeom>
          <a:noFill/>
        </p:spPr>
        <p:txBody>
          <a:bodyPr wrap="square" rtlCol="0">
            <a:spAutoFit/>
          </a:bodyPr>
          <a:lstStyle/>
          <a:p>
            <a:pPr algn="ctr"/>
            <a:r>
              <a:rPr lang="nl-NL" sz="2800" dirty="0">
                <a:latin typeface="Cambria" panose="02040503050406030204" pitchFamily="18" charset="0"/>
                <a:ea typeface="Cambria" panose="02040503050406030204" pitchFamily="18" charset="0"/>
              </a:rPr>
              <a:t>Thói quen </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thường xuyên</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ăn nhiều thức ăn hơn tiêu chuẩn dành cho một khẩu phần ăn </a:t>
            </a:r>
            <a:r>
              <a:rPr lang="vi-VN" sz="2800" dirty="0">
                <a:latin typeface="Cambria" panose="02040503050406030204" pitchFamily="18" charset="0"/>
                <a:ea typeface="Cambria" panose="02040503050406030204" pitchFamily="18" charset="0"/>
              </a:rPr>
              <a:t>(quá</a:t>
            </a:r>
            <a:r>
              <a:rPr lang="nl-NL" sz="2800" dirty="0">
                <a:latin typeface="Cambria" panose="02040503050406030204" pitchFamily="18" charset="0"/>
                <a:ea typeface="Cambria" panose="02040503050406030204" pitchFamily="18" charset="0"/>
              </a:rPr>
              <a:t> thừa chất đường</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bột chất đạm và chất béo</a:t>
            </a: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E8227BE7-537E-9B9E-FA55-27236E3955A2}"/>
              </a:ext>
            </a:extLst>
          </p:cNvPr>
          <p:cNvPicPr>
            <a:picLocks noChangeAspect="1"/>
          </p:cNvPicPr>
          <p:nvPr/>
        </p:nvPicPr>
        <p:blipFill>
          <a:blip r:embed="rId4"/>
          <a:stretch>
            <a:fillRect/>
          </a:stretch>
        </p:blipFill>
        <p:spPr>
          <a:xfrm>
            <a:off x="1076325" y="1347787"/>
            <a:ext cx="4724400" cy="35155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Ăn buổi tối trước khi đi ngủ, ăn đồ ăn nhanh, uống nước ngọt có ga.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2" name="Picture 11">
            <a:extLst>
              <a:ext uri="{FF2B5EF4-FFF2-40B4-BE49-F238E27FC236}">
                <a16:creationId xmlns:a16="http://schemas.microsoft.com/office/drawing/2014/main" id="{B007E384-DAE8-C112-ACEE-470E32D3E3DA}"/>
              </a:ext>
            </a:extLst>
          </p:cNvPr>
          <p:cNvPicPr>
            <a:picLocks noChangeAspect="1"/>
          </p:cNvPicPr>
          <p:nvPr/>
        </p:nvPicPr>
        <p:blipFill>
          <a:blip r:embed="rId4"/>
          <a:stretch>
            <a:fillRect/>
          </a:stretch>
        </p:blipFill>
        <p:spPr>
          <a:xfrm>
            <a:off x="1585912" y="1504950"/>
            <a:ext cx="4283136" cy="3190875"/>
          </a:xfrm>
          <a:prstGeom prst="rect">
            <a:avLst/>
          </a:prstGeom>
        </p:spPr>
      </p:pic>
    </p:spTree>
    <p:extLst>
      <p:ext uri="{BB962C8B-B14F-4D97-AF65-F5344CB8AC3E}">
        <p14:creationId xmlns:p14="http://schemas.microsoft.com/office/powerpoint/2010/main" val="1517770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938992"/>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Thói quen ít vận động</a:t>
            </a:r>
            <a:r>
              <a:rPr lang="en-US" sz="4000" dirty="0">
                <a:solidFill>
                  <a:prstClr val="black"/>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thường xuyên ngồi </a:t>
            </a:r>
            <a:r>
              <a:rPr lang="en-US" sz="4000" dirty="0" err="1">
                <a:solidFill>
                  <a:prstClr val="black"/>
                </a:solidFill>
                <a:latin typeface="Cambria" panose="02040503050406030204" pitchFamily="18" charset="0"/>
                <a:ea typeface="Cambria" panose="02040503050406030204" pitchFamily="18" charset="0"/>
              </a:rPr>
              <a:t>yên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chỗ</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A5D7DE3C-8545-6515-52A7-E6D161BA4CC9}"/>
              </a:ext>
            </a:extLst>
          </p:cNvPr>
          <p:cNvPicPr>
            <a:picLocks noChangeAspect="1"/>
          </p:cNvPicPr>
          <p:nvPr/>
        </p:nvPicPr>
        <p:blipFill>
          <a:blip r:embed="rId4"/>
          <a:stretch>
            <a:fillRect/>
          </a:stretch>
        </p:blipFill>
        <p:spPr>
          <a:xfrm>
            <a:off x="895350" y="1553254"/>
            <a:ext cx="5510062" cy="3094946"/>
          </a:xfrm>
          <a:prstGeom prst="rect">
            <a:avLst/>
          </a:prstGeom>
        </p:spPr>
      </p:pic>
    </p:spTree>
    <p:extLst>
      <p:ext uri="{BB962C8B-B14F-4D97-AF65-F5344CB8AC3E}">
        <p14:creationId xmlns:p14="http://schemas.microsoft.com/office/powerpoint/2010/main" val="2578966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2076450"/>
            <a:ext cx="8495030" cy="291465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rPr>
              <a:t>Nguyên nhân dẫn đến bệnh thường do chế độ ăn uống thừa các chất bột đường, chất béo, chất đạm và ít vận động.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1180807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Béo Phì  Kiến Thức Của Bé  Hi Pencil Studio_1080p">
            <a:hlinkClick r:id="" action="ppaction://media"/>
            <a:extLst>
              <a:ext uri="{FF2B5EF4-FFF2-40B4-BE49-F238E27FC236}">
                <a16:creationId xmlns:a16="http://schemas.microsoft.com/office/drawing/2014/main" id="{52CF26EC-E5B6-C3E6-5AD6-FE06C97ECA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71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3:</a:t>
            </a:r>
          </a:p>
          <a:p>
            <a:pPr lvl="0" algn="ctr">
              <a:defRPr/>
            </a:pPr>
            <a:r>
              <a:rPr lang="en-US" sz="4800" dirty="0" err="1">
                <a:solidFill>
                  <a:srgbClr val="FF0000"/>
                </a:solidFill>
                <a:latin typeface="Arial" panose="020B0604020202020204" pitchFamily="34" charset="0"/>
                <a:cs typeface="Arial" panose="020B0604020202020204" pitchFamily="34" charset="0"/>
              </a:rPr>
              <a:t>Một</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số</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việc</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làm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phòng</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tránh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417381543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2" name="Speech Bubble: Rectangle with Corners Rounded 1">
            <a:extLst>
              <a:ext uri="{FF2B5EF4-FFF2-40B4-BE49-F238E27FC236}">
                <a16:creationId xmlns:a16="http://schemas.microsoft.com/office/drawing/2014/main" id="{1B5FB343-2568-483B-3200-40AD9761A8CD}"/>
              </a:ext>
            </a:extLst>
          </p:cNvPr>
          <p:cNvSpPr/>
          <p:nvPr/>
        </p:nvSpPr>
        <p:spPr>
          <a:xfrm flipH="1">
            <a:off x="4255770" y="1266190"/>
            <a:ext cx="6450330" cy="20161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63DB9"/>
                </a:solidFill>
                <a:latin typeface="Cambria" panose="02040503050406030204" pitchFamily="18" charset="0"/>
                <a:ea typeface="Cambria" panose="02040503050406030204" pitchFamily="18" charset="0"/>
              </a:rPr>
              <a:t>Nêu</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một</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số</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cách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phòng</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tránh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thừa</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cân</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béo</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phì</a:t>
            </a:r>
            <a:r>
              <a:rPr lang="en-US" sz="4000" b="1" dirty="0">
                <a:solidFill>
                  <a:srgbClr val="063DB9"/>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63DB9"/>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C70B3D18-A7B8-9FE5-D2EA-B260793EBA4A}"/>
              </a:ext>
            </a:extLst>
          </p:cNvPr>
          <p:cNvGrpSpPr/>
          <p:nvPr/>
        </p:nvGrpSpPr>
        <p:grpSpPr>
          <a:xfrm>
            <a:off x="1095375" y="2686051"/>
            <a:ext cx="4229100" cy="3676650"/>
            <a:chOff x="3601085" y="3439160"/>
            <a:chExt cx="4480560" cy="3797935"/>
          </a:xfrm>
        </p:grpSpPr>
        <p:pic>
          <p:nvPicPr>
            <p:cNvPr id="7" name="Content Placeholder 3" descr="Picture1hh">
              <a:extLst>
                <a:ext uri="{FF2B5EF4-FFF2-40B4-BE49-F238E27FC236}">
                  <a16:creationId xmlns:a16="http://schemas.microsoft.com/office/drawing/2014/main" id="{7A01C8D5-70F2-911F-E454-584417566C25}"/>
                </a:ext>
              </a:extLst>
            </p:cNvPr>
            <p:cNvPicPr>
              <a:picLocks noChangeAspect="1"/>
            </p:cNvPicPr>
            <p:nvPr/>
          </p:nvPicPr>
          <p:blipFill>
            <a:blip r:embed="rId5"/>
            <a:stretch>
              <a:fillRect/>
            </a:stretch>
          </p:blipFill>
          <p:spPr>
            <a:xfrm>
              <a:off x="3601085" y="3439160"/>
              <a:ext cx="4480560" cy="3797935"/>
            </a:xfrm>
            <a:prstGeom prst="rect">
              <a:avLst/>
            </a:prstGeom>
          </p:spPr>
        </p:pic>
        <p:sp>
          <p:nvSpPr>
            <p:cNvPr id="11" name="Text Box 9">
              <a:extLst>
                <a:ext uri="{FF2B5EF4-FFF2-40B4-BE49-F238E27FC236}">
                  <a16:creationId xmlns:a16="http://schemas.microsoft.com/office/drawing/2014/main" id="{595CE1EA-8430-A896-7B9C-4539A81FE809}"/>
                </a:ext>
              </a:extLst>
            </p:cNvPr>
            <p:cNvSpPr txBox="1"/>
            <p:nvPr/>
          </p:nvSpPr>
          <p:spPr>
            <a:xfrm>
              <a:off x="3996055" y="6125210"/>
              <a:ext cx="3690620" cy="604066"/>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54335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3" name="Picture 2">
            <a:extLst>
              <a:ext uri="{FF2B5EF4-FFF2-40B4-BE49-F238E27FC236}">
                <a16:creationId xmlns:a16="http://schemas.microsoft.com/office/drawing/2014/main" id="{9BE17A9B-6844-E21C-1C2B-4770C0B64688}"/>
              </a:ext>
            </a:extLst>
          </p:cNvPr>
          <p:cNvPicPr>
            <a:picLocks noChangeAspect="1"/>
          </p:cNvPicPr>
          <p:nvPr/>
        </p:nvPicPr>
        <p:blipFill>
          <a:blip r:embed="rId5"/>
          <a:stretch>
            <a:fillRect/>
          </a:stretch>
        </p:blipFill>
        <p:spPr>
          <a:xfrm>
            <a:off x="1712802" y="1222493"/>
            <a:ext cx="9035055" cy="1981372"/>
          </a:xfrm>
          <a:prstGeom prst="rect">
            <a:avLst/>
          </a:prstGeom>
        </p:spPr>
      </p:pic>
      <p:pic>
        <p:nvPicPr>
          <p:cNvPr id="4" name="Picture 3">
            <a:extLst>
              <a:ext uri="{FF2B5EF4-FFF2-40B4-BE49-F238E27FC236}">
                <a16:creationId xmlns:a16="http://schemas.microsoft.com/office/drawing/2014/main" id="{C438146C-0B6B-854E-9290-FC61638A80B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0667" y1="46265" x2="32000" y2="65783"/>
                        <a14:foregroundMark x1="25333" y1="60241" x2="28167" y2="61928"/>
                        <a14:foregroundMark x1="26667" y1="58072" x2="23333" y2="61928"/>
                        <a14:foregroundMark x1="24167" y1="52771" x2="24167" y2="56627"/>
                        <a14:foregroundMark x1="23000" y1="53976" x2="24167" y2="57108"/>
                        <a14:foregroundMark x1="24167" y1="59277" x2="24000" y2="66265"/>
                        <a14:foregroundMark x1="23000" y1="61928" x2="27500" y2="71807"/>
                        <a14:foregroundMark x1="27667" y1="67711" x2="27167" y2="81446"/>
                        <a14:foregroundMark x1="27333" y1="80964" x2="29833" y2="89157"/>
                        <a14:foregroundMark x1="30167" y1="67952" x2="25333" y2="83133"/>
                        <a14:foregroundMark x1="26167" y1="83614" x2="37667" y2="85783"/>
                        <a14:foregroundMark x1="37167" y1="76145" x2="40333" y2="85783"/>
                        <a14:foregroundMark x1="39167" y1="67952" x2="39500" y2="76386"/>
                        <a14:foregroundMark x1="40167" y1="61687" x2="42500" y2="71325"/>
                        <a14:foregroundMark x1="42167" y1="57831" x2="42500" y2="70602"/>
                        <a14:foregroundMark x1="38833" y1="73494" x2="41333" y2="82410"/>
                        <a14:foregroundMark x1="57500" y1="64578" x2="72000" y2="82651"/>
                        <a14:foregroundMark x1="66500" y1="63373" x2="72167" y2="62410"/>
                        <a14:foregroundMark x1="53833" y1="55181" x2="54167" y2="63614"/>
                        <a14:foregroundMark x1="51500" y1="59277" x2="55667" y2="65783"/>
                        <a14:foregroundMark x1="25000" y1="59277" x2="28833" y2="67711"/>
                        <a14:foregroundMark x1="26667" y1="54940" x2="24500" y2="71084"/>
                        <a14:foregroundMark x1="43833" y1="52530" x2="46500" y2="69639"/>
                        <a14:foregroundMark x1="27500" y1="73976" x2="25500" y2="80964"/>
                        <a14:backgroundMark x1="11333" y1="37349" x2="41333" y2="24578"/>
                        <a14:backgroundMark x1="38000" y1="26988" x2="67333" y2="32530"/>
                        <a14:backgroundMark x1="67167" y1="28193" x2="82667" y2="44337"/>
                        <a14:backgroundMark x1="71167" y1="24819" x2="81333" y2="47952"/>
                        <a14:backgroundMark x1="75500" y1="32289" x2="80833" y2="61928"/>
                        <a14:backgroundMark x1="69500" y1="37590" x2="76333" y2="53735"/>
                        <a14:backgroundMark x1="51000" y1="35663" x2="64333" y2="33253"/>
                        <a14:backgroundMark x1="44500" y1="29398" x2="46000" y2="39036"/>
                        <a14:backgroundMark x1="19167" y1="32530" x2="39167" y2="32530"/>
                        <a14:backgroundMark x1="17000" y1="35904" x2="16000" y2="45060"/>
                        <a14:backgroundMark x1="25833" y1="35904" x2="20833" y2="56145"/>
                        <a14:backgroundMark x1="25667" y1="40241" x2="38500" y2="37108"/>
                        <a14:backgroundMark x1="44333" y1="35904" x2="49667" y2="48675"/>
                        <a14:backgroundMark x1="57500" y1="37108" x2="51833" y2="44337"/>
                        <a14:backgroundMark x1="64667" y1="29398" x2="73000" y2="35422"/>
                        <a14:backgroundMark x1="60500" y1="28675" x2="74167" y2="41687"/>
                      </a14:backgroundRemoval>
                    </a14:imgEffect>
                    <a14:imgEffect>
                      <a14:brightnessContrast contrast="20000"/>
                    </a14:imgEffect>
                  </a14:imgLayer>
                </a14:imgProps>
              </a:ext>
              <a:ext uri="{28A0092B-C50C-407E-A947-70E740481C1C}">
                <a14:useLocalDpi xmlns:a14="http://schemas.microsoft.com/office/drawing/2010/main" val="0"/>
              </a:ext>
            </a:extLst>
          </a:blip>
          <a:srcRect l="8187" t="33482" r="18419"/>
          <a:stretch>
            <a:fillRect/>
          </a:stretch>
        </p:blipFill>
        <p:spPr>
          <a:xfrm>
            <a:off x="3707710" y="3171666"/>
            <a:ext cx="5591908" cy="35053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49A64E4-D601-588E-B6C3-7321EE2227FA}"/>
              </a:ext>
            </a:extLst>
          </p:cNvPr>
          <p:cNvCxnSpPr>
            <a:cxnSpLocks/>
            <a:endCxn id="11" idx="0"/>
          </p:cNvCxnSpPr>
          <p:nvPr/>
        </p:nvCxnSpPr>
        <p:spPr>
          <a:xfrm flipH="1">
            <a:off x="2314575" y="1457326"/>
            <a:ext cx="348694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9AC9E5A-6A0F-BC78-3B90-E96F38964385}"/>
              </a:ext>
            </a:extLst>
          </p:cNvPr>
          <p:cNvSpPr/>
          <p:nvPr/>
        </p:nvSpPr>
        <p:spPr>
          <a:xfrm>
            <a:off x="1162050" y="2247902"/>
            <a:ext cx="230505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Ăn uống điều độ theo khẩu phần ăn.</a:t>
            </a:r>
          </a:p>
        </p:txBody>
      </p:sp>
      <p:sp>
        <p:nvSpPr>
          <p:cNvPr id="17" name="Rectangle: Rounded Corners 16">
            <a:extLst>
              <a:ext uri="{FF2B5EF4-FFF2-40B4-BE49-F238E27FC236}">
                <a16:creationId xmlns:a16="http://schemas.microsoft.com/office/drawing/2014/main" id="{49DA3092-37FB-BBF5-B461-6432ADA43960}"/>
              </a:ext>
            </a:extLst>
          </p:cNvPr>
          <p:cNvSpPr/>
          <p:nvPr/>
        </p:nvSpPr>
        <p:spPr>
          <a:xfrm>
            <a:off x="4353718" y="2295528"/>
            <a:ext cx="3733801"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Thời gian ngồi tĩnh tại xen kẽ với các hoạt động vận động trong ngày.</a:t>
            </a:r>
          </a:p>
        </p:txBody>
      </p:sp>
      <p:cxnSp>
        <p:nvCxnSpPr>
          <p:cNvPr id="18" name="Straight Connector 17">
            <a:extLst>
              <a:ext uri="{FF2B5EF4-FFF2-40B4-BE49-F238E27FC236}">
                <a16:creationId xmlns:a16="http://schemas.microsoft.com/office/drawing/2014/main" id="{CBB77A66-BF69-E574-C346-AD99633C80E7}"/>
              </a:ext>
            </a:extLst>
          </p:cNvPr>
          <p:cNvCxnSpPr>
            <a:cxnSpLocks/>
          </p:cNvCxnSpPr>
          <p:nvPr/>
        </p:nvCxnSpPr>
        <p:spPr>
          <a:xfrm>
            <a:off x="6120606" y="14668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E426E6-C768-092C-E9F1-E7D7A47832EA}"/>
              </a:ext>
            </a:extLst>
          </p:cNvPr>
          <p:cNvCxnSpPr>
            <a:cxnSpLocks/>
          </p:cNvCxnSpPr>
          <p:nvPr/>
        </p:nvCxnSpPr>
        <p:spPr>
          <a:xfrm>
            <a:off x="6515893" y="1485901"/>
            <a:ext cx="3685382" cy="8096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8700352-5EE1-3763-03B4-D518E012BA61}"/>
              </a:ext>
            </a:extLst>
          </p:cNvPr>
          <p:cNvSpPr/>
          <p:nvPr/>
        </p:nvSpPr>
        <p:spPr>
          <a:xfrm>
            <a:off x="8648700" y="2286002"/>
            <a:ext cx="2791619"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Ngủ sớm, hạn chế thức khuya, uống nước ngọt có ga. </a:t>
            </a:r>
            <a:endParaRPr lang="en-US" sz="3200" b="1"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8CA874-AA8D-A073-F7FF-6D3C766DFE95}"/>
              </a:ext>
            </a:extLst>
          </p:cNvPr>
          <p:cNvSpPr/>
          <p:nvPr/>
        </p:nvSpPr>
        <p:spPr>
          <a:xfrm>
            <a:off x="4048125" y="419100"/>
            <a:ext cx="3924300"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phì</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9742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pic>
        <p:nvPicPr>
          <p:cNvPr id="2" name="Picture 1" descr="A screenshot of a computer&#10;&#10;Description automatically generated with low confidence">
            <a:extLst>
              <a:ext uri="{FF2B5EF4-FFF2-40B4-BE49-F238E27FC236}">
                <a16:creationId xmlns:a16="http://schemas.microsoft.com/office/drawing/2014/main" id="{27057934-C0E1-448D-7404-5B0881565D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3" name="TextBox 2">
            <a:extLst>
              <a:ext uri="{FF2B5EF4-FFF2-40B4-BE49-F238E27FC236}">
                <a16:creationId xmlns:a16="http://schemas.microsoft.com/office/drawing/2014/main" id="{05113B67-AAA6-194D-063F-40B873223D6D}"/>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logo&#10;&#10;Description automatically generated">
            <a:extLst>
              <a:ext uri="{FF2B5EF4-FFF2-40B4-BE49-F238E27FC236}">
                <a16:creationId xmlns:a16="http://schemas.microsoft.com/office/drawing/2014/main" id="{732CFA03-30CC-D9B3-79E0-F6C9939D9D3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5" name="TextBox 4">
            <a:extLst>
              <a:ext uri="{FF2B5EF4-FFF2-40B4-BE49-F238E27FC236}">
                <a16:creationId xmlns:a16="http://schemas.microsoft.com/office/drawing/2014/main" id="{0AE350C0-1589-48C2-51FC-A5EC33FC5134}"/>
              </a:ext>
            </a:extLst>
          </p:cNvPr>
          <p:cNvSpPr txBox="1"/>
          <p:nvPr/>
        </p:nvSpPr>
        <p:spPr>
          <a:xfrm>
            <a:off x="390525" y="1552575"/>
            <a:ext cx="11210925" cy="392671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Chế độ dinh dưỡng và vận động có vai trò quan trọng với sự phát triển chiều cao cơ thể. Vận động cơ bắp giúp xương tăng cường hấp thụ can-xi từ thức ăn hằng ngày để xương dài ra, chắc chắn hơn.</a:t>
            </a:r>
          </a:p>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Học sinh tiểu học cần thực hiện hoạt động vận động ít nhất 60 phút mỗi ngày như chơi thể thao, đi bộ, đạp xe,..., làm một số việc nhà phù hợp.</a:t>
            </a:r>
          </a:p>
        </p:txBody>
      </p:sp>
    </p:spTree>
    <p:extLst>
      <p:ext uri="{BB962C8B-B14F-4D97-AF65-F5344CB8AC3E}">
        <p14:creationId xmlns:p14="http://schemas.microsoft.com/office/powerpoint/2010/main" val="433205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phòng chống_1080p">
            <a:hlinkClick r:id="" action="ppaction://media"/>
            <a:extLst>
              <a:ext uri="{FF2B5EF4-FFF2-40B4-BE49-F238E27FC236}">
                <a16:creationId xmlns:a16="http://schemas.microsoft.com/office/drawing/2014/main" id="{30B186AB-24B7-DCD2-B248-2423C677A9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36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3" name="Picture 2">
            <a:extLst>
              <a:ext uri="{FF2B5EF4-FFF2-40B4-BE49-F238E27FC236}">
                <a16:creationId xmlns:a16="http://schemas.microsoft.com/office/drawing/2014/main" id="{1CD22299-5360-29FA-BC7B-949C748C8ED0}"/>
              </a:ext>
            </a:extLst>
          </p:cNvPr>
          <p:cNvPicPr>
            <a:picLocks noChangeAspect="1"/>
          </p:cNvPicPr>
          <p:nvPr/>
        </p:nvPicPr>
        <p:blipFill>
          <a:blip r:embed="rId7"/>
          <a:stretch>
            <a:fillRect/>
          </a:stretch>
        </p:blipFill>
        <p:spPr>
          <a:xfrm>
            <a:off x="3760176" y="2061870"/>
            <a:ext cx="6767147" cy="2353260"/>
          </a:xfrm>
          <a:prstGeom prst="rect">
            <a:avLst/>
          </a:prstGeom>
        </p:spPr>
      </p:pic>
    </p:spTree>
    <p:extLst>
      <p:ext uri="{BB962C8B-B14F-4D97-AF65-F5344CB8AC3E}">
        <p14:creationId xmlns:p14="http://schemas.microsoft.com/office/powerpoint/2010/main" val="11063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Lập bảng và theo dõi thực hiện một số hoạt động đó trong ba ngày theo 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A88BBFC8-FD28-3500-FD50-ADE752CCB674}"/>
              </a:ext>
            </a:extLst>
          </p:cNvPr>
          <p:cNvPicPr>
            <a:picLocks noChangeAspect="1"/>
          </p:cNvPicPr>
          <p:nvPr/>
        </p:nvPicPr>
        <p:blipFill>
          <a:blip r:embed="rId3"/>
          <a:stretch>
            <a:fillRect/>
          </a:stretch>
        </p:blipFill>
        <p:spPr>
          <a:xfrm>
            <a:off x="1209674" y="1466849"/>
            <a:ext cx="9433859" cy="4295775"/>
          </a:xfrm>
          <a:prstGeom prst="rect">
            <a:avLst/>
          </a:prstGeom>
        </p:spPr>
      </p:pic>
    </p:spTree>
    <p:extLst>
      <p:ext uri="{BB962C8B-B14F-4D97-AF65-F5344CB8AC3E}">
        <p14:creationId xmlns:p14="http://schemas.microsoft.com/office/powerpoint/2010/main" val="31075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2" name="Table 1">
            <a:extLst>
              <a:ext uri="{FF2B5EF4-FFF2-40B4-BE49-F238E27FC236}">
                <a16:creationId xmlns:a16="http://schemas.microsoft.com/office/drawing/2014/main" id="{661B3112-B6E3-6D79-2B9B-0D715884A559}"/>
              </a:ext>
            </a:extLst>
          </p:cNvPr>
          <p:cNvGraphicFramePr>
            <a:graphicFrameLocks noGrp="1"/>
          </p:cNvGraphicFramePr>
          <p:nvPr>
            <p:extLst>
              <p:ext uri="{D42A27DB-BD31-4B8C-83A1-F6EECF244321}">
                <p14:modId xmlns:p14="http://schemas.microsoft.com/office/powerpoint/2010/main" val="250675623"/>
              </p:ext>
            </p:extLst>
          </p:nvPr>
        </p:nvGraphicFramePr>
        <p:xfrm>
          <a:off x="1409700" y="1466850"/>
          <a:ext cx="9096376" cy="4791076"/>
        </p:xfrm>
        <a:graphic>
          <a:graphicData uri="http://schemas.openxmlformats.org/drawingml/2006/table">
            <a:tbl>
              <a:tblPr>
                <a:tableStyleId>{BDBED569-4797-4DF1-A0F4-6AAB3CD982D8}</a:tableStyleId>
              </a:tblPr>
              <a:tblGrid>
                <a:gridCol w="3613629">
                  <a:extLst>
                    <a:ext uri="{9D8B030D-6E8A-4147-A177-3AD203B41FA5}">
                      <a16:colId xmlns:a16="http://schemas.microsoft.com/office/drawing/2014/main" val="1547554954"/>
                    </a:ext>
                  </a:extLst>
                </a:gridCol>
                <a:gridCol w="2005054">
                  <a:extLst>
                    <a:ext uri="{9D8B030D-6E8A-4147-A177-3AD203B41FA5}">
                      <a16:colId xmlns:a16="http://schemas.microsoft.com/office/drawing/2014/main" val="2619229455"/>
                    </a:ext>
                  </a:extLst>
                </a:gridCol>
                <a:gridCol w="1812478">
                  <a:extLst>
                    <a:ext uri="{9D8B030D-6E8A-4147-A177-3AD203B41FA5}">
                      <a16:colId xmlns:a16="http://schemas.microsoft.com/office/drawing/2014/main" val="4224608552"/>
                    </a:ext>
                  </a:extLst>
                </a:gridCol>
                <a:gridCol w="1665215">
                  <a:extLst>
                    <a:ext uri="{9D8B030D-6E8A-4147-A177-3AD203B41FA5}">
                      <a16:colId xmlns:a16="http://schemas.microsoft.com/office/drawing/2014/main" val="4248960538"/>
                    </a:ext>
                  </a:extLst>
                </a:gridCol>
              </a:tblGrid>
              <a:tr h="532342">
                <a:tc row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gridSpan="3">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gian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phút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3680875"/>
                  </a:ext>
                </a:extLst>
              </a:tr>
              <a:tr h="532342">
                <a:tc vMerge="1">
                  <a:txBody>
                    <a:bodyPr/>
                    <a:lstStyle/>
                    <a:p>
                      <a:endParaRPr lang="en-US"/>
                    </a:p>
                  </a:txBody>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1</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2</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Ngày</a:t>
                      </a:r>
                      <a:r>
                        <a:rPr lang="en-US" sz="2800" b="1" dirty="0">
                          <a:solidFill>
                            <a:srgbClr val="000000"/>
                          </a:solidFill>
                          <a:effectLst/>
                          <a:latin typeface="Cambria" panose="02040503050406030204" pitchFamily="18" charset="0"/>
                          <a:ea typeface="Cambria" panose="02040503050406030204" pitchFamily="18" charset="0"/>
                        </a:rPr>
                        <a:t> 3</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572163974"/>
                  </a:ext>
                </a:extLst>
              </a:tr>
              <a:tr h="1064683">
                <a:tc>
                  <a:txBody>
                    <a:bodyPr/>
                    <a:lstStyle/>
                    <a:p>
                      <a:pPr algn="just"/>
                      <a:r>
                        <a:rPr lang="vi-VN" sz="2800">
                          <a:solidFill>
                            <a:srgbClr val="000000"/>
                          </a:solidFill>
                          <a:effectLst/>
                          <a:latin typeface="Cambria" panose="02040503050406030204" pitchFamily="18" charset="0"/>
                          <a:ea typeface="Cambria" panose="02040503050406030204" pitchFamily="18" charset="0"/>
                        </a:rPr>
                        <a:t>Đi bộ đến trường, về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2275057521"/>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Quét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extLst>
                  <a:ext uri="{0D108BD9-81ED-4DB2-BD59-A6C34878D82A}">
                    <a16:rowId xmlns:a16="http://schemas.microsoft.com/office/drawing/2014/main" val="2228936560"/>
                  </a:ext>
                </a:extLst>
              </a:tr>
              <a:tr h="532342">
                <a:tc>
                  <a:txBody>
                    <a:bodyPr/>
                    <a:lstStyle/>
                    <a:p>
                      <a:pPr algn="just"/>
                      <a:r>
                        <a:rPr lang="vi-VN" sz="2800">
                          <a:solidFill>
                            <a:srgbClr val="000000"/>
                          </a:solidFill>
                          <a:effectLst/>
                          <a:latin typeface="Cambria" panose="02040503050406030204" pitchFamily="18" charset="0"/>
                          <a:ea typeface="Cambria" panose="02040503050406030204" pitchFamily="18" charset="0"/>
                        </a:rPr>
                        <a:t>Chơi thể thao</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20</a:t>
                      </a:r>
                    </a:p>
                  </a:txBody>
                  <a:tcPr marL="0" marR="0" marT="0" marB="0"/>
                </a:tc>
                <a:extLst>
                  <a:ext uri="{0D108BD9-81ED-4DB2-BD59-A6C34878D82A}">
                    <a16:rowId xmlns:a16="http://schemas.microsoft.com/office/drawing/2014/main" val="1214450407"/>
                  </a:ext>
                </a:extLst>
              </a:tr>
              <a:tr h="1064683">
                <a:tc>
                  <a:txBody>
                    <a:bodyPr/>
                    <a:lstStyle/>
                    <a:p>
                      <a:pPr algn="just"/>
                      <a:r>
                        <a:rPr lang="en-US" sz="2800">
                          <a:solidFill>
                            <a:srgbClr val="000000"/>
                          </a:solidFill>
                          <a:effectLst/>
                          <a:latin typeface="Cambria" panose="02040503050406030204" pitchFamily="18" charset="0"/>
                          <a:ea typeface="Cambria" panose="02040503050406030204" pitchFamily="18" charset="0"/>
                        </a:rPr>
                        <a:t>Tập thể dục buổi sáng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3425486552"/>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Tổng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35</a:t>
                      </a:r>
                    </a:p>
                  </a:txBody>
                  <a:tcPr marL="0" marR="0" marT="0" marB="0"/>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45</a:t>
                      </a:r>
                    </a:p>
                  </a:txBody>
                  <a:tcPr marL="0" marR="0" marT="0" marB="0"/>
                </a:tc>
                <a:extLst>
                  <a:ext uri="{0D108BD9-81ED-4DB2-BD59-A6C34878D82A}">
                    <a16:rowId xmlns:a16="http://schemas.microsoft.com/office/drawing/2014/main" val="3166207409"/>
                  </a:ext>
                </a:extLst>
              </a:tr>
            </a:tbl>
          </a:graphicData>
        </a:graphic>
      </p:graphicFrame>
      <p:pic>
        <p:nvPicPr>
          <p:cNvPr id="3" name="Picture 2" descr="A screenshot of a computer&#10;&#10;Description automatically generated with low confidence">
            <a:extLst>
              <a:ext uri="{FF2B5EF4-FFF2-40B4-BE49-F238E27FC236}">
                <a16:creationId xmlns:a16="http://schemas.microsoft.com/office/drawing/2014/main" id="{48BE48FE-63BC-37E9-917B-B94D3B886F0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0873" b="40163"/>
          <a:stretch/>
        </p:blipFill>
        <p:spPr>
          <a:xfrm>
            <a:off x="4568544" y="0"/>
            <a:ext cx="2946681" cy="1126421"/>
          </a:xfrm>
          <a:prstGeom prst="rect">
            <a:avLst/>
          </a:prstGeom>
        </p:spPr>
      </p:pic>
      <p:sp>
        <p:nvSpPr>
          <p:cNvPr id="5" name="TextBox 4">
            <a:extLst>
              <a:ext uri="{FF2B5EF4-FFF2-40B4-BE49-F238E27FC236}">
                <a16:creationId xmlns:a16="http://schemas.microsoft.com/office/drawing/2014/main" id="{2F0A4FF0-358E-D4DE-9715-888C9653BB68}"/>
              </a:ext>
            </a:extLst>
          </p:cNvPr>
          <p:cNvSpPr txBox="1"/>
          <p:nvPr/>
        </p:nvSpPr>
        <p:spPr>
          <a:xfrm>
            <a:off x="4387734"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dụ</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6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5191143"/>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tổng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số</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của</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mỗi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so </a:t>
            </a:r>
            <a:r>
              <a:rPr lang="en-US" sz="3600" b="1" dirty="0" err="1">
                <a:solidFill>
                  <a:srgbClr val="C00000"/>
                </a:solidFill>
                <a:latin typeface="Cambria" panose="02040503050406030204" pitchFamily="18" charset="0"/>
                <a:ea typeface="Cambria" panose="02040503050406030204" pitchFamily="18" charset="0"/>
              </a:rPr>
              <a:t>sánh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xét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thiết</a:t>
            </a:r>
            <a:r>
              <a:rPr lang="en-US" sz="3600" b="1" dirty="0">
                <a:solidFill>
                  <a:srgbClr val="C0000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3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99452" y="583120"/>
              <a:ext cx="6823306" cy="197610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 với bạn một số thói quen ăn uống, vận động mà em cần thay đổi để phòng tránh bệnh thừa cân béo phì.</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1800225"/>
            <a:ext cx="8495030" cy="3190875"/>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Em cần </a:t>
            </a:r>
            <a:r>
              <a:rPr lang="vi-VN" sz="4000" b="1" dirty="0">
                <a:solidFill>
                  <a:srgbClr val="FF0000"/>
                </a:solidFill>
                <a:latin typeface="Cambria" panose="02040503050406030204" pitchFamily="18" charset="0"/>
                <a:ea typeface="Cambria" panose="02040503050406030204" pitchFamily="18" charset="0"/>
              </a:rPr>
              <a:t>vận động cơ thể nhiều </a:t>
            </a:r>
            <a:r>
              <a:rPr lang="vi-VN" sz="4000" dirty="0">
                <a:solidFill>
                  <a:srgbClr val="002060"/>
                </a:solidFill>
                <a:latin typeface="Cambria" panose="02040503050406030204" pitchFamily="18" charset="0"/>
                <a:ea typeface="Cambria" panose="02040503050406030204" pitchFamily="18" charset="0"/>
              </a:rPr>
              <a:t>hơn (thường xuyên đi bộ, tập thể dục, chơi thể thao …) </a:t>
            </a:r>
            <a:r>
              <a:rPr lang="vi-VN" sz="4000" b="1" dirty="0">
                <a:solidFill>
                  <a:srgbClr val="FF0000"/>
                </a:solidFill>
                <a:latin typeface="Cambria" panose="02040503050406030204" pitchFamily="18" charset="0"/>
                <a:ea typeface="Cambria" panose="02040503050406030204" pitchFamily="18" charset="0"/>
              </a:rPr>
              <a:t>hạn chế ăn đồ ăn vặt, đồ chiên, rán</a:t>
            </a:r>
            <a:r>
              <a:rPr lang="vi-VN" sz="4000" dirty="0">
                <a:solidFill>
                  <a:srgbClr val="002060"/>
                </a:solidFill>
                <a:latin typeface="Cambria" panose="02040503050406030204" pitchFamily="18" charset="0"/>
                <a:ea typeface="Cambria" panose="02040503050406030204" pitchFamily="18" charset="0"/>
              </a:rPr>
              <a:t> …  để có cơ thể cân đối khỏe mạnh.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814857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rotWithShape="1">
          <a:blip r:embed="rId3" cstate="screen"/>
          <a:srcRect l="27938" r="28272"/>
          <a:stretch>
            <a:fillRect/>
          </a:stretch>
        </p:blipFill>
        <p:spPr>
          <a:xfrm>
            <a:off x="579554" y="1783781"/>
            <a:ext cx="1586731" cy="2558918"/>
          </a:xfrm>
          <a:prstGeom prst="rect">
            <a:avLst/>
          </a:prstGeom>
        </p:spPr>
      </p:pic>
      <p:pic>
        <p:nvPicPr>
          <p:cNvPr id="13" name="图片 12" descr="E:\设计\PPT\党建素材包\图片3.png图片3"/>
          <p:cNvPicPr>
            <a:picLocks noChangeAspect="1"/>
          </p:cNvPicPr>
          <p:nvPr/>
        </p:nvPicPr>
        <p:blipFill rotWithShape="1">
          <a:blip r:embed="rId4"/>
          <a:srcRect/>
          <a:stretch>
            <a:fillRect/>
          </a:stretch>
        </p:blipFill>
        <p:spPr>
          <a:xfrm>
            <a:off x="4555577" y="406957"/>
            <a:ext cx="1494703" cy="917575"/>
          </a:xfrm>
          <a:prstGeom prst="rect">
            <a:avLst/>
          </a:prstGeom>
        </p:spPr>
      </p:pic>
      <p:pic>
        <p:nvPicPr>
          <p:cNvPr id="19" name="图片 18" descr="E:\设计\PPT\党建素材包\图片1.png图片1"/>
          <p:cNvPicPr>
            <a:picLocks noChangeAspect="1"/>
          </p:cNvPicPr>
          <p:nvPr/>
        </p:nvPicPr>
        <p:blipFill>
          <a:blip r:embed="rId5"/>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5"/>
          <a:srcRect/>
          <a:stretch>
            <a:fillRect/>
          </a:stretch>
        </p:blipFill>
        <p:spPr>
          <a:xfrm flipH="1">
            <a:off x="473976" y="4748459"/>
            <a:ext cx="1097714" cy="1097280"/>
          </a:xfrm>
          <a:prstGeom prst="rect">
            <a:avLst/>
          </a:prstGeom>
        </p:spPr>
      </p:pic>
      <p:pic>
        <p:nvPicPr>
          <p:cNvPr id="3" name="图片 2" descr="组 4"/>
          <p:cNvPicPr>
            <a:picLocks noChangeAspect="1"/>
          </p:cNvPicPr>
          <p:nvPr/>
        </p:nvPicPr>
        <p:blipFill>
          <a:blip r:embed="rId6"/>
          <a:stretch>
            <a:fillRect/>
          </a:stretch>
        </p:blipFill>
        <p:spPr>
          <a:xfrm>
            <a:off x="7291070" y="1896745"/>
            <a:ext cx="2914650" cy="4761230"/>
          </a:xfrm>
          <a:prstGeom prst="rect">
            <a:avLst/>
          </a:prstGeom>
        </p:spPr>
      </p:pic>
      <p:pic>
        <p:nvPicPr>
          <p:cNvPr id="9" name="图片 8" descr="图片1"/>
          <p:cNvPicPr>
            <a:picLocks noChangeAspect="1"/>
          </p:cNvPicPr>
          <p:nvPr/>
        </p:nvPicPr>
        <p:blipFill>
          <a:blip r:embed="rId7"/>
          <a:stretch>
            <a:fillRect/>
          </a:stretch>
        </p:blipFill>
        <p:spPr>
          <a:xfrm>
            <a:off x="9705340" y="294640"/>
            <a:ext cx="1682750" cy="2371090"/>
          </a:xfrm>
          <a:prstGeom prst="rect">
            <a:avLst/>
          </a:prstGeom>
        </p:spPr>
      </p:pic>
      <p:grpSp>
        <p:nvGrpSpPr>
          <p:cNvPr id="12" name="组合 11"/>
          <p:cNvGrpSpPr/>
          <p:nvPr/>
        </p:nvGrpSpPr>
        <p:grpSpPr>
          <a:xfrm>
            <a:off x="8362950" y="4018280"/>
            <a:ext cx="3366135" cy="2772410"/>
            <a:chOff x="13170" y="6328"/>
            <a:chExt cx="5301" cy="4366"/>
          </a:xfrm>
        </p:grpSpPr>
        <p:pic>
          <p:nvPicPr>
            <p:cNvPr id="118" name="图片 117" descr="花瓶"/>
            <p:cNvPicPr>
              <a:picLocks noChangeAspect="1"/>
            </p:cNvPicPr>
            <p:nvPr/>
          </p:nvPicPr>
          <p:blipFill>
            <a:blip r:embed="rId8"/>
            <a:stretch>
              <a:fillRect/>
            </a:stretch>
          </p:blipFill>
          <p:spPr>
            <a:xfrm>
              <a:off x="14443" y="6328"/>
              <a:ext cx="4029" cy="4029"/>
            </a:xfrm>
            <a:prstGeom prst="rect">
              <a:avLst/>
            </a:prstGeom>
          </p:spPr>
        </p:pic>
        <p:pic>
          <p:nvPicPr>
            <p:cNvPr id="10" name="图片 9" descr="花瓶"/>
            <p:cNvPicPr>
              <a:picLocks noChangeAspect="1"/>
            </p:cNvPicPr>
            <p:nvPr/>
          </p:nvPicPr>
          <p:blipFill>
            <a:blip r:embed="rId8"/>
            <a:stretch>
              <a:fillRect/>
            </a:stretch>
          </p:blipFill>
          <p:spPr>
            <a:xfrm>
              <a:off x="13170" y="6666"/>
              <a:ext cx="4029" cy="4029"/>
            </a:xfrm>
            <a:prstGeom prst="rect">
              <a:avLst/>
            </a:prstGeom>
          </p:spPr>
        </p:pic>
      </p:grpSp>
      <p:pic>
        <p:nvPicPr>
          <p:cNvPr id="14" name="图片 13"/>
          <p:cNvPicPr>
            <a:picLocks noChangeAspect="1"/>
          </p:cNvPicPr>
          <p:nvPr/>
        </p:nvPicPr>
        <p:blipFill rotWithShape="1">
          <a:blip r:embed="rId9"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18" name="图片 17"/>
          <p:cNvPicPr>
            <a:picLocks noChangeAspect="1"/>
          </p:cNvPicPr>
          <p:nvPr/>
        </p:nvPicPr>
        <p:blipFill rotWithShape="1">
          <a:blip r:embed="rId9"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3" name="图片 22"/>
          <p:cNvPicPr>
            <a:picLocks noChangeAspect="1"/>
          </p:cNvPicPr>
          <p:nvPr/>
        </p:nvPicPr>
        <p:blipFill rotWithShape="1">
          <a:blip r:embed="rId10" cstate="print">
            <a:extLst>
              <a:ext uri="{28A0092B-C50C-407E-A947-70E740481C1C}">
                <a14:useLocalDpi xmlns:a14="http://schemas.microsoft.com/office/drawing/2010/main" val="0"/>
              </a:ext>
            </a:extLst>
          </a:blip>
          <a:srcRect l="27500" t="77433" r="62179" b="1"/>
          <a:stretch>
            <a:fillRect/>
          </a:stretch>
        </p:blipFill>
        <p:spPr>
          <a:xfrm>
            <a:off x="7522838" y="5201023"/>
            <a:ext cx="1258316" cy="1375611"/>
          </a:xfrm>
          <a:prstGeom prst="rect">
            <a:avLst/>
          </a:prstGeom>
          <a:effectLst>
            <a:outerShdw blurRad="50800" dist="38100" dir="10800000" algn="r" rotWithShape="0">
              <a:prstClr val="black">
                <a:alpha val="20000"/>
              </a:prstClr>
            </a:outerShdw>
          </a:effectLst>
        </p:spPr>
      </p:pic>
      <p:pic>
        <p:nvPicPr>
          <p:cNvPr id="4" name="Picture 3">
            <a:extLst>
              <a:ext uri="{FF2B5EF4-FFF2-40B4-BE49-F238E27FC236}">
                <a16:creationId xmlns:a16="http://schemas.microsoft.com/office/drawing/2014/main" id="{729FFC91-F5E5-CE02-9410-3CD23DB80249}"/>
              </a:ext>
            </a:extLst>
          </p:cNvPr>
          <p:cNvPicPr>
            <a:picLocks noChangeAspect="1"/>
          </p:cNvPicPr>
          <p:nvPr/>
        </p:nvPicPr>
        <p:blipFill>
          <a:blip r:embed="rId11"/>
          <a:stretch>
            <a:fillRect/>
          </a:stretch>
        </p:blipFill>
        <p:spPr>
          <a:xfrm>
            <a:off x="1496629" y="2022249"/>
            <a:ext cx="7388992"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plus(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par>
                                <p:cTn id="50" presetID="16" presetClass="entr" presetSubtype="21"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arn(inVertical)">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840109B-DEDA-43E9-ACDC-A8DCA5E50FAF}"/>
              </a:ext>
            </a:extLst>
          </p:cNvPr>
          <p:cNvGrpSpPr/>
          <p:nvPr/>
        </p:nvGrpSpPr>
        <p:grpSpPr>
          <a:xfrm>
            <a:off x="-616703" y="-115764"/>
            <a:ext cx="13183417" cy="7221467"/>
            <a:chOff x="-621217" y="-108433"/>
            <a:chExt cx="13183417" cy="7221467"/>
          </a:xfrm>
        </p:grpSpPr>
        <p:pic>
          <p:nvPicPr>
            <p:cNvPr id="13" name="图片 3">
              <a:extLst>
                <a:ext uri="{FF2B5EF4-FFF2-40B4-BE49-F238E27FC236}">
                  <a16:creationId xmlns:a16="http://schemas.microsoft.com/office/drawing/2014/main" id="{1BDE95DE-7BBE-46FD-B2F2-1F97966E6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4" name="图片 2">
              <a:extLst>
                <a:ext uri="{FF2B5EF4-FFF2-40B4-BE49-F238E27FC236}">
                  <a16:creationId xmlns:a16="http://schemas.microsoft.com/office/drawing/2014/main" id="{80B9B640-8E84-4236-8C23-821A969D72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Oval Callout 4"/>
          <p:cNvSpPr/>
          <p:nvPr/>
        </p:nvSpPr>
        <p:spPr>
          <a:xfrm>
            <a:off x="3027045" y="352426"/>
            <a:ext cx="5784850" cy="2667000"/>
          </a:xfrm>
          <a:prstGeom prst="wedgeEllipseCallout">
            <a:avLst>
              <a:gd name="adj1" fmla="val 55027"/>
              <a:gd name="adj2" fmla="val 31889"/>
            </a:avLst>
          </a:prstGeom>
          <a:solidFill>
            <a:srgbClr val="FBE5D6"/>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F0000"/>
                </a:solidFill>
                <a:latin typeface="Calibri" panose="020F0502020204030204" pitchFamily="34" charset="0"/>
                <a:cs typeface="Calibri" panose="020F0502020204030204" pitchFamily="34" charset="0"/>
              </a:rPr>
              <a:t>H</a:t>
            </a:r>
            <a:r>
              <a:rPr lang="vi-VN" sz="3600" dirty="0">
                <a:solidFill>
                  <a:srgbClr val="FF0000"/>
                </a:solidFill>
                <a:latin typeface="Calibri" panose="020F0502020204030204" pitchFamily="34" charset="0"/>
                <a:cs typeface="Calibri" panose="020F0502020204030204" pitchFamily="34" charset="0"/>
              </a:rPr>
              <a:t>ãy nói những điều em biết về bệnh do thừa hoặc thiếu chất dinh dưỡng.</a:t>
            </a:r>
            <a:endParaRPr kumimoji="0" lang="en-US" sz="3600" b="0" i="0" u="none" strike="noStrike" kern="1200" cap="none" spc="0" normalizeH="0" baseline="0" noProof="0" dirty="0" err="1">
              <a:ln>
                <a:noFill/>
              </a:ln>
              <a:solidFill>
                <a:srgbClr val="063DB9"/>
              </a:solidFill>
              <a:effectLst/>
              <a:uLnTx/>
              <a:uFillTx/>
              <a:latin typeface="Calibri" panose="020F0502020204030204" pitchFamily="34" charset="0"/>
              <a:cs typeface="Calibri" panose="020F0502020204030204" pitchFamily="34" charset="0"/>
            </a:endParaRPr>
          </a:p>
        </p:txBody>
      </p:sp>
      <p:pic>
        <p:nvPicPr>
          <p:cNvPr id="6" name="Content Placeholder 5" descr="Picture1TT"/>
          <p:cNvPicPr>
            <a:picLocks noGrp="1" noChangeAspect="1"/>
          </p:cNvPicPr>
          <p:nvPr>
            <p:ph sz="half" idx="4294967295"/>
          </p:nvPr>
        </p:nvPicPr>
        <p:blipFill>
          <a:blip r:embed="rId5"/>
          <a:stretch>
            <a:fillRect/>
          </a:stretch>
        </p:blipFill>
        <p:spPr>
          <a:xfrm>
            <a:off x="-1084403" y="1542256"/>
            <a:ext cx="3314700" cy="3773488"/>
          </a:xfrm>
          <a:prstGeom prst="rect">
            <a:avLst/>
          </a:prstGeom>
        </p:spPr>
      </p:pic>
      <p:pic>
        <p:nvPicPr>
          <p:cNvPr id="8" name="Content Placeholder 7" descr="Picture1TTT"/>
          <p:cNvPicPr>
            <a:picLocks noGrp="1" noChangeAspect="1"/>
          </p:cNvPicPr>
          <p:nvPr>
            <p:ph sz="half" idx="4294967295"/>
          </p:nvPr>
        </p:nvPicPr>
        <p:blipFill>
          <a:blip r:embed="rId6"/>
          <a:stretch>
            <a:fillRect/>
          </a:stretch>
        </p:blipFill>
        <p:spPr>
          <a:xfrm flipH="1">
            <a:off x="9313863" y="1279525"/>
            <a:ext cx="2878137" cy="6170613"/>
          </a:xfrm>
          <a:prstGeom prst="rect">
            <a:avLst/>
          </a:prstGeom>
        </p:spPr>
      </p:pic>
      <p:grpSp>
        <p:nvGrpSpPr>
          <p:cNvPr id="12" name="Group 11"/>
          <p:cNvGrpSpPr/>
          <p:nvPr/>
        </p:nvGrpSpPr>
        <p:grpSpPr>
          <a:xfrm>
            <a:off x="2286001" y="3257550"/>
            <a:ext cx="7387590" cy="3133725"/>
            <a:chOff x="4161" y="6161"/>
            <a:chExt cx="11073" cy="3473"/>
          </a:xfrm>
        </p:grpSpPr>
        <p:sp>
          <p:nvSpPr>
            <p:cNvPr id="10" name="Flowchart: Punched Tape 9"/>
            <p:cNvSpPr/>
            <p:nvPr/>
          </p:nvSpPr>
          <p:spPr>
            <a:xfrm>
              <a:off x="4161" y="6161"/>
              <a:ext cx="10879" cy="3473"/>
            </a:xfrm>
            <a:prstGeom prst="roundRect">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 Box 10"/>
            <p:cNvSpPr txBox="1"/>
            <p:nvPr/>
          </p:nvSpPr>
          <p:spPr>
            <a:xfrm>
              <a:off x="4161" y="6337"/>
              <a:ext cx="11073" cy="3283"/>
            </a:xfrm>
            <a:prstGeom prst="round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mn-ea"/>
                </a:rPr>
                <a:t>Bệnh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thừa cân béo phì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thừa chất bột đường, chất béo, chất đạm và cơ thể ít vận động;</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lang="en-US" sz="2800" b="1" dirty="0">
                  <a:solidFill>
                    <a:srgbClr val="002060"/>
                  </a:solidFill>
                  <a:latin typeface="Calibri" panose="020F0502020204030204" pitchFamily="34" charset="0"/>
                  <a:cs typeface="Calibri" panose="020F0502020204030204" pitchFamily="34" charset="0"/>
                  <a:sym typeface="+mn-ea"/>
                </a:rPr>
                <a:t>B</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ệnh suy dinh dưỡng thấp còi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thiếu các chất dinh dưỡng; bệnh thiếu máu thiếu sắt do ăn thiếu thức ăn chứa chất sắt.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26" name="Picture 25">
            <a:extLst>
              <a:ext uri="{FF2B5EF4-FFF2-40B4-BE49-F238E27FC236}">
                <a16:creationId xmlns:a16="http://schemas.microsoft.com/office/drawing/2014/main" id="{DBCC78AF-B0B3-4473-7ECF-C4B3F113A7BB}"/>
              </a:ext>
            </a:extLst>
          </p:cNvPr>
          <p:cNvPicPr>
            <a:picLocks noChangeAspect="1"/>
          </p:cNvPicPr>
          <p:nvPr/>
        </p:nvPicPr>
        <p:blipFill>
          <a:blip r:embed="rId7"/>
          <a:stretch>
            <a:fillRect/>
          </a:stretch>
        </p:blipFill>
        <p:spPr>
          <a:xfrm>
            <a:off x="2685473" y="1874316"/>
            <a:ext cx="9035055" cy="1749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4000499" y="1974933"/>
            <a:ext cx="7439025"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1:</a:t>
            </a:r>
          </a:p>
          <a:p>
            <a:pPr lvl="0" algn="ctr">
              <a:defRPr/>
            </a:pPr>
            <a:r>
              <a:rPr lang="en-US" sz="4800" dirty="0" err="1">
                <a:solidFill>
                  <a:srgbClr val="FF0000"/>
                </a:solidFill>
                <a:latin typeface="Arial" panose="020B0604020202020204" pitchFamily="34" charset="0"/>
                <a:cs typeface="Arial" panose="020B0604020202020204" pitchFamily="34" charset="0"/>
              </a:rPr>
              <a:t>Khái</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niệm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55273295"/>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B56A331-EB8F-DBE2-68E1-D460B230B495}"/>
              </a:ext>
            </a:extLst>
          </p:cNvPr>
          <p:cNvGrpSpPr/>
          <p:nvPr/>
        </p:nvGrpSpPr>
        <p:grpSpPr>
          <a:xfrm>
            <a:off x="1084335" y="1028390"/>
            <a:ext cx="10023330" cy="4445826"/>
            <a:chOff x="6414952" y="3148409"/>
            <a:chExt cx="5230740" cy="3335183"/>
          </a:xfrm>
        </p:grpSpPr>
        <p:sp>
          <p:nvSpPr>
            <p:cNvPr id="3" name="矩形: 圆角 1">
              <a:extLst>
                <a:ext uri="{FF2B5EF4-FFF2-40B4-BE49-F238E27FC236}">
                  <a16:creationId xmlns:a16="http://schemas.microsoft.com/office/drawing/2014/main" id="{DA25E568-2C4A-7EDA-DFB9-8B257AB574BC}"/>
                </a:ext>
              </a:extLst>
            </p:cNvPr>
            <p:cNvSpPr/>
            <p:nvPr/>
          </p:nvSpPr>
          <p:spPr>
            <a:xfrm>
              <a:off x="6414952" y="3471152"/>
              <a:ext cx="5230740" cy="301244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 name="Google Shape;1220;p43">
              <a:extLst>
                <a:ext uri="{FF2B5EF4-FFF2-40B4-BE49-F238E27FC236}">
                  <a16:creationId xmlns:a16="http://schemas.microsoft.com/office/drawing/2014/main" id="{4814FA5E-AF6F-1228-FBB5-63FFB7DDA629}"/>
                </a:ext>
              </a:extLst>
            </p:cNvPr>
            <p:cNvSpPr txBox="1"/>
            <p:nvPr/>
          </p:nvSpPr>
          <p:spPr>
            <a:xfrm>
              <a:off x="7916574" y="3148409"/>
              <a:ext cx="2346108" cy="241640"/>
            </a:xfrm>
            <a:prstGeom prst="rect">
              <a:avLst/>
            </a:prstGeom>
          </p:spPr>
          <p:txBody>
            <a:bodyPr spcFirstLastPara="1" vert="horz" wrap="square" lIns="91425" tIns="91425" rIns="91425" bIns="91425"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Light" panose="020B0300000000000000" pitchFamily="34" charset="-122"/>
                  <a:cs typeface="Calibri" panose="020F0502020204030204" pitchFamily="34" charset="0"/>
                </a:rPr>
                <a:t>KHÁI NIỆM</a:t>
              </a:r>
            </a:p>
          </p:txBody>
        </p:sp>
        <p:sp>
          <p:nvSpPr>
            <p:cNvPr id="9" name="Google Shape;1221;p43">
              <a:extLst>
                <a:ext uri="{FF2B5EF4-FFF2-40B4-BE49-F238E27FC236}">
                  <a16:creationId xmlns:a16="http://schemas.microsoft.com/office/drawing/2014/main" id="{FF92BDE6-8A9A-40D8-0544-283825DB9192}"/>
                </a:ext>
              </a:extLst>
            </p:cNvPr>
            <p:cNvSpPr txBox="1"/>
            <p:nvPr/>
          </p:nvSpPr>
          <p:spPr>
            <a:xfrm>
              <a:off x="6592786" y="3464411"/>
              <a:ext cx="4737348" cy="23858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思源黑体 Light" panose="020B0300000000000000" pitchFamily="34" charset="-122"/>
                  <a:cs typeface="Calibri" panose="020F0502020204030204" pitchFamily="34" charset="0"/>
                </a:rPr>
                <a:t>Người bị bệnh thừa cân béo phì có cân nặng theo chiều cao lớn hơn cân nặng theo chiều cao chuẩn của độ tuổi. Cơ thể người bệnh có những lớp mỡ nhiều quá mức, tích tụ tại một số bộ phận như dưới cánh tay, bụng, eo, cằm,... Nguyên nhân gây bệnh thường do chế độ ăn uống thừa các chất bột đường, chất béo, chất đạm và ít vận động.</a:t>
              </a:r>
            </a:p>
          </p:txBody>
        </p:sp>
      </p:grpSp>
      <p:pic>
        <p:nvPicPr>
          <p:cNvPr id="10" name="Picture 9">
            <a:extLst>
              <a:ext uri="{FF2B5EF4-FFF2-40B4-BE49-F238E27FC236}">
                <a16:creationId xmlns:a16="http://schemas.microsoft.com/office/drawing/2014/main" id="{AEA13A6A-A788-FAD3-E56D-298C676926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116" y1="61671" x2="17326" y2="56868"/>
                        <a14:foregroundMark x1="11628" y1="15850" x2="38372" y2="13353"/>
                        <a14:foregroundMark x1="14651" y1="33814" x2="19651" y2="37080"/>
                        <a14:foregroundMark x1="31163" y1="35639" x2="38605" y2="33141"/>
                        <a14:foregroundMark x1="49884" y1="16042" x2="47907" y2="23823"/>
                      </a14:backgroundRemoval>
                    </a14:imgEffect>
                  </a14:imgLayer>
                </a14:imgProps>
              </a:ext>
            </a:extLst>
          </a:blip>
          <a:stretch>
            <a:fillRect/>
          </a:stretch>
        </p:blipFill>
        <p:spPr>
          <a:xfrm>
            <a:off x="10070465" y="4273550"/>
            <a:ext cx="1941830" cy="2351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24E94201-0994-7A91-D930-CCABCFD044FB}"/>
              </a:ext>
            </a:extLst>
          </p:cNvPr>
          <p:cNvSpPr txBox="1"/>
          <p:nvPr/>
        </p:nvSpPr>
        <p:spPr>
          <a:xfrm>
            <a:off x="666751" y="166370"/>
            <a:ext cx="10220960" cy="153233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1 và cho biết: </a:t>
            </a:r>
          </a:p>
          <a:p>
            <a:pPr marL="457200" lvl="0" indent="-457200" algn="just">
              <a:buFontTx/>
              <a:buChar char="-"/>
              <a:defRPr/>
            </a:pPr>
            <a:r>
              <a:rPr lang="vi-VN" sz="2800" dirty="0">
                <a:solidFill>
                  <a:prstClr val="black"/>
                </a:solidFill>
                <a:latin typeface="Calibri" panose="020F0502020204030204" pitchFamily="34" charset="0"/>
                <a:cs typeface="Calibri" panose="020F0502020204030204" pitchFamily="34" charset="0"/>
              </a:rPr>
              <a:t>Hình nào thể hiện người thừa cân béo phì. Vì sao em biết?</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Tx/>
              <a:buChar char="-"/>
              <a:defRPr/>
            </a:pPr>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ai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thể</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mắc</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bệnh</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thừa</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cân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béo</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phì</a:t>
            </a:r>
            <a:r>
              <a:rPr lang="en-US" sz="2800"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31EA077-8C69-403C-0E3F-56F5FA4BCC1C}"/>
              </a:ext>
            </a:extLst>
          </p:cNvPr>
          <p:cNvPicPr>
            <a:picLocks noChangeAspect="1"/>
          </p:cNvPicPr>
          <p:nvPr/>
        </p:nvPicPr>
        <p:blipFill>
          <a:blip r:embed="rId3"/>
          <a:stretch>
            <a:fillRect/>
          </a:stretch>
        </p:blipFill>
        <p:spPr>
          <a:xfrm>
            <a:off x="1733549" y="1783179"/>
            <a:ext cx="8634321" cy="3780771"/>
          </a:xfrm>
          <a:prstGeom prst="rect">
            <a:avLst/>
          </a:prstGeom>
        </p:spPr>
      </p:pic>
      <p:grpSp>
        <p:nvGrpSpPr>
          <p:cNvPr id="16" name="Group 15">
            <a:extLst>
              <a:ext uri="{FF2B5EF4-FFF2-40B4-BE49-F238E27FC236}">
                <a16:creationId xmlns:a16="http://schemas.microsoft.com/office/drawing/2014/main" id="{2E10F294-16BF-A5E6-5371-154FE296D977}"/>
              </a:ext>
            </a:extLst>
          </p:cNvPr>
          <p:cNvGrpSpPr/>
          <p:nvPr/>
        </p:nvGrpSpPr>
        <p:grpSpPr>
          <a:xfrm>
            <a:off x="4391025" y="4143375"/>
            <a:ext cx="3614420" cy="2817495"/>
            <a:chOff x="3601085" y="3439160"/>
            <a:chExt cx="4480560" cy="3797935"/>
          </a:xfrm>
        </p:grpSpPr>
        <p:pic>
          <p:nvPicPr>
            <p:cNvPr id="14" name="Content Placeholder 3" descr="Picture1hh">
              <a:extLst>
                <a:ext uri="{FF2B5EF4-FFF2-40B4-BE49-F238E27FC236}">
                  <a16:creationId xmlns:a16="http://schemas.microsoft.com/office/drawing/2014/main" id="{6D96EEEF-57B5-079C-1AB3-AF80AAE78768}"/>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15" name="Text Box 9">
              <a:extLst>
                <a:ext uri="{FF2B5EF4-FFF2-40B4-BE49-F238E27FC236}">
                  <a16:creationId xmlns:a16="http://schemas.microsoft.com/office/drawing/2014/main" id="{E67BEB9F-1C6E-F935-03BF-992766D6F103}"/>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9997FD6A-2169-82AD-A1B0-7CDC24F49FC8}"/>
              </a:ext>
            </a:extLst>
          </p:cNvPr>
          <p:cNvPicPr>
            <a:picLocks noChangeAspect="1"/>
          </p:cNvPicPr>
          <p:nvPr/>
        </p:nvPicPr>
        <p:blipFill>
          <a:blip r:embed="rId3"/>
          <a:stretch>
            <a:fillRect/>
          </a:stretch>
        </p:blipFill>
        <p:spPr>
          <a:xfrm>
            <a:off x="2728912" y="585787"/>
            <a:ext cx="1990725" cy="2981325"/>
          </a:xfrm>
          <a:prstGeom prst="rect">
            <a:avLst/>
          </a:prstGeom>
        </p:spPr>
      </p:pic>
      <p:pic>
        <p:nvPicPr>
          <p:cNvPr id="7" name="Picture 6">
            <a:extLst>
              <a:ext uri="{FF2B5EF4-FFF2-40B4-BE49-F238E27FC236}">
                <a16:creationId xmlns:a16="http://schemas.microsoft.com/office/drawing/2014/main" id="{432A3A50-C76B-9205-B8EB-DAB7F668E7F9}"/>
              </a:ext>
            </a:extLst>
          </p:cNvPr>
          <p:cNvPicPr>
            <a:picLocks noChangeAspect="1"/>
          </p:cNvPicPr>
          <p:nvPr/>
        </p:nvPicPr>
        <p:blipFill>
          <a:blip r:embed="rId4"/>
          <a:stretch>
            <a:fillRect/>
          </a:stretch>
        </p:blipFill>
        <p:spPr>
          <a:xfrm>
            <a:off x="4948237" y="576262"/>
            <a:ext cx="2181225" cy="2943225"/>
          </a:xfrm>
          <a:prstGeom prst="rect">
            <a:avLst/>
          </a:prstGeom>
        </p:spPr>
      </p:pic>
      <p:pic>
        <p:nvPicPr>
          <p:cNvPr id="9" name="Picture 8">
            <a:extLst>
              <a:ext uri="{FF2B5EF4-FFF2-40B4-BE49-F238E27FC236}">
                <a16:creationId xmlns:a16="http://schemas.microsoft.com/office/drawing/2014/main" id="{3C42E624-3BA5-DD72-FF69-CDEA3F35D889}"/>
              </a:ext>
            </a:extLst>
          </p:cNvPr>
          <p:cNvPicPr>
            <a:picLocks noChangeAspect="1"/>
          </p:cNvPicPr>
          <p:nvPr/>
        </p:nvPicPr>
        <p:blipFill>
          <a:blip r:embed="rId5"/>
          <a:stretch>
            <a:fillRect/>
          </a:stretch>
        </p:blipFill>
        <p:spPr>
          <a:xfrm>
            <a:off x="7410450" y="438150"/>
            <a:ext cx="1885950" cy="3181350"/>
          </a:xfrm>
          <a:prstGeom prst="rect">
            <a:avLst/>
          </a:prstGeom>
        </p:spPr>
      </p:pic>
      <p:sp>
        <p:nvSpPr>
          <p:cNvPr id="13" name="Rectangle: Rounded Corners 12">
            <a:extLst>
              <a:ext uri="{FF2B5EF4-FFF2-40B4-BE49-F238E27FC236}">
                <a16:creationId xmlns:a16="http://schemas.microsoft.com/office/drawing/2014/main" id="{0CEDAC1D-08B7-66C2-3616-74C094C9053E}"/>
              </a:ext>
            </a:extLst>
          </p:cNvPr>
          <p:cNvSpPr/>
          <p:nvPr/>
        </p:nvSpPr>
        <p:spPr>
          <a:xfrm>
            <a:off x="1905000" y="4171949"/>
            <a:ext cx="8439150" cy="1781175"/>
          </a:xfrm>
          <a:prstGeom prst="roundRect">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Hình b, c, d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thể hiện người thừa cân béo phì;</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a:p>
            <a:pPr algn="just"/>
            <a:r>
              <a:rPr lang="en-US" sz="3200" b="1" dirty="0">
                <a:solidFill>
                  <a:prstClr val="black"/>
                </a:solidFill>
                <a:latin typeface="Cambria" panose="02040503050406030204" pitchFamily="18" charset="0"/>
                <a:ea typeface="Cambria" panose="02040503050406030204" pitchFamily="18" charset="0"/>
                <a:cs typeface="Quicksand Medium"/>
                <a:sym typeface="Quicksand Medium"/>
              </a:rPr>
              <a:t>N</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hận 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dựa vào đặc điểm về lớp mỡ trên cơ thể và cân nặng của người trong 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p:txBody>
      </p:sp>
    </p:spTree>
    <p:extLst>
      <p:ext uri="{BB962C8B-B14F-4D97-AF65-F5344CB8AC3E}">
        <p14:creationId xmlns:p14="http://schemas.microsoft.com/office/powerpoint/2010/main" val="23671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4585349"/>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4800" b="1" dirty="0">
                <a:solidFill>
                  <a:srgbClr val="C00000"/>
                </a:solidFill>
                <a:latin typeface="Cambria" panose="02040503050406030204" pitchFamily="18" charset="0"/>
                <a:ea typeface="Cambria" panose="02040503050406030204" pitchFamily="18" charset="0"/>
              </a:rPr>
              <a:t>T</a:t>
            </a:r>
            <a:r>
              <a:rPr lang="vi-VN" sz="4800" b="1" dirty="0">
                <a:solidFill>
                  <a:srgbClr val="C00000"/>
                </a:solidFill>
                <a:latin typeface="Cambria" panose="02040503050406030204" pitchFamily="18" charset="0"/>
                <a:ea typeface="Cambria" panose="02040503050406030204" pitchFamily="18" charset="0"/>
              </a:rPr>
              <a:t>ất cả mọi người đều có thể mắc bệnh </a:t>
            </a:r>
            <a:r>
              <a:rPr lang="en-US" sz="4800" b="1" dirty="0" err="1">
                <a:solidFill>
                  <a:srgbClr val="C00000"/>
                </a:solidFill>
                <a:latin typeface="Cambria" panose="02040503050406030204" pitchFamily="18" charset="0"/>
                <a:ea typeface="Cambria" panose="02040503050406030204" pitchFamily="18" charset="0"/>
              </a:rPr>
              <a:t>thừa</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cân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béo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phì</a:t>
            </a:r>
            <a:endParaRPr lang="vi-VN" sz="48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821</Words>
  <Application>Microsoft Office PowerPoint</Application>
  <PresentationFormat>Widescreen</PresentationFormat>
  <Paragraphs>78</Paragraphs>
  <Slides>29</Slides>
  <Notes>13</Notes>
  <HiddenSlides>0</HiddenSlides>
  <MMClips>2</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29</vt:i4>
      </vt:variant>
    </vt:vector>
  </HeadingPairs>
  <TitlesOfParts>
    <vt:vector size="45" baseType="lpstr">
      <vt:lpstr>等线</vt:lpstr>
      <vt:lpstr>等线</vt:lpstr>
      <vt:lpstr>等线 Light</vt:lpstr>
      <vt:lpstr>Noto Sans S Chinese Light</vt:lpstr>
      <vt:lpstr>Quicksand Medium</vt:lpstr>
      <vt:lpstr>Arial</vt:lpstr>
      <vt:lpstr>Calibri</vt:lpstr>
      <vt:lpstr>Calibri Light</vt:lpstr>
      <vt:lpstr>Cambria</vt:lpstr>
      <vt:lpstr>Wingdings</vt:lpstr>
      <vt:lpstr>包图网</vt:lpstr>
      <vt:lpstr>千图网海量PPT模板www.58pic.com ​​</vt:lpstr>
      <vt:lpstr>1_千图网海量PPT模板www.58pic.com ​​</vt:lpstr>
      <vt:lpstr>Office Theme</vt:lpstr>
      <vt:lpstr>2_千图网海量PPT模板www.58pic.com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国际护士节</dc:title>
  <dc:creator>第一PPT</dc:creator>
  <cp:keywords>www.1ppt.com</cp:keywords>
  <dc:description>www.1ppt.com</dc:description>
  <cp:lastModifiedBy>Thao Tran</cp:lastModifiedBy>
  <cp:revision>71</cp:revision>
  <dcterms:created xsi:type="dcterms:W3CDTF">2020-04-08T06:54:00Z</dcterms:created>
  <dcterms:modified xsi:type="dcterms:W3CDTF">2023-12-10T00:44:05Z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67C36D5F525248EA92A14A4CDBFEA1FA</vt:lpwstr>
  </property>
  <property fmtid="{D5CDD505-2E9C-101B-9397-08002B2CF9AE}" pid="3" name="KSOProductBuildVer">
    <vt:lpwstr>2052-11.1.0.10356</vt:lpwstr>
  </property>
</Properties>
</file>