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712" r:id="rId3"/>
  </p:sldMasterIdLst>
  <p:notesMasterIdLst>
    <p:notesMasterId r:id="rId9"/>
  </p:notesMasterIdLst>
  <p:sldIdLst>
    <p:sldId id="554" r:id="rId4"/>
    <p:sldId id="298" r:id="rId5"/>
    <p:sldId id="299" r:id="rId6"/>
    <p:sldId id="561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3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184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38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0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GIF"/><Relationship Id="rId18" Type="http://schemas.openxmlformats.org/officeDocument/2006/relationships/image" Target="../media/image18.png"/><Relationship Id="rId26" Type="http://schemas.openxmlformats.org/officeDocument/2006/relationships/image" Target="../media/image23.png"/><Relationship Id="rId3" Type="http://schemas.openxmlformats.org/officeDocument/2006/relationships/image" Target="../media/image9.GIF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openxmlformats.org/officeDocument/2006/relationships/image" Target="../media/image14.GIF"/><Relationship Id="rId17" Type="http://schemas.microsoft.com/office/2007/relationships/hdphoto" Target="../media/hdphoto6.wdp"/><Relationship Id="rId25" Type="http://schemas.microsoft.com/office/2007/relationships/hdphoto" Target="../media/hdphoto9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29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24" Type="http://schemas.openxmlformats.org/officeDocument/2006/relationships/image" Target="../media/image22.png"/><Relationship Id="rId32" Type="http://schemas.microsoft.com/office/2007/relationships/hdphoto" Target="../media/hdphoto12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microsoft.com/office/2007/relationships/hdphoto" Target="../media/hdphoto8.wdp"/><Relationship Id="rId28" Type="http://schemas.openxmlformats.org/officeDocument/2006/relationships/image" Target="../media/image24.png"/><Relationship Id="rId10" Type="http://schemas.openxmlformats.org/officeDocument/2006/relationships/image" Target="../media/image13.png"/><Relationship Id="rId19" Type="http://schemas.openxmlformats.org/officeDocument/2006/relationships/image" Target="../media/image19.GIF"/><Relationship Id="rId31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microsoft.com/office/2007/relationships/hdphoto" Target="../media/hdphoto3.wdp"/><Relationship Id="rId14" Type="http://schemas.openxmlformats.org/officeDocument/2006/relationships/image" Target="../media/image16.png"/><Relationship Id="rId22" Type="http://schemas.openxmlformats.org/officeDocument/2006/relationships/image" Target="../media/image21.png"/><Relationship Id="rId27" Type="http://schemas.microsoft.com/office/2007/relationships/hdphoto" Target="../media/hdphoto10.wdp"/><Relationship Id="rId30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505835" y="1442085"/>
            <a:ext cx="574865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5 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579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635" cy="752884"/>
          </a:xfrm>
        </p:spPr>
        <p:txBody>
          <a:bodyPr>
            <a:normAutofit/>
          </a:bodyPr>
          <a:lstStyle/>
          <a:p>
            <a:r>
              <a:rPr lang="en-US" sz="3200" b="1">
                <a:latin typeface="+mn-lt"/>
                <a:cs typeface="Arial-Rounded" panose="020B0500000000000000" charset="0"/>
              </a:rPr>
              <a:t>1. Nhìn tranh nói tên vật và nêu công dụng của </a:t>
            </a:r>
            <a:r>
              <a:rPr lang="en-US" sz="3200" b="1" smtClean="0">
                <a:latin typeface="+mn-lt"/>
                <a:cs typeface="Arial-Rounded" panose="020B0500000000000000" charset="0"/>
              </a:rPr>
              <a:t>chúng.</a:t>
            </a:r>
            <a:endParaRPr lang="en-US" sz="3200" b="1">
              <a:latin typeface="+mn-lt"/>
              <a:cs typeface="Arial-Rounded" panose="020B0500000000000000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" y="1245235"/>
            <a:ext cx="12148113" cy="561226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902659" y="3415300"/>
            <a:ext cx="3073400" cy="1357396"/>
          </a:xfrm>
          <a:prstGeom prst="cloudCallout">
            <a:avLst>
              <a:gd name="adj1" fmla="val -7832"/>
              <a:gd name="adj2" fmla="val 13223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cs typeface="Arial-Rounded" panose="020B0500000000000000" charset="0"/>
              </a:rPr>
              <a:t>Bút</a:t>
            </a:r>
            <a:r>
              <a:rPr lang="en-US" sz="2800" dirty="0">
                <a:cs typeface="Arial-Rounded" panose="020B0500000000000000" charset="0"/>
              </a:rPr>
              <a:t> </a:t>
            </a:r>
            <a:r>
              <a:rPr lang="en-US" sz="2800" dirty="0" err="1">
                <a:cs typeface="Arial-Rounded" panose="020B0500000000000000" charset="0"/>
              </a:rPr>
              <a:t>chì</a:t>
            </a:r>
            <a:r>
              <a:rPr lang="en-US" sz="2800" dirty="0">
                <a:cs typeface="Arial-Rounded" panose="020B0500000000000000" charset="0"/>
              </a:rPr>
              <a:t> </a:t>
            </a:r>
            <a:r>
              <a:rPr lang="en-US" sz="2800" dirty="0" err="1">
                <a:cs typeface="Arial-Rounded" panose="020B0500000000000000" charset="0"/>
              </a:rPr>
              <a:t>dùng</a:t>
            </a:r>
            <a:r>
              <a:rPr lang="en-US" sz="2800" dirty="0">
                <a:cs typeface="Arial-Rounded" panose="020B0500000000000000" charset="0"/>
              </a:rPr>
              <a:t> </a:t>
            </a:r>
            <a:r>
              <a:rPr lang="en-US" sz="2800" dirty="0" err="1">
                <a:cs typeface="Arial-Rounded" panose="020B0500000000000000" charset="0"/>
              </a:rPr>
              <a:t>để</a:t>
            </a:r>
            <a:r>
              <a:rPr lang="en-US" sz="2800" dirty="0">
                <a:cs typeface="Arial-Rounded" panose="020B0500000000000000" charset="0"/>
              </a:rPr>
              <a:t> </a:t>
            </a:r>
            <a:r>
              <a:rPr lang="en-US" sz="2800" dirty="0" err="1">
                <a:cs typeface="Arial-Rounded" panose="020B0500000000000000" charset="0"/>
              </a:rPr>
              <a:t>vẽ</a:t>
            </a:r>
            <a:r>
              <a:rPr lang="en-US" sz="2800" dirty="0">
                <a:cs typeface="Arial-Rounded" panose="020B0500000000000000" charset="0"/>
              </a:rPr>
              <a:t>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9253181" y="3125368"/>
            <a:ext cx="2939453" cy="1431821"/>
          </a:xfrm>
          <a:prstGeom prst="cloudCallout">
            <a:avLst>
              <a:gd name="adj1" fmla="val -21985"/>
              <a:gd name="adj2" fmla="val 7265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cs typeface="Arial-Rounded" panose="020B0500000000000000" charset="0"/>
              </a:rPr>
              <a:t>Thước dùng để kẻ.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8407021" y="5523351"/>
            <a:ext cx="3607265" cy="1334150"/>
          </a:xfrm>
          <a:prstGeom prst="cloudCallout">
            <a:avLst>
              <a:gd name="adj1" fmla="val -64518"/>
              <a:gd name="adj2" fmla="val -213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cs typeface="Arial-Rounded" panose="020B0500000000000000" charset="0"/>
              </a:rPr>
              <a:t>Bút màu dùng để </a:t>
            </a:r>
            <a:r>
              <a:rPr lang="en-US" sz="2800" smtClean="0">
                <a:cs typeface="Arial-Rounded" panose="020B0500000000000000" charset="0"/>
              </a:rPr>
              <a:t>tô màu.</a:t>
            </a:r>
            <a:endParaRPr lang="en-US" sz="2800">
              <a:cs typeface="Arial-Rounded" panose="020B0500000000000000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-44524" y="3324336"/>
            <a:ext cx="3251748" cy="1535951"/>
          </a:xfrm>
          <a:prstGeom prst="cloudCallout">
            <a:avLst>
              <a:gd name="adj1" fmla="val 2744"/>
              <a:gd name="adj2" fmla="val 14148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cs typeface="Arial-Rounded" panose="020B0500000000000000" charset="0"/>
              </a:rPr>
              <a:t>Ghế dùng để ngồi.</a:t>
            </a:r>
          </a:p>
        </p:txBody>
      </p:sp>
      <p:sp>
        <p:nvSpPr>
          <p:cNvPr id="9" name="Cloud Callout 4">
            <a:extLst>
              <a:ext uri="{FF2B5EF4-FFF2-40B4-BE49-F238E27FC236}">
                <a16:creationId xmlns:a16="http://schemas.microsoft.com/office/drawing/2014/main" id="{6E46012F-6885-41E0-B2AF-4BA8362D57FF}"/>
              </a:ext>
            </a:extLst>
          </p:cNvPr>
          <p:cNvSpPr/>
          <p:nvPr/>
        </p:nvSpPr>
        <p:spPr>
          <a:xfrm>
            <a:off x="818867" y="890417"/>
            <a:ext cx="5047362" cy="1180653"/>
          </a:xfrm>
          <a:prstGeom prst="cloudCallout">
            <a:avLst>
              <a:gd name="adj1" fmla="val 33978"/>
              <a:gd name="adj2" fmla="val 7662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cs typeface="Arial-Rounded" panose="020B0500000000000000" charset="0"/>
              </a:rPr>
              <a:t>Bàn</a:t>
            </a:r>
            <a:r>
              <a:rPr lang="en-US" sz="2800" dirty="0">
                <a:cs typeface="Arial-Rounded" panose="020B0500000000000000" charset="0"/>
              </a:rPr>
              <a:t> </a:t>
            </a:r>
            <a:r>
              <a:rPr lang="en-US" sz="2800" dirty="0" err="1">
                <a:cs typeface="Arial-Rounded" panose="020B0500000000000000" charset="0"/>
              </a:rPr>
              <a:t>dùng</a:t>
            </a:r>
            <a:r>
              <a:rPr lang="en-US" sz="2800" dirty="0">
                <a:cs typeface="Arial-Rounded" panose="020B0500000000000000" charset="0"/>
              </a:rPr>
              <a:t> </a:t>
            </a:r>
            <a:r>
              <a:rPr lang="en-US" sz="2800" err="1">
                <a:cs typeface="Arial-Rounded" panose="020B0500000000000000" charset="0"/>
              </a:rPr>
              <a:t>để</a:t>
            </a:r>
            <a:r>
              <a:rPr lang="en-US" sz="2800">
                <a:cs typeface="Arial-Rounded" panose="020B0500000000000000" charset="0"/>
              </a:rPr>
              <a:t> </a:t>
            </a:r>
            <a:r>
              <a:rPr lang="en-US" sz="2800" smtClean="0">
                <a:cs typeface="Arial-Rounded" panose="020B0500000000000000" charset="0"/>
              </a:rPr>
              <a:t>đặt các đồ vật lên.</a:t>
            </a:r>
            <a:endParaRPr lang="en-US" sz="2800" dirty="0">
              <a:cs typeface="Arial-Rounded" panose="020B0500000000000000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6835071" y="2084092"/>
            <a:ext cx="3073399" cy="1357396"/>
          </a:xfrm>
          <a:prstGeom prst="cloudCallout">
            <a:avLst>
              <a:gd name="adj1" fmla="val -2087"/>
              <a:gd name="adj2" fmla="val 14585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cs typeface="Arial-Rounded" panose="020B0500000000000000" charset="0"/>
              </a:rPr>
              <a:t>Cục tẩy dùng để tẩy.</a:t>
            </a:r>
            <a:endParaRPr lang="en-US" sz="2800" dirty="0">
              <a:cs typeface="Arial-Rounded" panose="020B0500000000000000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5866228" y="758212"/>
            <a:ext cx="4219663" cy="1029645"/>
          </a:xfrm>
          <a:prstGeom prst="cloudCallout">
            <a:avLst>
              <a:gd name="adj1" fmla="val -41444"/>
              <a:gd name="adj2" fmla="val 12072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cs typeface="Arial-Rounded" panose="020B0500000000000000" charset="0"/>
              </a:rPr>
              <a:t>Giấy dùng để vẽ.</a:t>
            </a:r>
            <a:endParaRPr lang="en-US" sz="2800" dirty="0">
              <a:cs typeface="Arial-Rounded" panose="020B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30" t="10640" b="1432"/>
          <a:stretch/>
        </p:blipFill>
        <p:spPr>
          <a:xfrm>
            <a:off x="884396" y="622485"/>
            <a:ext cx="10525725" cy="62355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661" y="77568"/>
            <a:ext cx="10303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cs typeface="Times New Roman" panose="02020603050405020304" pitchFamily="18" charset="0"/>
              </a:rPr>
              <a:t>2. Viết 3 – 4 câu giới thiệu về một đồ vật được dùng để vẽ. </a:t>
            </a:r>
            <a:endParaRPr lang="en-US" sz="3200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992711" y="3473010"/>
            <a:ext cx="364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5401" y="106877"/>
            <a:ext cx="1137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cs typeface="Times New Roman" panose="02020603050405020304" pitchFamily="18" charset="0"/>
              </a:rPr>
              <a:t>9. </a:t>
            </a:r>
            <a:r>
              <a:rPr lang="en-US" sz="2800" b="1" dirty="0" err="1" smtClean="0">
                <a:cs typeface="Times New Roman" panose="02020603050405020304" pitchFamily="18" charset="0"/>
              </a:rPr>
              <a:t>Dựa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gợi</a:t>
            </a:r>
            <a:r>
              <a:rPr lang="en-US" sz="2800" b="1" dirty="0" smtClean="0">
                <a:cs typeface="Times New Roman" panose="02020603050405020304" pitchFamily="18" charset="0"/>
              </a:rPr>
              <a:t> ý, </a:t>
            </a:r>
            <a:r>
              <a:rPr lang="en-US" sz="2800" b="1" dirty="0" err="1" smtClean="0"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cs typeface="Times New Roman" panose="02020603050405020304" pitchFamily="18" charset="0"/>
              </a:rPr>
              <a:t> 3 – 4 </a:t>
            </a:r>
            <a:r>
              <a:rPr lang="en-US" sz="2800" b="1" dirty="0" err="1" smtClean="0"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giới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thiệu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dùng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cs typeface="Times New Roman" panose="02020603050405020304" pitchFamily="18" charset="0"/>
              </a:rPr>
              <a:t>vẽ</a:t>
            </a:r>
            <a:r>
              <a:rPr lang="en-US" sz="2800" b="1" smtClean="0">
                <a:cs typeface="Times New Roman" panose="02020603050405020304" pitchFamily="18" charset="0"/>
              </a:rPr>
              <a:t>.</a:t>
            </a:r>
            <a:endParaRPr lang="en-US" sz="2800" b="1" dirty="0" smtClean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99" y="2632678"/>
            <a:ext cx="11886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u="sng" smtClean="0">
                <a:cs typeface="Times New Roman" panose="02020603050405020304" pitchFamily="18" charset="0"/>
              </a:rPr>
              <a:t>VD 1:</a:t>
            </a:r>
            <a:r>
              <a:rPr lang="en-US" sz="3000" b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000" b="1" i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Chiếc </a:t>
            </a:r>
            <a:r>
              <a:rPr lang="en-US" sz="3000" b="1" i="1" dirty="0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bút</a:t>
            </a:r>
            <a:r>
              <a:rPr lang="en-US" sz="3000" b="1" i="1" dirty="0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chì</a:t>
            </a:r>
            <a:r>
              <a:rPr lang="en-US" sz="3000" b="1" i="1" dirty="0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i="1" dirty="0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i="1" dirty="0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màu</a:t>
            </a:r>
            <a:r>
              <a:rPr lang="en-US" sz="3000" b="1" i="1" dirty="0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vàng</a:t>
            </a:r>
            <a:r>
              <a:rPr lang="en-US" sz="3000" b="1" i="1" dirty="0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i="1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Nó</a:t>
            </a:r>
            <a:r>
              <a:rPr lang="en-US" sz="3000" b="1" i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nhỏ gọn, và dài </a:t>
            </a:r>
            <a:r>
              <a:rPr lang="en-US" sz="3000" b="1" i="1" dirty="0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000" b="1" i="1" dirty="0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i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gang tay người lớn. </a:t>
            </a:r>
            <a:r>
              <a:rPr lang="en-US" sz="3000" b="1" i="1" dirty="0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Ruột</a:t>
            </a:r>
            <a:r>
              <a:rPr lang="en-US" sz="3000" b="1" i="1" dirty="0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bên</a:t>
            </a:r>
            <a:r>
              <a:rPr lang="en-US" sz="3000" b="1" i="1" dirty="0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i="1" dirty="0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i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một khúc chì </a:t>
            </a:r>
            <a:r>
              <a:rPr lang="en-US" sz="3000" b="1" i="1" dirty="0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sz="3000" b="1" i="1" dirty="0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b="1" i="1" dirty="0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bao</a:t>
            </a:r>
            <a:r>
              <a:rPr lang="en-US" sz="3000" b="1" i="1" dirty="0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bọc</a:t>
            </a:r>
            <a:r>
              <a:rPr lang="en-US" sz="3000" b="1" i="1" dirty="0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3000" b="1" i="1" dirty="0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i="1" dirty="0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000" b="1" i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gỗ. Nhờ </a:t>
            </a:r>
            <a:r>
              <a:rPr lang="en-US" sz="3000" b="1" i="1" dirty="0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i="1" dirty="0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nó</a:t>
            </a:r>
            <a:r>
              <a:rPr lang="en-US" sz="3000" b="1" i="1" dirty="0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mà</a:t>
            </a:r>
            <a:r>
              <a:rPr lang="en-US" sz="3000" b="1" i="1" dirty="0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i="1" dirty="0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vẽ</a:t>
            </a:r>
            <a:r>
              <a:rPr lang="en-US" sz="3000" b="1" i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được nhiều bức </a:t>
            </a:r>
            <a:r>
              <a:rPr lang="en-US" sz="3000" b="1" i="1" err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3000" b="1" i="1" smtClean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đẹp.</a:t>
            </a:r>
            <a:endParaRPr lang="en-US" sz="3000" b="1" i="1" dirty="0">
              <a:solidFill>
                <a:srgbClr val="C0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299" y="4568836"/>
            <a:ext cx="11630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u="sng">
                <a:cs typeface="Times New Roman" panose="02020603050405020304" pitchFamily="18" charset="0"/>
              </a:rPr>
              <a:t>VD </a:t>
            </a:r>
            <a:r>
              <a:rPr lang="en-US" sz="3000" b="1" u="sng" smtClean="0">
                <a:cs typeface="Times New Roman" panose="02020603050405020304" pitchFamily="18" charset="0"/>
              </a:rPr>
              <a:t>2:</a:t>
            </a:r>
            <a:r>
              <a:rPr lang="en-US" sz="3000" b="1" i="1" smtClean="0">
                <a:solidFill>
                  <a:srgbClr val="C00000"/>
                </a:solidFill>
                <a:latin typeface="HP001 5 hàng" panose="020B0603050302020204" pitchFamily="34" charset="0"/>
              </a:rPr>
              <a:t>    </a:t>
            </a:r>
            <a:r>
              <a:rPr lang="vi-VN" sz="3000" b="1" i="1" smtClean="0">
                <a:solidFill>
                  <a:srgbClr val="C00000"/>
                </a:solidFill>
                <a:latin typeface="HP001 5 hàng" panose="020B0603050302020204" pitchFamily="34" charset="0"/>
              </a:rPr>
              <a:t>Nhân </a:t>
            </a:r>
            <a:r>
              <a:rPr lang="vi-VN" sz="3000" b="1" i="1">
                <a:solidFill>
                  <a:srgbClr val="C00000"/>
                </a:solidFill>
                <a:latin typeface="HP001 5 hàng" panose="020B0603050302020204" pitchFamily="34" charset="0"/>
              </a:rPr>
              <a:t>dịp năm học mới, mẹ </a:t>
            </a:r>
            <a:r>
              <a:rPr lang="en-US" sz="3000" b="1" i="1" smtClean="0">
                <a:solidFill>
                  <a:srgbClr val="C00000"/>
                </a:solidFill>
                <a:latin typeface="HP001 5 hàng" panose="020B0603050302020204" pitchFamily="34" charset="0"/>
              </a:rPr>
              <a:t>mua</a:t>
            </a:r>
            <a:r>
              <a:rPr lang="vi-VN" sz="3000" b="1" i="1" smtClean="0">
                <a:solidFill>
                  <a:srgbClr val="C00000"/>
                </a:solidFill>
                <a:latin typeface="HP001 5 hàng" panose="020B0603050302020204" pitchFamily="34" charset="0"/>
              </a:rPr>
              <a:t> </a:t>
            </a:r>
            <a:r>
              <a:rPr lang="vi-VN" sz="3000" b="1" i="1">
                <a:solidFill>
                  <a:srgbClr val="C00000"/>
                </a:solidFill>
                <a:latin typeface="HP001 5 hàng" panose="020B0603050302020204" pitchFamily="34" charset="0"/>
              </a:rPr>
              <a:t>cho em một hộp màu. Hộp có hình chữ </a:t>
            </a:r>
            <a:r>
              <a:rPr lang="vi-VN" sz="3000" b="1" i="1" smtClean="0">
                <a:solidFill>
                  <a:srgbClr val="C00000"/>
                </a:solidFill>
                <a:latin typeface="HP001 5 hàng" panose="020B0603050302020204" pitchFamily="34" charset="0"/>
              </a:rPr>
              <a:t>nhật.</a:t>
            </a:r>
            <a:r>
              <a:rPr lang="en-US" sz="3000" b="1" i="1" smtClean="0">
                <a:solidFill>
                  <a:srgbClr val="C00000"/>
                </a:solidFill>
                <a:latin typeface="HP001 5 hàng" panose="020B0603050302020204" pitchFamily="34" charset="0"/>
              </a:rPr>
              <a:t> B</a:t>
            </a:r>
            <a:r>
              <a:rPr lang="vi-VN" sz="3000" b="1" i="1" smtClean="0">
                <a:solidFill>
                  <a:srgbClr val="C00000"/>
                </a:solidFill>
                <a:latin typeface="HP001 5 hàng" panose="020B0603050302020204" pitchFamily="34" charset="0"/>
              </a:rPr>
              <a:t>ên </a:t>
            </a:r>
            <a:r>
              <a:rPr lang="vi-VN" sz="3000" b="1" i="1">
                <a:solidFill>
                  <a:srgbClr val="C00000"/>
                </a:solidFill>
                <a:latin typeface="HP001 5 hàng" panose="020B0603050302020204" pitchFamily="34" charset="0"/>
              </a:rPr>
              <a:t>ngoài được trang trí </a:t>
            </a:r>
            <a:r>
              <a:rPr lang="en-US" sz="3000" b="1" i="1" smtClean="0">
                <a:solidFill>
                  <a:srgbClr val="C00000"/>
                </a:solidFill>
                <a:latin typeface="HP001 5 hàng" panose="020B0603050302020204" pitchFamily="34" charset="0"/>
              </a:rPr>
              <a:t>rất dễ thương, còn b</a:t>
            </a:r>
            <a:r>
              <a:rPr lang="vi-VN" sz="3000" b="1" i="1" smtClean="0">
                <a:solidFill>
                  <a:srgbClr val="C00000"/>
                </a:solidFill>
                <a:latin typeface="HP001 5 hàng" panose="020B0603050302020204" pitchFamily="34" charset="0"/>
              </a:rPr>
              <a:t>ên </a:t>
            </a:r>
            <a:r>
              <a:rPr lang="vi-VN" sz="3000" b="1" i="1">
                <a:solidFill>
                  <a:srgbClr val="C00000"/>
                </a:solidFill>
                <a:latin typeface="HP001 5 hàng" panose="020B0603050302020204" pitchFamily="34" charset="0"/>
              </a:rPr>
              <a:t>trong có các ngăn đựng </a:t>
            </a:r>
            <a:r>
              <a:rPr lang="en-US" sz="3000" b="1" i="1" smtClean="0">
                <a:solidFill>
                  <a:srgbClr val="C00000"/>
                </a:solidFill>
                <a:latin typeface="HP001 5 hàng" panose="020B0603050302020204" pitchFamily="34" charset="0"/>
              </a:rPr>
              <a:t>hơn hai mươi </a:t>
            </a:r>
            <a:r>
              <a:rPr lang="vi-VN" sz="3000" b="1" i="1" smtClean="0">
                <a:solidFill>
                  <a:srgbClr val="C00000"/>
                </a:solidFill>
                <a:latin typeface="HP001 5 hàng" panose="020B0603050302020204" pitchFamily="34" charset="0"/>
              </a:rPr>
              <a:t>màu </a:t>
            </a:r>
            <a:r>
              <a:rPr lang="vi-VN" sz="3000" b="1" i="1">
                <a:solidFill>
                  <a:srgbClr val="C00000"/>
                </a:solidFill>
                <a:latin typeface="HP001 5 hàng" panose="020B0603050302020204" pitchFamily="34" charset="0"/>
              </a:rPr>
              <a:t>khác nhau. Nó giúp cho bức tranh của em có </a:t>
            </a:r>
            <a:r>
              <a:rPr lang="en-US" sz="3000" b="1" i="1" smtClean="0">
                <a:solidFill>
                  <a:srgbClr val="C00000"/>
                </a:solidFill>
                <a:latin typeface="HP001 5 hàng" panose="020B0603050302020204" pitchFamily="34" charset="0"/>
              </a:rPr>
              <a:t>thêm nhiều </a:t>
            </a:r>
            <a:r>
              <a:rPr lang="vi-VN" sz="3000" b="1" i="1" smtClean="0">
                <a:solidFill>
                  <a:srgbClr val="C00000"/>
                </a:solidFill>
                <a:latin typeface="HP001 5 hàng" panose="020B0603050302020204" pitchFamily="34" charset="0"/>
              </a:rPr>
              <a:t>màu </a:t>
            </a:r>
            <a:r>
              <a:rPr lang="vi-VN" sz="3000" b="1" i="1">
                <a:solidFill>
                  <a:srgbClr val="C00000"/>
                </a:solidFill>
                <a:latin typeface="HP001 5 hàng" panose="020B0603050302020204" pitchFamily="34" charset="0"/>
              </a:rPr>
              <a:t>sắc </a:t>
            </a:r>
            <a:r>
              <a:rPr lang="en-US" sz="3000" b="1" i="1" smtClean="0">
                <a:solidFill>
                  <a:srgbClr val="C00000"/>
                </a:solidFill>
                <a:latin typeface="HP001 5 hàng" panose="020B0603050302020204" pitchFamily="34" charset="0"/>
              </a:rPr>
              <a:t>tươi đẹp</a:t>
            </a:r>
            <a:r>
              <a:rPr lang="vi-VN" sz="3000" b="1" i="1" smtClean="0">
                <a:solidFill>
                  <a:srgbClr val="C00000"/>
                </a:solidFill>
                <a:latin typeface="HP001 5 hàng" panose="020B0603050302020204" pitchFamily="34" charset="0"/>
              </a:rPr>
              <a:t>.</a:t>
            </a:r>
            <a:endParaRPr lang="en-US" sz="3000" b="1" i="1">
              <a:solidFill>
                <a:srgbClr val="C0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261" y="433748"/>
            <a:ext cx="113741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cs typeface="Times New Roman" panose="02020603050405020304" pitchFamily="18" charset="0"/>
              </a:rPr>
              <a:t>G: - </a:t>
            </a:r>
            <a:r>
              <a:rPr lang="en-US" sz="2800" dirty="0" err="1" smtClean="0"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cs typeface="Times New Roman" panose="02020603050405020304" pitchFamily="18" charset="0"/>
              </a:rPr>
              <a:t> ?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cs typeface="Times New Roman" panose="02020603050405020304" pitchFamily="18" charset="0"/>
              </a:rPr>
              <a:t> ?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cs typeface="Times New Roman" panose="02020603050405020304" pitchFamily="18" charset="0"/>
              </a:rPr>
              <a:t> ?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ích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cs typeface="Times New Roman" panose="02020603050405020304" pitchFamily="18" charset="0"/>
              </a:rPr>
              <a:t>tranh</a:t>
            </a:r>
            <a:r>
              <a:rPr lang="en-US" sz="2800" smtClean="0">
                <a:cs typeface="Times New Roman" panose="02020603050405020304" pitchFamily="18" charset="0"/>
              </a:rPr>
              <a:t> ?</a:t>
            </a:r>
            <a:endParaRPr lang="en-US" sz="28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8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Arial-Rounded" panose="020B0500000000000000" charset="0"/>
                <a:cs typeface="Arial-Rounded" panose="020B0500000000000000" charset="0"/>
              </a:rPr>
              <a:t>H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Arial-Rounded" panose="020B0500000000000000" charset="0"/>
                <a:cs typeface="Arial-Rounded" panose="020B0500000000000000" charset="0"/>
              </a:rPr>
              <a:t>ẹn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Arial-Rounded" panose="020B0500000000000000" charset="0"/>
                <a:cs typeface="Arial-Rounded" panose="020B0500000000000000" charset="0"/>
              </a:rPr>
              <a:t> gặp lại </a:t>
            </a:r>
            <a:r>
              <a:rPr lang="en-US" sz="54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Arial-Rounded" panose="020B0500000000000000" charset="0"/>
                <a:cs typeface="Arial-Rounded" panose="020B0500000000000000" charset="0"/>
              </a:rPr>
              <a:t>các </a:t>
            </a:r>
            <a:r>
              <a:rPr lang="en-US" sz="5400" b="1" cap="none" spc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Arial-Rounded" panose="020B0500000000000000" charset="0"/>
                <a:cs typeface="Arial-Rounded" panose="020B0500000000000000" charset="0"/>
              </a:rPr>
              <a:t>em 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Arial-Rounded" panose="020B0500000000000000" charset="0"/>
                <a:cs typeface="Arial-Rounded" panose="020B0500000000000000" charset="0"/>
              </a:rPr>
              <a:t>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293</Words>
  <Application>Microsoft Office PowerPoint</Application>
  <PresentationFormat>Widescreen</PresentationFormat>
  <Paragraphs>23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HP001 5 hàng</vt:lpstr>
      <vt:lpstr>Times New Roman</vt:lpstr>
      <vt:lpstr>5_Office Theme</vt:lpstr>
      <vt:lpstr>2_Office Theme</vt:lpstr>
      <vt:lpstr>7_Office Theme</vt:lpstr>
      <vt:lpstr>PowerPoint Presentation</vt:lpstr>
      <vt:lpstr>1. Nhìn tranh nói tên vật và nêu công dụng của chúng.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Windows User</cp:lastModifiedBy>
  <cp:revision>166</cp:revision>
  <dcterms:created xsi:type="dcterms:W3CDTF">2021-05-25T05:02:22Z</dcterms:created>
  <dcterms:modified xsi:type="dcterms:W3CDTF">2025-01-13T15:05:25Z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