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89" r:id="rId2"/>
    <p:sldId id="300" r:id="rId3"/>
    <p:sldId id="310" r:id="rId4"/>
    <p:sldId id="303" r:id="rId5"/>
    <p:sldId id="258" r:id="rId6"/>
    <p:sldId id="263" r:id="rId7"/>
    <p:sldId id="260" r:id="rId8"/>
    <p:sldId id="312" r:id="rId9"/>
    <p:sldId id="313" r:id="rId10"/>
    <p:sldId id="292" r:id="rId11"/>
    <p:sldId id="309" r:id="rId12"/>
    <p:sldId id="314" r:id="rId13"/>
    <p:sldId id="311" r:id="rId14"/>
    <p:sldId id="262" r:id="rId15"/>
    <p:sldId id="301" r:id="rId16"/>
  </p:sldIdLst>
  <p:sldSz cx="18288000" cy="10287000"/>
  <p:notesSz cx="6858000" cy="9144000"/>
  <p:embeddedFontLst>
    <p:embeddedFont>
      <p:font typeface="Modern Love Grunge" panose="04070805081005020601" pitchFamily="82" charset="0"/>
      <p:regular r:id="rId18"/>
    </p:embeddedFont>
    <p:embeddedFont>
      <p:font typeface="Montserrat Medium" panose="00000600000000000000" pitchFamily="2" charset="0"/>
      <p:regular r:id="rId19"/>
      <p:italic r:id="rId20"/>
    </p:embeddedFont>
    <p:embeddedFont>
      <p:font typeface="Montserrat SemiBold" panose="00000700000000000000" pitchFamily="2" charset="0"/>
      <p:bold r:id="rId21"/>
      <p:boldItalic r:id="rId22"/>
    </p:embeddedFont>
    <p:embeddedFont>
      <p:font typeface="Pattaya" panose="020B0604020202020204" charset="-34"/>
      <p:regular r:id="rId23"/>
    </p:embeddedFont>
    <p:embeddedFont>
      <p:font typeface="Roboto Black" panose="02000000000000000000" pitchFamily="2" charset="0"/>
      <p:bold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6543"/>
    <a:srgbClr val="BED5D8"/>
    <a:srgbClr val="56888F"/>
    <a:srgbClr val="4C3E33"/>
    <a:srgbClr val="D4AF71"/>
    <a:srgbClr val="5A8D95"/>
    <a:srgbClr val="C26944"/>
    <a:srgbClr val="EAD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85157" autoAdjust="0"/>
  </p:normalViewPr>
  <p:slideViewPr>
    <p:cSldViewPr>
      <p:cViewPr varScale="1">
        <p:scale>
          <a:sx n="38" d="100"/>
          <a:sy n="38" d="100"/>
        </p:scale>
        <p:origin x="4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9BEB5-31D6-4E04-8AFF-0B5EC531701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C1424-7CB3-4FB2-AB46-C006920F2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1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 và nêu lợi ích của việc sử dụng dụng cụ trong học tập: trực quan, sinh động, vừa học vừa chơi tạo không khí tươi vui, thoải mái, HS có thể sáng tạo theo ý thích chỉ cần phù hợp tiêu chí và có hiệu quả với mục đích sử dụng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36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thảo luận, nêu tiêu chí sản phẩm. GV chốt nội dung.</a:t>
            </a:r>
          </a:p>
          <a:p>
            <a:r>
              <a:rPr lang="en-US"/>
              <a:t>Gv: Từ tiêu chí trên, hãy thảo luận để xây dựng tiêu chí cho sản phẩm của nhóm 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51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nêu nhiệm vụ của hoạt động 4.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41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nêu nhiệm vụ của hoạt động 5.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hướng dẫn HS đánh giá theo từng tiêu chí bằng hình dán. Có thể tặng thêm hình dán cho điểm sáng tạo, làm nhanh, đẹp</a:t>
            </a:r>
            <a:endParaRPr lang="vi-V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12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sử dụng dụng cụ chơi trò chơi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54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2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3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HS</a:t>
            </a:r>
            <a:r>
              <a:rPr lang="en-US" baseline="0"/>
              <a:t> lựa chọn vật liệu dùng làm sản phẩm</a:t>
            </a:r>
            <a:endParaRPr lang="vi-V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8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3. 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04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5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effectLst/>
              </a:rPr>
              <a:t>GV cho HS thảo luận nhóm để đưa ra ý tưởng của nhóm, hỗ trợ nếu nhóm gặp khó khăn trong việc thể hiện ý tưởng. </a:t>
            </a:r>
            <a:endParaRPr lang="en-US">
              <a:effectLst/>
            </a:endParaRPr>
          </a:p>
          <a:p>
            <a:r>
              <a:rPr lang="vi-VN">
                <a:effectLst/>
              </a:rPr>
              <a:t>GV chiếu tiêu chí sản phẩm và yêu cầu nội dung thảo luận của học sinh bám sát với các tiêu chí đó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06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97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28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9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57.png"/><Relationship Id="rId17" Type="http://schemas.openxmlformats.org/officeDocument/2006/relationships/image" Target="../media/image75.gif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5" Type="http://schemas.openxmlformats.org/officeDocument/2006/relationships/image" Target="../media/image74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Relationship Id="rId14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4.png"/><Relationship Id="rId5" Type="http://schemas.openxmlformats.org/officeDocument/2006/relationships/image" Target="../media/image37.png"/><Relationship Id="rId10" Type="http://schemas.openxmlformats.org/officeDocument/2006/relationships/image" Target="../media/image76.png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4.png"/><Relationship Id="rId5" Type="http://schemas.openxmlformats.org/officeDocument/2006/relationships/image" Target="../media/image37.png"/><Relationship Id="rId10" Type="http://schemas.openxmlformats.org/officeDocument/2006/relationships/image" Target="../media/image76.png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7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10" Type="http://schemas.openxmlformats.org/officeDocument/2006/relationships/image" Target="../media/image9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3.png"/><Relationship Id="rId18" Type="http://schemas.openxmlformats.org/officeDocument/2006/relationships/image" Target="../media/image7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12" Type="http://schemas.openxmlformats.org/officeDocument/2006/relationships/image" Target="../media/image82.png"/><Relationship Id="rId17" Type="http://schemas.openxmlformats.org/officeDocument/2006/relationships/image" Target="../media/image74.png"/><Relationship Id="rId2" Type="http://schemas.openxmlformats.org/officeDocument/2006/relationships/audio" Target="../media/media2.mp3"/><Relationship Id="rId16" Type="http://schemas.openxmlformats.org/officeDocument/2006/relationships/image" Target="../media/image68.svg"/><Relationship Id="rId1" Type="http://schemas.microsoft.com/office/2007/relationships/media" Target="../media/media2.mp3"/><Relationship Id="rId6" Type="http://schemas.openxmlformats.org/officeDocument/2006/relationships/image" Target="../media/image79.svg"/><Relationship Id="rId11" Type="http://schemas.openxmlformats.org/officeDocument/2006/relationships/image" Target="../media/image9.png"/><Relationship Id="rId5" Type="http://schemas.openxmlformats.org/officeDocument/2006/relationships/image" Target="../media/image78.png"/><Relationship Id="rId15" Type="http://schemas.openxmlformats.org/officeDocument/2006/relationships/image" Target="../media/image67.png"/><Relationship Id="rId10" Type="http://schemas.openxmlformats.org/officeDocument/2006/relationships/image" Target="../media/image38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7.png"/><Relationship Id="rId14" Type="http://schemas.openxmlformats.org/officeDocument/2006/relationships/image" Target="../media/image8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8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89.sv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86.svg"/><Relationship Id="rId9" Type="http://schemas.openxmlformats.org/officeDocument/2006/relationships/image" Target="../media/image63.sv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34.png"/><Relationship Id="rId10" Type="http://schemas.openxmlformats.org/officeDocument/2006/relationships/image" Target="../media/image30.jpeg"/><Relationship Id="rId4" Type="http://schemas.openxmlformats.org/officeDocument/2006/relationships/image" Target="../media/image26.svg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3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emf"/><Relationship Id="rId4" Type="http://schemas.openxmlformats.org/officeDocument/2006/relationships/image" Target="../media/image51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microsoft.com/office/2007/relationships/hdphoto" Target="../media/hdphoto3.wdp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9.png"/><Relationship Id="rId5" Type="http://schemas.openxmlformats.org/officeDocument/2006/relationships/image" Target="../media/image60.png"/><Relationship Id="rId15" Type="http://schemas.openxmlformats.org/officeDocument/2006/relationships/image" Target="../media/image68.sv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9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9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06194"/>
            <a:ext cx="16230600" cy="9474613"/>
          </a:xfrm>
          <a:custGeom>
            <a:avLst/>
            <a:gdLst/>
            <a:ahLst/>
            <a:cxnLst/>
            <a:rect l="l" t="t" r="r" b="b"/>
            <a:pathLst>
              <a:path w="16230600" h="9474613">
                <a:moveTo>
                  <a:pt x="0" y="0"/>
                </a:moveTo>
                <a:lnTo>
                  <a:pt x="16230600" y="0"/>
                </a:lnTo>
                <a:lnTo>
                  <a:pt x="16230600" y="9474612"/>
                </a:lnTo>
                <a:lnTo>
                  <a:pt x="0" y="9474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A354BB62-9896-CD1F-25E3-5D9887A8AF5D}"/>
              </a:ext>
            </a:extLst>
          </p:cNvPr>
          <p:cNvSpPr/>
          <p:nvPr/>
        </p:nvSpPr>
        <p:spPr>
          <a:xfrm rot="16770696">
            <a:off x="9140546" y="884565"/>
            <a:ext cx="6473872" cy="9601449"/>
          </a:xfrm>
          <a:custGeom>
            <a:avLst/>
            <a:gdLst/>
            <a:ahLst/>
            <a:cxnLst/>
            <a:rect l="l" t="t" r="r" b="b"/>
            <a:pathLst>
              <a:path w="3128241" h="6827510">
                <a:moveTo>
                  <a:pt x="0" y="0"/>
                </a:moveTo>
                <a:lnTo>
                  <a:pt x="3128241" y="0"/>
                </a:lnTo>
                <a:lnTo>
                  <a:pt x="3128241" y="6827510"/>
                </a:lnTo>
                <a:lnTo>
                  <a:pt x="0" y="6827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004808" y="3191681"/>
            <a:ext cx="4694112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400" dirty="0">
                <a:solidFill>
                  <a:srgbClr val="9B6543"/>
                </a:solidFill>
                <a:latin typeface="Montserrat SemiBold" panose="00000700000000000000" pitchFamily="2" charset="0"/>
              </a:rPr>
              <a:t>Các </a:t>
            </a:r>
            <a:r>
              <a:rPr lang="en-US" sz="4400" dirty="0" err="1">
                <a:solidFill>
                  <a:srgbClr val="9B6543"/>
                </a:solidFill>
                <a:latin typeface="Montserrat SemiBold" panose="00000700000000000000" pitchFamily="2" charset="0"/>
              </a:rPr>
              <a:t>em</a:t>
            </a:r>
            <a:r>
              <a:rPr lang="vi-VN" sz="4400" dirty="0">
                <a:solidFill>
                  <a:srgbClr val="9B6543"/>
                </a:solidFill>
                <a:latin typeface="Montserrat SemiBold" panose="00000700000000000000" pitchFamily="2" charset="0"/>
              </a:rPr>
              <a:t> có muốn học thông qua chơi giống như các bạn trong tranh không?</a:t>
            </a:r>
            <a:endParaRPr lang="en-US" sz="4400" dirty="0">
              <a:solidFill>
                <a:srgbClr val="9B654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Freeform 5"/>
          <p:cNvSpPr/>
          <p:nvPr/>
        </p:nvSpPr>
        <p:spPr>
          <a:xfrm rot="630381" flipV="1">
            <a:off x="-2286763" y="-384983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4114800"/>
                </a:moveTo>
                <a:lnTo>
                  <a:pt x="5863057" y="4114800"/>
                </a:lnTo>
                <a:lnTo>
                  <a:pt x="58630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56141" flipH="1">
            <a:off x="15000050" y="6537424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5863057" y="0"/>
                </a:moveTo>
                <a:lnTo>
                  <a:pt x="0" y="0"/>
                </a:lnTo>
                <a:lnTo>
                  <a:pt x="0" y="4114800"/>
                </a:lnTo>
                <a:lnTo>
                  <a:pt x="5863057" y="4114800"/>
                </a:lnTo>
                <a:lnTo>
                  <a:pt x="58630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27892" y="1481192"/>
            <a:ext cx="2722762" cy="1400985"/>
          </a:xfrm>
          <a:custGeom>
            <a:avLst/>
            <a:gdLst/>
            <a:ahLst/>
            <a:cxnLst/>
            <a:rect l="l" t="t" r="r" b="b"/>
            <a:pathLst>
              <a:path w="2722762" h="1400985">
                <a:moveTo>
                  <a:pt x="0" y="0"/>
                </a:moveTo>
                <a:lnTo>
                  <a:pt x="2722762" y="0"/>
                </a:lnTo>
                <a:lnTo>
                  <a:pt x="2722762" y="1400985"/>
                </a:lnTo>
                <a:lnTo>
                  <a:pt x="0" y="1400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1154166" y="7193839"/>
            <a:ext cx="2722762" cy="1400985"/>
          </a:xfrm>
          <a:custGeom>
            <a:avLst/>
            <a:gdLst/>
            <a:ahLst/>
            <a:cxnLst/>
            <a:rect l="l" t="t" r="r" b="b"/>
            <a:pathLst>
              <a:path w="2722762" h="1400985">
                <a:moveTo>
                  <a:pt x="2722763" y="0"/>
                </a:moveTo>
                <a:lnTo>
                  <a:pt x="0" y="0"/>
                </a:lnTo>
                <a:lnTo>
                  <a:pt x="0" y="1400985"/>
                </a:lnTo>
                <a:lnTo>
                  <a:pt x="2722763" y="1400985"/>
                </a:lnTo>
                <a:lnTo>
                  <a:pt x="272276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818EF-B8D9-F4AF-0026-377BBB6F48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0" y="79718"/>
            <a:ext cx="2066123" cy="1460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030D3A-A2CC-2795-021B-36D25B5196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5"/>
          <a:stretch/>
        </p:blipFill>
        <p:spPr>
          <a:xfrm>
            <a:off x="5746697" y="2694931"/>
            <a:ext cx="3986924" cy="6241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9F07F2-BC36-F090-FBB8-6B88788F80C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5"/>
          <a:stretch/>
        </p:blipFill>
        <p:spPr>
          <a:xfrm>
            <a:off x="1028700" y="1391313"/>
            <a:ext cx="4283511" cy="6141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A5F27B-CE16-ACA9-1B98-3860288722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672" y="5702856"/>
            <a:ext cx="2058803" cy="31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06193"/>
            <a:ext cx="16230600" cy="9474613"/>
          </a:xfrm>
          <a:custGeom>
            <a:avLst/>
            <a:gdLst/>
            <a:ahLst/>
            <a:cxnLst/>
            <a:rect l="l" t="t" r="r" b="b"/>
            <a:pathLst>
              <a:path w="16230600" h="9474613">
                <a:moveTo>
                  <a:pt x="0" y="0"/>
                </a:moveTo>
                <a:lnTo>
                  <a:pt x="16230600" y="0"/>
                </a:lnTo>
                <a:lnTo>
                  <a:pt x="16230600" y="9474612"/>
                </a:lnTo>
                <a:lnTo>
                  <a:pt x="0" y="9474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30381" flipV="1">
            <a:off x="-1747631" y="-7141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4114800"/>
                </a:moveTo>
                <a:lnTo>
                  <a:pt x="5863057" y="4114800"/>
                </a:lnTo>
                <a:lnTo>
                  <a:pt x="58630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56141" flipH="1">
            <a:off x="15000050" y="6537424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5863057" y="0"/>
                </a:moveTo>
                <a:lnTo>
                  <a:pt x="0" y="0"/>
                </a:lnTo>
                <a:lnTo>
                  <a:pt x="0" y="4114800"/>
                </a:lnTo>
                <a:lnTo>
                  <a:pt x="5863057" y="4114800"/>
                </a:lnTo>
                <a:lnTo>
                  <a:pt x="58630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27892" y="1481192"/>
            <a:ext cx="2722762" cy="1400985"/>
          </a:xfrm>
          <a:custGeom>
            <a:avLst/>
            <a:gdLst/>
            <a:ahLst/>
            <a:cxnLst/>
            <a:rect l="l" t="t" r="r" b="b"/>
            <a:pathLst>
              <a:path w="2722762" h="1400985">
                <a:moveTo>
                  <a:pt x="0" y="0"/>
                </a:moveTo>
                <a:lnTo>
                  <a:pt x="2722762" y="0"/>
                </a:lnTo>
                <a:lnTo>
                  <a:pt x="2722762" y="1400985"/>
                </a:lnTo>
                <a:lnTo>
                  <a:pt x="0" y="1400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1154166" y="7193839"/>
            <a:ext cx="2722762" cy="1400985"/>
          </a:xfrm>
          <a:custGeom>
            <a:avLst/>
            <a:gdLst/>
            <a:ahLst/>
            <a:cxnLst/>
            <a:rect l="l" t="t" r="r" b="b"/>
            <a:pathLst>
              <a:path w="2722762" h="1400985">
                <a:moveTo>
                  <a:pt x="2722763" y="0"/>
                </a:moveTo>
                <a:lnTo>
                  <a:pt x="0" y="0"/>
                </a:lnTo>
                <a:lnTo>
                  <a:pt x="0" y="1400985"/>
                </a:lnTo>
                <a:lnTo>
                  <a:pt x="2722763" y="1400985"/>
                </a:lnTo>
                <a:lnTo>
                  <a:pt x="272276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818EF-B8D9-F4AF-0026-377BBB6F48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0" y="79718"/>
            <a:ext cx="2066123" cy="1460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33644-A7FF-208E-F5C5-385E70B31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5733" y="646793"/>
            <a:ext cx="4426470" cy="280693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73E2D1C3-5647-A137-05B5-0C3E0FD347CD}"/>
              </a:ext>
            </a:extLst>
          </p:cNvPr>
          <p:cNvSpPr/>
          <p:nvPr/>
        </p:nvSpPr>
        <p:spPr>
          <a:xfrm>
            <a:off x="1811036" y="4369216"/>
            <a:ext cx="8475963" cy="5041483"/>
          </a:xfrm>
          <a:custGeom>
            <a:avLst/>
            <a:gdLst/>
            <a:ahLst/>
            <a:cxnLst/>
            <a:rect l="l" t="t" r="r" b="b"/>
            <a:pathLst>
              <a:path w="6895412" h="4024996">
                <a:moveTo>
                  <a:pt x="0" y="0"/>
                </a:moveTo>
                <a:lnTo>
                  <a:pt x="6895412" y="0"/>
                </a:lnTo>
                <a:lnTo>
                  <a:pt x="6895412" y="4024997"/>
                </a:lnTo>
                <a:lnTo>
                  <a:pt x="0" y="40249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FDBD212-5D1E-7F4B-337E-E822F8082415}"/>
              </a:ext>
            </a:extLst>
          </p:cNvPr>
          <p:cNvSpPr txBox="1"/>
          <p:nvPr/>
        </p:nvSpPr>
        <p:spPr>
          <a:xfrm>
            <a:off x="2133600" y="4749084"/>
            <a:ext cx="7782231" cy="2366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735F5E13-C25C-E9F9-E283-ADB560F679EC}"/>
              </a:ext>
            </a:extLst>
          </p:cNvPr>
          <p:cNvSpPr txBox="1"/>
          <p:nvPr/>
        </p:nvSpPr>
        <p:spPr>
          <a:xfrm>
            <a:off x="1689898" y="1948559"/>
            <a:ext cx="802473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9B6543"/>
                </a:solidFill>
                <a:latin typeface="Montserrat SemiBold" panose="00000700000000000000" pitchFamily="2" charset="0"/>
              </a:rPr>
              <a:t>TIÊU</a:t>
            </a:r>
            <a:r>
              <a:rPr lang="en-US" sz="5400" dirty="0">
                <a:solidFill>
                  <a:srgbClr val="9B6543"/>
                </a:solidFill>
                <a:latin typeface="Montserrat SemiBold" panose="00000700000000000000" pitchFamily="2" charset="0"/>
              </a:rPr>
              <a:t> </a:t>
            </a:r>
            <a:r>
              <a:rPr lang="en-US" sz="5400" dirty="0" err="1">
                <a:solidFill>
                  <a:srgbClr val="9B6543"/>
                </a:solidFill>
                <a:latin typeface="Montserrat SemiBold" panose="00000700000000000000" pitchFamily="2" charset="0"/>
              </a:rPr>
              <a:t>CHÍ</a:t>
            </a:r>
            <a:r>
              <a:rPr lang="en-US" sz="5400" dirty="0">
                <a:solidFill>
                  <a:srgbClr val="9B6543"/>
                </a:solidFill>
                <a:latin typeface="Montserrat SemiBold" panose="00000700000000000000" pitchFamily="2" charset="0"/>
              </a:rPr>
              <a:t> </a:t>
            </a:r>
            <a:r>
              <a:rPr lang="en-US" sz="5400" dirty="0" err="1">
                <a:solidFill>
                  <a:srgbClr val="9B6543"/>
                </a:solidFill>
                <a:latin typeface="Montserrat SemiBold" panose="00000700000000000000" pitchFamily="2" charset="0"/>
              </a:rPr>
              <a:t>SẢN</a:t>
            </a:r>
            <a:r>
              <a:rPr lang="en-US" sz="5400" dirty="0">
                <a:solidFill>
                  <a:srgbClr val="9B6543"/>
                </a:solidFill>
                <a:latin typeface="Montserrat SemiBold" panose="00000700000000000000" pitchFamily="2" charset="0"/>
              </a:rPr>
              <a:t> </a:t>
            </a:r>
            <a:r>
              <a:rPr lang="en-US" sz="5400" dirty="0" err="1">
                <a:solidFill>
                  <a:srgbClr val="9B6543"/>
                </a:solidFill>
                <a:latin typeface="Montserrat SemiBold" panose="00000700000000000000" pitchFamily="2" charset="0"/>
              </a:rPr>
              <a:t>PHẨM</a:t>
            </a:r>
            <a:endParaRPr lang="en-US" sz="5400" dirty="0">
              <a:solidFill>
                <a:srgbClr val="9B654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1F9B2775-2536-E112-4EF1-B96A18933A9D}"/>
              </a:ext>
            </a:extLst>
          </p:cNvPr>
          <p:cNvSpPr txBox="1"/>
          <p:nvPr/>
        </p:nvSpPr>
        <p:spPr>
          <a:xfrm>
            <a:off x="2253184" y="7442298"/>
            <a:ext cx="7782231" cy="1554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luvvoice.com-20251013-fxZTod">
            <a:hlinkClick r:id="" action="ppaction://media"/>
            <a:extLst>
              <a:ext uri="{FF2B5EF4-FFF2-40B4-BE49-F238E27FC236}">
                <a16:creationId xmlns:a16="http://schemas.microsoft.com/office/drawing/2014/main" id="{E5A08C56-6F43-5638-FA76-2156F2AC4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FD7E4C-E081-471A-9B3A-126E6CD3EB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901092" y="161337"/>
            <a:ext cx="3288483" cy="35744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70744C-A3F5-23BB-E725-81B742B36C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59539" y="4519497"/>
            <a:ext cx="3769461" cy="466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5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394688">
            <a:off x="16694244" y="-454257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04906" y="-214470"/>
            <a:ext cx="3657600" cy="1882001"/>
          </a:xfrm>
          <a:custGeom>
            <a:avLst/>
            <a:gdLst/>
            <a:ahLst/>
            <a:cxnLst/>
            <a:rect l="l" t="t" r="r" b="b"/>
            <a:pathLst>
              <a:path w="3657600" h="1882001">
                <a:moveTo>
                  <a:pt x="0" y="0"/>
                </a:moveTo>
                <a:lnTo>
                  <a:pt x="3657600" y="0"/>
                </a:lnTo>
                <a:lnTo>
                  <a:pt x="3657600" y="1882001"/>
                </a:lnTo>
                <a:lnTo>
                  <a:pt x="0" y="188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4800" y="2179475"/>
            <a:ext cx="17602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8000" dirty="0">
                <a:solidFill>
                  <a:srgbClr val="002060"/>
                </a:solidFill>
                <a:latin typeface="Montserrat SemiBold" panose="00000700000000000000" pitchFamily="2" charset="0"/>
              </a:rPr>
              <a:t>Làm "Dụng cụ học số thập phân"</a:t>
            </a:r>
            <a:endParaRPr lang="en-US" sz="8000" dirty="0">
              <a:solidFill>
                <a:srgbClr val="00206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430500" y="8541646"/>
            <a:ext cx="3657600" cy="1882001"/>
          </a:xfrm>
          <a:custGeom>
            <a:avLst/>
            <a:gdLst/>
            <a:ahLst/>
            <a:cxnLst/>
            <a:rect l="l" t="t" r="r" b="b"/>
            <a:pathLst>
              <a:path w="3657600" h="1882001">
                <a:moveTo>
                  <a:pt x="0" y="0"/>
                </a:moveTo>
                <a:lnTo>
                  <a:pt x="3657600" y="0"/>
                </a:lnTo>
                <a:lnTo>
                  <a:pt x="3657600" y="1882001"/>
                </a:lnTo>
                <a:lnTo>
                  <a:pt x="0" y="188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BD9729-AC5A-D9DC-CFB6-9E3D635116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438" y="90802"/>
            <a:ext cx="2066123" cy="1460060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E8EE4D65-8DBB-21E9-7190-152873C18CBD}"/>
              </a:ext>
            </a:extLst>
          </p:cNvPr>
          <p:cNvSpPr txBox="1"/>
          <p:nvPr/>
        </p:nvSpPr>
        <p:spPr>
          <a:xfrm>
            <a:off x="3097121" y="422067"/>
            <a:ext cx="692842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600" dirty="0">
                <a:solidFill>
                  <a:srgbClr val="7030A0"/>
                </a:solidFill>
                <a:latin typeface="Modern Love Grunge" panose="04070805081005020601" pitchFamily="82" charset="0"/>
              </a:rPr>
              <a:t>HOẠT ĐỘNG </a:t>
            </a:r>
            <a:r>
              <a:rPr lang="en-US" sz="6600" dirty="0">
                <a:solidFill>
                  <a:srgbClr val="7030A0"/>
                </a:solidFill>
                <a:latin typeface="Montserrat SemiBold" panose="00000700000000000000" pitchFamily="2" charset="0"/>
              </a:rPr>
              <a:t>4</a:t>
            </a:r>
            <a:r>
              <a:rPr lang="en-US" sz="6600" dirty="0">
                <a:solidFill>
                  <a:srgbClr val="7030A0"/>
                </a:solidFill>
                <a:latin typeface="Modern Love Grunge" panose="04070805081005020601" pitchFamily="82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85476-89D4-029B-5642-2AD337409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3546752"/>
            <a:ext cx="3976589" cy="4983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51F3B-64B2-D2B2-3675-9D050E4A3A8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7019447"/>
            <a:ext cx="3148360" cy="404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71741E-96B1-0846-C569-8E9656E18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075" y="3768610"/>
            <a:ext cx="4961238" cy="2453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9750A7-9569-5BF2-10E0-2855488663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84514">
            <a:off x="6287357" y="4395243"/>
            <a:ext cx="4450937" cy="45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394688">
            <a:off x="16694244" y="-454257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04906" y="-214470"/>
            <a:ext cx="3657600" cy="1882001"/>
          </a:xfrm>
          <a:custGeom>
            <a:avLst/>
            <a:gdLst/>
            <a:ahLst/>
            <a:cxnLst/>
            <a:rect l="l" t="t" r="r" b="b"/>
            <a:pathLst>
              <a:path w="3657600" h="1882001">
                <a:moveTo>
                  <a:pt x="0" y="0"/>
                </a:moveTo>
                <a:lnTo>
                  <a:pt x="3657600" y="0"/>
                </a:lnTo>
                <a:lnTo>
                  <a:pt x="3657600" y="1882001"/>
                </a:lnTo>
                <a:lnTo>
                  <a:pt x="0" y="188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42281" y="2088043"/>
            <a:ext cx="15621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7200" dirty="0">
                <a:solidFill>
                  <a:srgbClr val="002060"/>
                </a:solidFill>
                <a:latin typeface="Montserrat SemiBold" panose="00000700000000000000" pitchFamily="2" charset="0"/>
              </a:rPr>
              <a:t>Tr</a:t>
            </a:r>
            <a:r>
              <a:rPr lang="en-US" sz="7200" dirty="0">
                <a:solidFill>
                  <a:srgbClr val="002060"/>
                </a:solidFill>
                <a:latin typeface="Montserrat SemiBold" panose="00000700000000000000" pitchFamily="2" charset="0"/>
              </a:rPr>
              <a:t>ư</a:t>
            </a:r>
            <a:r>
              <a:rPr lang="vi-VN" sz="7200" dirty="0">
                <a:solidFill>
                  <a:srgbClr val="002060"/>
                </a:solidFill>
                <a:latin typeface="Montserrat SemiBold" panose="00000700000000000000" pitchFamily="2" charset="0"/>
              </a:rPr>
              <a:t>n</a:t>
            </a:r>
            <a:r>
              <a:rPr lang="en-US" sz="7200" dirty="0">
                <a:solidFill>
                  <a:srgbClr val="002060"/>
                </a:solidFill>
                <a:latin typeface="Montserrat SemiBold" panose="00000700000000000000" pitchFamily="2" charset="0"/>
              </a:rPr>
              <a:t>g</a:t>
            </a:r>
            <a:r>
              <a:rPr lang="vi-VN" sz="7200" dirty="0">
                <a:solidFill>
                  <a:srgbClr val="002060"/>
                </a:solidFill>
                <a:latin typeface="Montserrat SemiBold" panose="00000700000000000000" pitchFamily="2" charset="0"/>
              </a:rPr>
              <a:t> bày</a:t>
            </a:r>
            <a:r>
              <a:rPr lang="en-US" sz="7200" dirty="0">
                <a:solidFill>
                  <a:srgbClr val="002060"/>
                </a:solidFill>
                <a:latin typeface="Montserrat SemiBold" panose="00000700000000000000" pitchFamily="2" charset="0"/>
              </a:rPr>
              <a:t>, </a:t>
            </a:r>
            <a:r>
              <a:rPr lang="en-US" sz="7200" dirty="0" err="1">
                <a:solidFill>
                  <a:srgbClr val="002060"/>
                </a:solidFill>
                <a:latin typeface="Montserrat SemiBold" panose="00000700000000000000" pitchFamily="2" charset="0"/>
              </a:rPr>
              <a:t>giới</a:t>
            </a:r>
            <a:r>
              <a:rPr lang="en-US" sz="7200" dirty="0">
                <a:solidFill>
                  <a:srgbClr val="002060"/>
                </a:solidFill>
                <a:latin typeface="Montserrat SemiBold" panose="00000700000000000000" pitchFamily="2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Montserrat SemiBold" panose="00000700000000000000" pitchFamily="2" charset="0"/>
              </a:rPr>
              <a:t>thiệu</a:t>
            </a:r>
            <a:r>
              <a:rPr lang="vi-VN" sz="7200" dirty="0">
                <a:solidFill>
                  <a:srgbClr val="002060"/>
                </a:solidFill>
                <a:latin typeface="Montserrat SemiBold" panose="00000700000000000000" pitchFamily="2" charset="0"/>
              </a:rPr>
              <a:t> sản phẩm</a:t>
            </a:r>
            <a:endParaRPr lang="en-US" sz="7200" dirty="0">
              <a:solidFill>
                <a:srgbClr val="00206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430500" y="8541646"/>
            <a:ext cx="3657600" cy="1882001"/>
          </a:xfrm>
          <a:custGeom>
            <a:avLst/>
            <a:gdLst/>
            <a:ahLst/>
            <a:cxnLst/>
            <a:rect l="l" t="t" r="r" b="b"/>
            <a:pathLst>
              <a:path w="3657600" h="1882001">
                <a:moveTo>
                  <a:pt x="0" y="0"/>
                </a:moveTo>
                <a:lnTo>
                  <a:pt x="3657600" y="0"/>
                </a:lnTo>
                <a:lnTo>
                  <a:pt x="3657600" y="1882001"/>
                </a:lnTo>
                <a:lnTo>
                  <a:pt x="0" y="188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BD9729-AC5A-D9DC-CFB6-9E3D635116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438" y="90802"/>
            <a:ext cx="2066123" cy="1460060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E8EE4D65-8DBB-21E9-7190-152873C18CBD}"/>
              </a:ext>
            </a:extLst>
          </p:cNvPr>
          <p:cNvSpPr txBox="1"/>
          <p:nvPr/>
        </p:nvSpPr>
        <p:spPr>
          <a:xfrm>
            <a:off x="6273959" y="872099"/>
            <a:ext cx="665940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600" dirty="0">
                <a:solidFill>
                  <a:srgbClr val="7030A0"/>
                </a:solidFill>
                <a:latin typeface="Modern Love Grunge" panose="04070805081005020601" pitchFamily="82" charset="0"/>
              </a:rPr>
              <a:t>HOẠT ĐỘNG </a:t>
            </a:r>
            <a:r>
              <a:rPr lang="en-US" sz="6600" dirty="0">
                <a:solidFill>
                  <a:srgbClr val="7030A0"/>
                </a:solidFill>
                <a:latin typeface="Montserrat SemiBold" panose="00000700000000000000" pitchFamily="2" charset="0"/>
              </a:rPr>
              <a:t>5</a:t>
            </a:r>
            <a:endParaRPr lang="en-US" sz="6600" dirty="0">
              <a:solidFill>
                <a:srgbClr val="7030A0"/>
              </a:solidFill>
              <a:latin typeface="Modern Love Grunge" panose="04070805081005020601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85476-89D4-029B-5642-2AD337409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3323" y="5151120"/>
            <a:ext cx="3976589" cy="4983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51F3B-64B2-D2B2-3675-9D050E4A3A8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7019447"/>
            <a:ext cx="3148360" cy="404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71741E-96B1-0846-C569-8E9656E18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202" y="4535263"/>
            <a:ext cx="4961238" cy="2453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9750A7-9569-5BF2-10E0-2855488663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84514">
            <a:off x="11739695" y="3698012"/>
            <a:ext cx="4450937" cy="45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17952B7-EBCD-3032-26B2-78FCB0CB8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45812"/>
            <a:ext cx="16992600" cy="8541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Freeform 5"/>
          <p:cNvSpPr/>
          <p:nvPr/>
        </p:nvSpPr>
        <p:spPr>
          <a:xfrm rot="-4573699">
            <a:off x="-336577" y="7240557"/>
            <a:ext cx="3730939" cy="41148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79549" flipH="1">
            <a:off x="15378041" y="-1039957"/>
            <a:ext cx="3730939" cy="41148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3730940" y="0"/>
                </a:moveTo>
                <a:lnTo>
                  <a:pt x="0" y="0"/>
                </a:lnTo>
                <a:lnTo>
                  <a:pt x="0" y="4114800"/>
                </a:lnTo>
                <a:lnTo>
                  <a:pt x="3730940" y="4114800"/>
                </a:lnTo>
                <a:lnTo>
                  <a:pt x="37309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2857" y="502683"/>
            <a:ext cx="2686038" cy="4545603"/>
          </a:xfrm>
          <a:custGeom>
            <a:avLst/>
            <a:gdLst/>
            <a:ahLst/>
            <a:cxnLst/>
            <a:rect l="l" t="t" r="r" b="b"/>
            <a:pathLst>
              <a:path w="2686038" h="4545603">
                <a:moveTo>
                  <a:pt x="0" y="0"/>
                </a:moveTo>
                <a:lnTo>
                  <a:pt x="2686038" y="0"/>
                </a:lnTo>
                <a:lnTo>
                  <a:pt x="2686038" y="4545604"/>
                </a:lnTo>
                <a:lnTo>
                  <a:pt x="0" y="4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018378">
            <a:off x="9234413" y="8357216"/>
            <a:ext cx="1129019" cy="1428231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0" y="0"/>
                </a:moveTo>
                <a:lnTo>
                  <a:pt x="1129019" y="0"/>
                </a:lnTo>
                <a:lnTo>
                  <a:pt x="1129019" y="1428231"/>
                </a:lnTo>
                <a:lnTo>
                  <a:pt x="0" y="1428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830990" flipH="1" flipV="1">
            <a:off x="15204803" y="2540535"/>
            <a:ext cx="1129019" cy="1428231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1129019" y="1428232"/>
                </a:moveTo>
                <a:lnTo>
                  <a:pt x="0" y="1428232"/>
                </a:lnTo>
                <a:lnTo>
                  <a:pt x="0" y="0"/>
                </a:lnTo>
                <a:lnTo>
                  <a:pt x="1129019" y="0"/>
                </a:lnTo>
                <a:lnTo>
                  <a:pt x="1129019" y="142823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4D8F46-B555-6276-9D75-26906EC293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0" y="79718"/>
            <a:ext cx="2066123" cy="14600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F0DB66-AB0B-3D5C-F5A5-829977C3B181}"/>
              </a:ext>
            </a:extLst>
          </p:cNvPr>
          <p:cNvSpPr txBox="1"/>
          <p:nvPr/>
        </p:nvSpPr>
        <p:spPr>
          <a:xfrm>
            <a:off x="4770208" y="722056"/>
            <a:ext cx="983017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7200">
                <a:solidFill>
                  <a:srgbClr val="00206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altLang="zh-CN" sz="6000"/>
              <a:t>ĐÁNH GIÁ SẢN PHẨM</a:t>
            </a:r>
            <a:endParaRPr lang="vi-VN" altLang="zh-CN" sz="6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AD7E27-0538-BF44-F6F4-94ECAB44F94B}"/>
              </a:ext>
            </a:extLst>
          </p:cNvPr>
          <p:cNvSpPr txBox="1"/>
          <p:nvPr/>
        </p:nvSpPr>
        <p:spPr>
          <a:xfrm>
            <a:off x="9798923" y="2718810"/>
            <a:ext cx="542202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/>
              <a:t> </a:t>
            </a:r>
            <a:r>
              <a:rPr lang="de-DE" dirty="0"/>
              <a:t>Thực hiện đánh giá bằng </a:t>
            </a:r>
            <a:r>
              <a:rPr lang="de-DE"/>
              <a:t>hình dán</a:t>
            </a:r>
            <a:endParaRPr lang="en-US" dirty="0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8499DA74-7F90-62A3-5565-B59E774D87D9}"/>
              </a:ext>
            </a:extLst>
          </p:cNvPr>
          <p:cNvSpPr txBox="1"/>
          <p:nvPr/>
        </p:nvSpPr>
        <p:spPr>
          <a:xfrm>
            <a:off x="2971800" y="6060654"/>
            <a:ext cx="6185329" cy="1592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98"/>
              </a:lnSpc>
            </a:pP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thập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thập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Montserrat Medium" panose="00000600000000000000" pitchFamily="2" charset="0"/>
              </a:rPr>
              <a:t>.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5BA0C3DF-AD0E-C691-4453-B6DE7854F780}"/>
              </a:ext>
            </a:extLst>
          </p:cNvPr>
          <p:cNvSpPr txBox="1"/>
          <p:nvPr/>
        </p:nvSpPr>
        <p:spPr>
          <a:xfrm>
            <a:off x="2971800" y="8100861"/>
            <a:ext cx="4936215" cy="1207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98"/>
              </a:lnSpc>
            </a:pP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Dễ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sử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đảm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thẩm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mĩ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chắc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chắn</a:t>
            </a:r>
            <a:r>
              <a:rPr lang="en-US" sz="3600" dirty="0">
                <a:solidFill>
                  <a:srgbClr val="002060"/>
                </a:solidFill>
                <a:latin typeface="Montserrat Medium" panose="00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20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06194"/>
            <a:ext cx="16230600" cy="9474613"/>
          </a:xfrm>
          <a:custGeom>
            <a:avLst/>
            <a:gdLst/>
            <a:ahLst/>
            <a:cxnLst/>
            <a:rect l="l" t="t" r="r" b="b"/>
            <a:pathLst>
              <a:path w="16230600" h="9474613">
                <a:moveTo>
                  <a:pt x="0" y="0"/>
                </a:moveTo>
                <a:lnTo>
                  <a:pt x="16230600" y="0"/>
                </a:lnTo>
                <a:lnTo>
                  <a:pt x="16230600" y="9474612"/>
                </a:lnTo>
                <a:lnTo>
                  <a:pt x="0" y="9474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84849" y="1736090"/>
            <a:ext cx="985872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vi-VN" sz="7200" dirty="0">
                <a:solidFill>
                  <a:srgbClr val="C00000"/>
                </a:solidFill>
                <a:latin typeface="Montserrat SemiBold" panose="00000700000000000000" pitchFamily="2" charset="0"/>
              </a:rPr>
              <a:t>TRÒ CHƠI: TÔI CẦN</a:t>
            </a:r>
            <a:endParaRPr lang="en-US" sz="7200" dirty="0">
              <a:solidFill>
                <a:srgbClr val="C0000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Freeform 5"/>
          <p:cNvSpPr/>
          <p:nvPr/>
        </p:nvSpPr>
        <p:spPr>
          <a:xfrm rot="630381" flipV="1">
            <a:off x="-2286763" y="-472501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4114800"/>
                </a:moveTo>
                <a:lnTo>
                  <a:pt x="5863057" y="4114800"/>
                </a:lnTo>
                <a:lnTo>
                  <a:pt x="58630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56141" flipH="1">
            <a:off x="15000050" y="6537424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5863057" y="0"/>
                </a:moveTo>
                <a:lnTo>
                  <a:pt x="0" y="0"/>
                </a:lnTo>
                <a:lnTo>
                  <a:pt x="0" y="4114800"/>
                </a:lnTo>
                <a:lnTo>
                  <a:pt x="5863057" y="4114800"/>
                </a:lnTo>
                <a:lnTo>
                  <a:pt x="58630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27892" y="1481192"/>
            <a:ext cx="2722762" cy="1400985"/>
          </a:xfrm>
          <a:custGeom>
            <a:avLst/>
            <a:gdLst/>
            <a:ahLst/>
            <a:cxnLst/>
            <a:rect l="l" t="t" r="r" b="b"/>
            <a:pathLst>
              <a:path w="2722762" h="1400985">
                <a:moveTo>
                  <a:pt x="0" y="0"/>
                </a:moveTo>
                <a:lnTo>
                  <a:pt x="2722762" y="0"/>
                </a:lnTo>
                <a:lnTo>
                  <a:pt x="2722762" y="1400985"/>
                </a:lnTo>
                <a:lnTo>
                  <a:pt x="0" y="1400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79492" y="3613806"/>
            <a:ext cx="3018487" cy="545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61"/>
              </a:lnSpc>
            </a:pPr>
            <a:r>
              <a:rPr lang="vi-VN" sz="3258" dirty="0">
                <a:solidFill>
                  <a:srgbClr val="002060"/>
                </a:solidFill>
                <a:latin typeface="Montserrat Medium" panose="00000600000000000000" pitchFamily="2" charset="0"/>
              </a:rPr>
              <a:t>Cách chơi:</a:t>
            </a:r>
            <a:endParaRPr lang="en-US" sz="3258" dirty="0">
              <a:solidFill>
                <a:srgbClr val="00206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129219" y="4468831"/>
            <a:ext cx="437431" cy="311861"/>
          </a:xfrm>
          <a:custGeom>
            <a:avLst/>
            <a:gdLst/>
            <a:ahLst/>
            <a:cxnLst/>
            <a:rect l="l" t="t" r="r" b="b"/>
            <a:pathLst>
              <a:path w="2722762" h="1400985">
                <a:moveTo>
                  <a:pt x="2722763" y="0"/>
                </a:moveTo>
                <a:lnTo>
                  <a:pt x="0" y="0"/>
                </a:lnTo>
                <a:lnTo>
                  <a:pt x="0" y="1400985"/>
                </a:lnTo>
                <a:lnTo>
                  <a:pt x="2722763" y="1400985"/>
                </a:lnTo>
                <a:lnTo>
                  <a:pt x="272276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1" b="-10220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818EF-B8D9-F4AF-0026-377BBB6F48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0" y="79718"/>
            <a:ext cx="2066123" cy="1460060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A9C03DAA-6908-5700-0F5D-E3E429BF9CC9}"/>
              </a:ext>
            </a:extLst>
          </p:cNvPr>
          <p:cNvSpPr txBox="1"/>
          <p:nvPr/>
        </p:nvSpPr>
        <p:spPr>
          <a:xfrm>
            <a:off x="1667169" y="4384234"/>
            <a:ext cx="6117377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vi-VN" sz="2800" dirty="0">
                <a:solidFill>
                  <a:srgbClr val="002060"/>
                </a:solidFill>
                <a:latin typeface="Montserrat Medium" panose="00000600000000000000" pitchFamily="2" charset="0"/>
              </a:rPr>
              <a:t>Qu</a:t>
            </a:r>
            <a:r>
              <a:rPr lang="en-US" sz="2800" dirty="0">
                <a:solidFill>
                  <a:srgbClr val="002060"/>
                </a:solidFill>
                <a:latin typeface="Montserrat Medium" panose="00000600000000000000" pitchFamily="2" charset="0"/>
              </a:rPr>
              <a:t>ả</a:t>
            </a:r>
            <a:r>
              <a:rPr lang="vi-VN" sz="2800" dirty="0">
                <a:solidFill>
                  <a:srgbClr val="002060"/>
                </a:solidFill>
                <a:latin typeface="Montserrat Medium" panose="00000600000000000000" pitchFamily="2" charset="0"/>
              </a:rPr>
              <a:t>n trò nêu một yêu cầu liên quan đến lập số thập phân hoặc làm tròn số thập phân theo một điều kiện nào đó. </a:t>
            </a:r>
            <a:endParaRPr lang="en-US" sz="2800" dirty="0">
              <a:solidFill>
                <a:srgbClr val="00206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838265C-2074-D383-C97E-DD16F6BC2446}"/>
              </a:ext>
            </a:extLst>
          </p:cNvPr>
          <p:cNvSpPr txBox="1"/>
          <p:nvPr/>
        </p:nvSpPr>
        <p:spPr>
          <a:xfrm>
            <a:off x="1993125" y="6362447"/>
            <a:ext cx="5849015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vi-VN" sz="2800" dirty="0">
                <a:solidFill>
                  <a:srgbClr val="002060"/>
                </a:solidFill>
                <a:latin typeface="Montserrat Medium" panose="00000600000000000000" pitchFamily="2" charset="0"/>
              </a:rPr>
              <a:t>Người chơi sử dụng "Dụng cụ học số thập phân" để thực hiện yêu cầu, ai thực hiện nhanh và </a:t>
            </a:r>
            <a:r>
              <a:rPr lang="en-US" sz="28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đú</a:t>
            </a:r>
            <a:r>
              <a:rPr lang="vi-VN" sz="2800" dirty="0">
                <a:solidFill>
                  <a:srgbClr val="002060"/>
                </a:solidFill>
                <a:latin typeface="Montserrat Medium" panose="00000600000000000000" pitchFamily="2" charset="0"/>
              </a:rPr>
              <a:t>ng được thưởng điểm. </a:t>
            </a:r>
            <a:endParaRPr lang="en-US" sz="2800" dirty="0">
              <a:solidFill>
                <a:srgbClr val="00206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FF69F34-8150-3110-4048-A9A54C828F9C}"/>
              </a:ext>
            </a:extLst>
          </p:cNvPr>
          <p:cNvSpPr txBox="1"/>
          <p:nvPr/>
        </p:nvSpPr>
        <p:spPr>
          <a:xfrm>
            <a:off x="2370403" y="8412472"/>
            <a:ext cx="524139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vi-VN" sz="2800" dirty="0">
                <a:solidFill>
                  <a:srgbClr val="002060"/>
                </a:solidFill>
                <a:latin typeface="Montserrat Medium" panose="00000600000000000000" pitchFamily="2" charset="0"/>
              </a:rPr>
              <a:t>Kết thúc trò chơi, ai có nhiều điểm hơn thì thắng cuộc.</a:t>
            </a:r>
            <a:endParaRPr lang="en-US" sz="2800" dirty="0">
              <a:solidFill>
                <a:srgbClr val="002060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DA29C4-244E-A8EC-C0AC-97F18A8640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5226" y="3717599"/>
            <a:ext cx="6601580" cy="5088209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604FA2F9-F640-480B-C765-E778DD61B269}"/>
              </a:ext>
            </a:extLst>
          </p:cNvPr>
          <p:cNvSpPr/>
          <p:nvPr/>
        </p:nvSpPr>
        <p:spPr>
          <a:xfrm flipH="1">
            <a:off x="1298061" y="6912360"/>
            <a:ext cx="437431" cy="311861"/>
          </a:xfrm>
          <a:custGeom>
            <a:avLst/>
            <a:gdLst/>
            <a:ahLst/>
            <a:cxnLst/>
            <a:rect l="l" t="t" r="r" b="b"/>
            <a:pathLst>
              <a:path w="2722762" h="1400985">
                <a:moveTo>
                  <a:pt x="2722763" y="0"/>
                </a:moveTo>
                <a:lnTo>
                  <a:pt x="0" y="0"/>
                </a:lnTo>
                <a:lnTo>
                  <a:pt x="0" y="1400985"/>
                </a:lnTo>
                <a:lnTo>
                  <a:pt x="2722763" y="1400985"/>
                </a:lnTo>
                <a:lnTo>
                  <a:pt x="272276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1" b="-102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5D8873B-02D3-D818-3C76-CA33E8A209E8}"/>
              </a:ext>
            </a:extLst>
          </p:cNvPr>
          <p:cNvSpPr/>
          <p:nvPr/>
        </p:nvSpPr>
        <p:spPr>
          <a:xfrm flipH="1">
            <a:off x="1719050" y="8687428"/>
            <a:ext cx="437431" cy="311861"/>
          </a:xfrm>
          <a:custGeom>
            <a:avLst/>
            <a:gdLst/>
            <a:ahLst/>
            <a:cxnLst/>
            <a:rect l="l" t="t" r="r" b="b"/>
            <a:pathLst>
              <a:path w="2722762" h="1400985">
                <a:moveTo>
                  <a:pt x="2722763" y="0"/>
                </a:moveTo>
                <a:lnTo>
                  <a:pt x="0" y="0"/>
                </a:lnTo>
                <a:lnTo>
                  <a:pt x="0" y="1400985"/>
                </a:lnTo>
                <a:lnTo>
                  <a:pt x="2722763" y="1400985"/>
                </a:lnTo>
                <a:lnTo>
                  <a:pt x="272276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1" b="-1022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51EF94EA-070A-DD13-210A-656EAC2266F3}"/>
              </a:ext>
            </a:extLst>
          </p:cNvPr>
          <p:cNvSpPr/>
          <p:nvPr/>
        </p:nvSpPr>
        <p:spPr>
          <a:xfrm rot="-5503936">
            <a:off x="13094181" y="491886"/>
            <a:ext cx="2134036" cy="3972548"/>
          </a:xfrm>
          <a:custGeom>
            <a:avLst/>
            <a:gdLst/>
            <a:ahLst/>
            <a:cxnLst/>
            <a:rect l="l" t="t" r="r" b="b"/>
            <a:pathLst>
              <a:path w="3128241" h="6827510">
                <a:moveTo>
                  <a:pt x="0" y="0"/>
                </a:moveTo>
                <a:lnTo>
                  <a:pt x="3128241" y="0"/>
                </a:lnTo>
                <a:lnTo>
                  <a:pt x="3128241" y="6827510"/>
                </a:lnTo>
                <a:lnTo>
                  <a:pt x="0" y="68275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E0B76775-760F-83A2-E435-2F69F5056899}"/>
              </a:ext>
            </a:extLst>
          </p:cNvPr>
          <p:cNvSpPr txBox="1"/>
          <p:nvPr/>
        </p:nvSpPr>
        <p:spPr>
          <a:xfrm>
            <a:off x="12992983" y="1739496"/>
            <a:ext cx="272276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2400">
                <a:solidFill>
                  <a:srgbClr val="002060"/>
                </a:solidFill>
                <a:latin typeface="Montserrat Medium" panose="00000600000000000000" pitchFamily="2" charset="0"/>
              </a:rPr>
              <a:t>Tôi cần số hai trăm mười bốn ph</a:t>
            </a:r>
            <a:r>
              <a:rPr lang="en-US" sz="2400">
                <a:solidFill>
                  <a:srgbClr val="002060"/>
                </a:solidFill>
                <a:latin typeface="Montserrat Medium" panose="00000600000000000000" pitchFamily="2" charset="0"/>
              </a:rPr>
              <a:t>ẩ</a:t>
            </a:r>
            <a:r>
              <a:rPr lang="vi-VN" sz="2400">
                <a:solidFill>
                  <a:srgbClr val="002060"/>
                </a:solidFill>
                <a:latin typeface="Montserrat Medium" panose="00000600000000000000" pitchFamily="2" charset="0"/>
              </a:rPr>
              <a:t>y một trăm sáu mươi ba</a:t>
            </a:r>
            <a:endParaRPr lang="en-US" sz="2400">
              <a:solidFill>
                <a:srgbClr val="00206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A262759E-EBF7-F220-0906-EAE684229FA5}"/>
              </a:ext>
            </a:extLst>
          </p:cNvPr>
          <p:cNvSpPr/>
          <p:nvPr/>
        </p:nvSpPr>
        <p:spPr>
          <a:xfrm rot="925593" flipH="1">
            <a:off x="13226754" y="2404775"/>
            <a:ext cx="2375687" cy="3052868"/>
          </a:xfrm>
          <a:custGeom>
            <a:avLst/>
            <a:gdLst/>
            <a:ahLst/>
            <a:cxnLst/>
            <a:rect l="l" t="t" r="r" b="b"/>
            <a:pathLst>
              <a:path w="2375687" h="3052868">
                <a:moveTo>
                  <a:pt x="2375686" y="0"/>
                </a:moveTo>
                <a:lnTo>
                  <a:pt x="0" y="0"/>
                </a:lnTo>
                <a:lnTo>
                  <a:pt x="0" y="3052868"/>
                </a:lnTo>
                <a:lnTo>
                  <a:pt x="2375686" y="3052868"/>
                </a:lnTo>
                <a:lnTo>
                  <a:pt x="237568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luvvoice.com-20251013-lwmVib">
            <a:hlinkClick r:id="" action="ppaction://media"/>
            <a:extLst>
              <a:ext uri="{FF2B5EF4-FFF2-40B4-BE49-F238E27FC236}">
                <a16:creationId xmlns:a16="http://schemas.microsoft.com/office/drawing/2014/main" id="{64AA1C54-1D70-2D1C-BFE7-71A268A9A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D5429A8B-FD9B-81E6-B16D-5D4FD110CCE2}"/>
              </a:ext>
            </a:extLst>
          </p:cNvPr>
          <p:cNvSpPr txBox="1"/>
          <p:nvPr/>
        </p:nvSpPr>
        <p:spPr>
          <a:xfrm>
            <a:off x="5335097" y="530336"/>
            <a:ext cx="665940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600" dirty="0">
                <a:solidFill>
                  <a:srgbClr val="7030A0"/>
                </a:solidFill>
                <a:latin typeface="Modern Love Grunge" panose="04070805081005020601" pitchFamily="82" charset="0"/>
              </a:rPr>
              <a:t>HOẠT ĐỘNG </a:t>
            </a:r>
            <a:r>
              <a:rPr lang="en-US" sz="6600" dirty="0">
                <a:solidFill>
                  <a:srgbClr val="7030A0"/>
                </a:solidFill>
                <a:latin typeface="Montserrat SemiBold" panose="00000700000000000000" pitchFamily="2" charset="0"/>
              </a:rPr>
              <a:t>6</a:t>
            </a:r>
            <a:endParaRPr lang="en-US" sz="6600" dirty="0">
              <a:solidFill>
                <a:srgbClr val="7030A0"/>
              </a:solidFill>
              <a:latin typeface="Modern Love Grunge" panose="04070805081005020601" pitchFamily="8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C67FAE-C5D0-0961-A04C-471DC30651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4546" y="5067749"/>
            <a:ext cx="2441034" cy="3461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8" grpId="0"/>
      <p:bldP spid="11" grpId="0"/>
      <p:bldP spid="12" grpId="0"/>
      <p:bldP spid="13" grpId="0"/>
      <p:bldP spid="1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34042" y="8463432"/>
            <a:ext cx="17690400" cy="42685"/>
          </a:xfrm>
          <a:prstGeom prst="line">
            <a:avLst/>
          </a:prstGeom>
          <a:ln w="38100" cap="flat">
            <a:solidFill>
              <a:srgbClr val="5A8D9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2147049" y="-5105346"/>
            <a:ext cx="0" cy="17120890"/>
          </a:xfrm>
          <a:prstGeom prst="line">
            <a:avLst/>
          </a:prstGeom>
          <a:ln w="38100" cap="flat">
            <a:solidFill>
              <a:srgbClr val="5A8D9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27834" y="-867796"/>
            <a:ext cx="2963187" cy="2657889"/>
          </a:xfrm>
          <a:custGeom>
            <a:avLst/>
            <a:gdLst/>
            <a:ahLst/>
            <a:cxnLst/>
            <a:rect l="l" t="t" r="r" b="b"/>
            <a:pathLst>
              <a:path w="2963187" h="2657889">
                <a:moveTo>
                  <a:pt x="0" y="0"/>
                </a:moveTo>
                <a:lnTo>
                  <a:pt x="2963186" y="0"/>
                </a:lnTo>
                <a:lnTo>
                  <a:pt x="2963186" y="2657888"/>
                </a:lnTo>
                <a:lnTo>
                  <a:pt x="0" y="26578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311361" y="8005196"/>
            <a:ext cx="3534196" cy="3170067"/>
          </a:xfrm>
          <a:custGeom>
            <a:avLst/>
            <a:gdLst/>
            <a:ahLst/>
            <a:cxnLst/>
            <a:rect l="l" t="t" r="r" b="b"/>
            <a:pathLst>
              <a:path w="3534196" h="3170067">
                <a:moveTo>
                  <a:pt x="0" y="0"/>
                </a:moveTo>
                <a:lnTo>
                  <a:pt x="3534196" y="0"/>
                </a:lnTo>
                <a:lnTo>
                  <a:pt x="3534196" y="3170067"/>
                </a:lnTo>
                <a:lnTo>
                  <a:pt x="0" y="3170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13126254" y="-10252"/>
            <a:ext cx="5216125" cy="6154720"/>
          </a:xfrm>
          <a:custGeom>
            <a:avLst/>
            <a:gdLst/>
            <a:ahLst/>
            <a:cxnLst/>
            <a:rect l="l" t="t" r="r" b="b"/>
            <a:pathLst>
              <a:path w="5216125" h="6154720">
                <a:moveTo>
                  <a:pt x="5216125" y="6154720"/>
                </a:moveTo>
                <a:lnTo>
                  <a:pt x="0" y="6154720"/>
                </a:lnTo>
                <a:lnTo>
                  <a:pt x="0" y="0"/>
                </a:lnTo>
                <a:lnTo>
                  <a:pt x="5216125" y="0"/>
                </a:lnTo>
                <a:lnTo>
                  <a:pt x="5216125" y="615472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151060" y="1307558"/>
            <a:ext cx="13047025" cy="1881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96"/>
              </a:lnSpc>
            </a:pPr>
            <a:r>
              <a:rPr lang="en-US" sz="9600" dirty="0">
                <a:solidFill>
                  <a:srgbClr val="002060"/>
                </a:solidFill>
                <a:latin typeface="Montserrat SemiBold" panose="00000700000000000000" pitchFamily="2" charset="0"/>
              </a:rPr>
              <a:t>TẠM BIỆT CÁC EM</a:t>
            </a:r>
          </a:p>
        </p:txBody>
      </p:sp>
      <p:sp>
        <p:nvSpPr>
          <p:cNvPr id="8" name="Freeform 8"/>
          <p:cNvSpPr/>
          <p:nvPr/>
        </p:nvSpPr>
        <p:spPr>
          <a:xfrm>
            <a:off x="-427834" y="7497110"/>
            <a:ext cx="4382529" cy="2908406"/>
          </a:xfrm>
          <a:custGeom>
            <a:avLst/>
            <a:gdLst/>
            <a:ahLst/>
            <a:cxnLst/>
            <a:rect l="l" t="t" r="r" b="b"/>
            <a:pathLst>
              <a:path w="4382529" h="2908406">
                <a:moveTo>
                  <a:pt x="0" y="0"/>
                </a:moveTo>
                <a:lnTo>
                  <a:pt x="4382529" y="0"/>
                </a:lnTo>
                <a:lnTo>
                  <a:pt x="4382529" y="2908406"/>
                </a:lnTo>
                <a:lnTo>
                  <a:pt x="0" y="290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818522" y="6144468"/>
            <a:ext cx="2469478" cy="4179117"/>
          </a:xfrm>
          <a:custGeom>
            <a:avLst/>
            <a:gdLst/>
            <a:ahLst/>
            <a:cxnLst/>
            <a:rect l="l" t="t" r="r" b="b"/>
            <a:pathLst>
              <a:path w="2469478" h="4179117">
                <a:moveTo>
                  <a:pt x="0" y="0"/>
                </a:moveTo>
                <a:lnTo>
                  <a:pt x="2469478" y="0"/>
                </a:lnTo>
                <a:lnTo>
                  <a:pt x="2469478" y="4179116"/>
                </a:lnTo>
                <a:lnTo>
                  <a:pt x="0" y="41791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949165" y="3059837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A228FC-24DE-3E7A-EB3E-4C5841A106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951" y="382693"/>
            <a:ext cx="2066123" cy="1460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0C6DC-2506-31EE-BDCA-A333E150D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580" y="5254690"/>
            <a:ext cx="2117794" cy="33330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6B21BB-41D3-052C-07B0-EACC8ECDCA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1028" y="3059838"/>
            <a:ext cx="12127978" cy="51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3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29375" y="8515642"/>
            <a:ext cx="17690400" cy="42685"/>
          </a:xfrm>
          <a:prstGeom prst="line">
            <a:avLst/>
          </a:prstGeom>
          <a:ln w="38100" cap="flat">
            <a:solidFill>
              <a:srgbClr val="56888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16275453" y="-5313442"/>
            <a:ext cx="0" cy="17120890"/>
          </a:xfrm>
          <a:prstGeom prst="line">
            <a:avLst/>
          </a:prstGeom>
          <a:ln w="38100" cap="flat">
            <a:solidFill>
              <a:srgbClr val="56888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68905" y="538895"/>
            <a:ext cx="1251197" cy="1251197"/>
          </a:xfrm>
          <a:custGeom>
            <a:avLst/>
            <a:gdLst/>
            <a:ahLst/>
            <a:cxnLst/>
            <a:rect l="l" t="t" r="r" b="b"/>
            <a:pathLst>
              <a:path w="1251197" h="1251197">
                <a:moveTo>
                  <a:pt x="0" y="0"/>
                </a:moveTo>
                <a:lnTo>
                  <a:pt x="1251197" y="0"/>
                </a:lnTo>
                <a:lnTo>
                  <a:pt x="1251197" y="1251197"/>
                </a:lnTo>
                <a:lnTo>
                  <a:pt x="0" y="1251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5843551"/>
            <a:ext cx="4233746" cy="4545603"/>
          </a:xfrm>
          <a:custGeom>
            <a:avLst/>
            <a:gdLst/>
            <a:ahLst/>
            <a:cxnLst/>
            <a:rect l="l" t="t" r="r" b="b"/>
            <a:pathLst>
              <a:path w="5216125" h="6154720">
                <a:moveTo>
                  <a:pt x="0" y="0"/>
                </a:moveTo>
                <a:lnTo>
                  <a:pt x="5216126" y="0"/>
                </a:lnTo>
                <a:lnTo>
                  <a:pt x="5216126" y="6154720"/>
                </a:lnTo>
                <a:lnTo>
                  <a:pt x="0" y="6154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12546" y="1371931"/>
            <a:ext cx="14000531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THỰC HÀNH LÀM DỤNG CỤ HỌC </a:t>
            </a:r>
          </a:p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SỐ THẬP PHÂN</a:t>
            </a:r>
          </a:p>
        </p:txBody>
      </p:sp>
      <p:sp>
        <p:nvSpPr>
          <p:cNvPr id="8" name="Freeform 8"/>
          <p:cNvSpPr/>
          <p:nvPr/>
        </p:nvSpPr>
        <p:spPr>
          <a:xfrm>
            <a:off x="12883822" y="6711905"/>
            <a:ext cx="1464374" cy="1352549"/>
          </a:xfrm>
          <a:custGeom>
            <a:avLst/>
            <a:gdLst/>
            <a:ahLst/>
            <a:cxnLst/>
            <a:rect l="l" t="t" r="r" b="b"/>
            <a:pathLst>
              <a:path w="1464374" h="1352549">
                <a:moveTo>
                  <a:pt x="0" y="0"/>
                </a:moveTo>
                <a:lnTo>
                  <a:pt x="1464374" y="0"/>
                </a:lnTo>
                <a:lnTo>
                  <a:pt x="1464374" y="1352549"/>
                </a:lnTo>
                <a:lnTo>
                  <a:pt x="0" y="1352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91132" y="4628990"/>
            <a:ext cx="4228689" cy="6738947"/>
          </a:xfrm>
          <a:custGeom>
            <a:avLst/>
            <a:gdLst/>
            <a:ahLst/>
            <a:cxnLst/>
            <a:rect l="l" t="t" r="r" b="b"/>
            <a:pathLst>
              <a:path w="4228689" h="6738947">
                <a:moveTo>
                  <a:pt x="0" y="0"/>
                </a:moveTo>
                <a:lnTo>
                  <a:pt x="4228689" y="0"/>
                </a:lnTo>
                <a:lnTo>
                  <a:pt x="4228689" y="6738947"/>
                </a:lnTo>
                <a:lnTo>
                  <a:pt x="0" y="6738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092596" y="8577377"/>
            <a:ext cx="3534196" cy="3170067"/>
          </a:xfrm>
          <a:custGeom>
            <a:avLst/>
            <a:gdLst/>
            <a:ahLst/>
            <a:cxnLst/>
            <a:rect l="l" t="t" r="r" b="b"/>
            <a:pathLst>
              <a:path w="3534196" h="3170067">
                <a:moveTo>
                  <a:pt x="0" y="0"/>
                </a:moveTo>
                <a:lnTo>
                  <a:pt x="3534196" y="0"/>
                </a:lnTo>
                <a:lnTo>
                  <a:pt x="3534196" y="3170067"/>
                </a:lnTo>
                <a:lnTo>
                  <a:pt x="0" y="31700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92995" y="6873703"/>
            <a:ext cx="2686038" cy="4545603"/>
          </a:xfrm>
          <a:custGeom>
            <a:avLst/>
            <a:gdLst/>
            <a:ahLst/>
            <a:cxnLst/>
            <a:rect l="l" t="t" r="r" b="b"/>
            <a:pathLst>
              <a:path w="2686038" h="4545603">
                <a:moveTo>
                  <a:pt x="0" y="0"/>
                </a:moveTo>
                <a:lnTo>
                  <a:pt x="2686038" y="0"/>
                </a:lnTo>
                <a:lnTo>
                  <a:pt x="2686038" y="4545603"/>
                </a:lnTo>
                <a:lnTo>
                  <a:pt x="0" y="45456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287752-35F9-4480-B7A3-3858B8C4735A}"/>
              </a:ext>
            </a:extLst>
          </p:cNvPr>
          <p:cNvSpPr txBox="1"/>
          <p:nvPr/>
        </p:nvSpPr>
        <p:spPr>
          <a:xfrm>
            <a:off x="4079033" y="300097"/>
            <a:ext cx="2805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TIẾT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BFF78F-416E-5A1D-87D9-19A75B6998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" y="191254"/>
            <a:ext cx="2717321" cy="19202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C3DE39-FB64-EAC1-96DB-8C7D43A3F2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70" y="4881078"/>
            <a:ext cx="4660430" cy="2959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F1476-1121-D82E-020A-6C42F98ACE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2566" y="4671673"/>
            <a:ext cx="4233746" cy="43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81726">
            <a:off x="1129805" y="4666304"/>
            <a:ext cx="4937646" cy="3957560"/>
          </a:xfrm>
          <a:custGeom>
            <a:avLst/>
            <a:gdLst/>
            <a:ahLst/>
            <a:cxnLst/>
            <a:rect l="l" t="t" r="r" b="b"/>
            <a:pathLst>
              <a:path w="4937646" h="3957560">
                <a:moveTo>
                  <a:pt x="0" y="0"/>
                </a:moveTo>
                <a:lnTo>
                  <a:pt x="4937645" y="0"/>
                </a:lnTo>
                <a:lnTo>
                  <a:pt x="4937645" y="3957560"/>
                </a:lnTo>
                <a:lnTo>
                  <a:pt x="0" y="3957560"/>
                </a:lnTo>
                <a:lnTo>
                  <a:pt x="0" y="0"/>
                </a:lnTo>
                <a:close/>
              </a:path>
            </a:pathLst>
          </a:custGeom>
          <a:solidFill>
            <a:srgbClr val="D4AF71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464B6E-720E-273B-3092-BC2EF20DD881}"/>
              </a:ext>
            </a:extLst>
          </p:cNvPr>
          <p:cNvSpPr/>
          <p:nvPr/>
        </p:nvSpPr>
        <p:spPr>
          <a:xfrm rot="186015">
            <a:off x="1408035" y="5104483"/>
            <a:ext cx="4302580" cy="3172142"/>
          </a:xfrm>
          <a:prstGeom prst="rect">
            <a:avLst/>
          </a:prstGeom>
          <a:solidFill>
            <a:srgbClr val="4C3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61833" y="4867258"/>
            <a:ext cx="4937646" cy="3957560"/>
          </a:xfrm>
          <a:custGeom>
            <a:avLst/>
            <a:gdLst/>
            <a:ahLst/>
            <a:cxnLst/>
            <a:rect l="l" t="t" r="r" b="b"/>
            <a:pathLst>
              <a:path w="4937646" h="3957560">
                <a:moveTo>
                  <a:pt x="0" y="0"/>
                </a:moveTo>
                <a:lnTo>
                  <a:pt x="4937645" y="0"/>
                </a:lnTo>
                <a:lnTo>
                  <a:pt x="4937645" y="3957560"/>
                </a:lnTo>
                <a:lnTo>
                  <a:pt x="0" y="3957560"/>
                </a:lnTo>
                <a:lnTo>
                  <a:pt x="0" y="0"/>
                </a:lnTo>
                <a:close/>
              </a:path>
            </a:pathLst>
          </a:custGeom>
          <a:solidFill>
            <a:srgbClr val="D4AF71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81359">
            <a:off x="12586831" y="4711774"/>
            <a:ext cx="4937646" cy="3957560"/>
          </a:xfrm>
          <a:custGeom>
            <a:avLst/>
            <a:gdLst/>
            <a:ahLst/>
            <a:cxnLst/>
            <a:rect l="l" t="t" r="r" b="b"/>
            <a:pathLst>
              <a:path w="4937646" h="3957560">
                <a:moveTo>
                  <a:pt x="0" y="0"/>
                </a:moveTo>
                <a:lnTo>
                  <a:pt x="4937646" y="0"/>
                </a:lnTo>
                <a:lnTo>
                  <a:pt x="4937646" y="3957560"/>
                </a:lnTo>
                <a:lnTo>
                  <a:pt x="0" y="3957560"/>
                </a:lnTo>
                <a:lnTo>
                  <a:pt x="0" y="0"/>
                </a:lnTo>
                <a:close/>
              </a:path>
            </a:pathLst>
          </a:custGeom>
          <a:solidFill>
            <a:srgbClr val="D4AF71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950874" y="3627765"/>
            <a:ext cx="3306803" cy="4114800"/>
          </a:xfrm>
          <a:custGeom>
            <a:avLst/>
            <a:gdLst/>
            <a:ahLst/>
            <a:cxnLst/>
            <a:rect l="l" t="t" r="r" b="b"/>
            <a:pathLst>
              <a:path w="3306803" h="4114800">
                <a:moveTo>
                  <a:pt x="0" y="0"/>
                </a:moveTo>
                <a:lnTo>
                  <a:pt x="3306803" y="0"/>
                </a:lnTo>
                <a:lnTo>
                  <a:pt x="3306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51789">
            <a:off x="15228093" y="5816654"/>
            <a:ext cx="3306803" cy="4114800"/>
          </a:xfrm>
          <a:custGeom>
            <a:avLst/>
            <a:gdLst/>
            <a:ahLst/>
            <a:cxnLst/>
            <a:rect l="l" t="t" r="r" b="b"/>
            <a:pathLst>
              <a:path w="3306803" h="4114800">
                <a:moveTo>
                  <a:pt x="0" y="0"/>
                </a:moveTo>
                <a:lnTo>
                  <a:pt x="3306803" y="0"/>
                </a:lnTo>
                <a:lnTo>
                  <a:pt x="3306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415161" y="8751294"/>
            <a:ext cx="2887722" cy="4601947"/>
          </a:xfrm>
          <a:custGeom>
            <a:avLst/>
            <a:gdLst/>
            <a:ahLst/>
            <a:cxnLst/>
            <a:rect l="l" t="t" r="r" b="b"/>
            <a:pathLst>
              <a:path w="2887722" h="4601947">
                <a:moveTo>
                  <a:pt x="0" y="0"/>
                </a:moveTo>
                <a:lnTo>
                  <a:pt x="2887722" y="0"/>
                </a:lnTo>
                <a:lnTo>
                  <a:pt x="2887722" y="4601948"/>
                </a:lnTo>
                <a:lnTo>
                  <a:pt x="0" y="4601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V="1">
            <a:off x="16339273" y="-2300974"/>
            <a:ext cx="2887722" cy="4601947"/>
          </a:xfrm>
          <a:custGeom>
            <a:avLst/>
            <a:gdLst/>
            <a:ahLst/>
            <a:cxnLst/>
            <a:rect l="l" t="t" r="r" b="b"/>
            <a:pathLst>
              <a:path w="2887722" h="4601947">
                <a:moveTo>
                  <a:pt x="0" y="4601948"/>
                </a:moveTo>
                <a:lnTo>
                  <a:pt x="2887722" y="4601948"/>
                </a:lnTo>
                <a:lnTo>
                  <a:pt x="2887722" y="0"/>
                </a:lnTo>
                <a:lnTo>
                  <a:pt x="0" y="0"/>
                </a:lnTo>
                <a:lnTo>
                  <a:pt x="0" y="4601948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V="1">
            <a:off x="-213215" y="-371240"/>
            <a:ext cx="2887722" cy="2990277"/>
          </a:xfrm>
          <a:custGeom>
            <a:avLst/>
            <a:gdLst/>
            <a:ahLst/>
            <a:cxnLst/>
            <a:rect l="l" t="t" r="r" b="b"/>
            <a:pathLst>
              <a:path w="2887722" h="2990277">
                <a:moveTo>
                  <a:pt x="0" y="2990276"/>
                </a:moveTo>
                <a:lnTo>
                  <a:pt x="2887722" y="2990276"/>
                </a:lnTo>
                <a:lnTo>
                  <a:pt x="2887722" y="0"/>
                </a:lnTo>
                <a:lnTo>
                  <a:pt x="0" y="0"/>
                </a:lnTo>
                <a:lnTo>
                  <a:pt x="0" y="299027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430320" y="515309"/>
            <a:ext cx="1190895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Montserrat SemiBold" panose="00000700000000000000" pitchFamily="2" charset="0"/>
              </a:rPr>
              <a:t> </a:t>
            </a:r>
            <a:r>
              <a:rPr lang="vi-VN" sz="6000" dirty="0">
                <a:solidFill>
                  <a:srgbClr val="002060"/>
                </a:solidFill>
                <a:latin typeface="Montserrat SemiBold" panose="00000700000000000000" pitchFamily="2" charset="0"/>
              </a:rPr>
              <a:t>Chuẩn bị</a:t>
            </a:r>
            <a:r>
              <a:rPr lang="en-US" sz="6000" dirty="0">
                <a:solidFill>
                  <a:srgbClr val="002060"/>
                </a:solidFill>
                <a:latin typeface="Montserrat SemiBold" panose="000007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Montserrat SemiBold" panose="00000700000000000000" pitchFamily="2" charset="0"/>
              </a:rPr>
              <a:t>dụng</a:t>
            </a:r>
            <a:r>
              <a:rPr lang="en-US" sz="6000" dirty="0">
                <a:solidFill>
                  <a:srgbClr val="002060"/>
                </a:solidFill>
                <a:latin typeface="Montserrat SemiBold" panose="000007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Montserrat SemiBold" panose="00000700000000000000" pitchFamily="2" charset="0"/>
              </a:rPr>
              <a:t>cụ</a:t>
            </a:r>
            <a:r>
              <a:rPr lang="en-US" sz="6000" dirty="0">
                <a:solidFill>
                  <a:srgbClr val="002060"/>
                </a:solidFill>
                <a:latin typeface="Montserrat SemiBold" panose="000007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Montserrat SemiBold" panose="00000700000000000000" pitchFamily="2" charset="0"/>
              </a:rPr>
              <a:t>và</a:t>
            </a:r>
            <a:r>
              <a:rPr lang="en-US" sz="6000" dirty="0">
                <a:solidFill>
                  <a:srgbClr val="002060"/>
                </a:solidFill>
                <a:latin typeface="Montserrat SemiBold" panose="000007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Montserrat SemiBold" panose="00000700000000000000" pitchFamily="2" charset="0"/>
              </a:rPr>
              <a:t>vật</a:t>
            </a:r>
            <a:r>
              <a:rPr lang="en-US" sz="6000" dirty="0">
                <a:solidFill>
                  <a:srgbClr val="002060"/>
                </a:solidFill>
                <a:latin typeface="Montserrat SemiBold" panose="000007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Montserrat SemiBold" panose="00000700000000000000" pitchFamily="2" charset="0"/>
              </a:rPr>
              <a:t>liệu</a:t>
            </a:r>
            <a:endParaRPr lang="en-US" sz="6000" dirty="0">
              <a:solidFill>
                <a:srgbClr val="002060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EF17F2-1FDC-7AE7-C409-2402198E12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7" y="72386"/>
            <a:ext cx="2066123" cy="1460060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53CCC02F-E846-858E-0F28-3A58169A41B5}"/>
              </a:ext>
            </a:extLst>
          </p:cNvPr>
          <p:cNvSpPr txBox="1"/>
          <p:nvPr/>
        </p:nvSpPr>
        <p:spPr>
          <a:xfrm>
            <a:off x="2830273" y="1868974"/>
            <a:ext cx="1262745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6000" dirty="0">
                <a:solidFill>
                  <a:srgbClr val="00B050"/>
                </a:solidFill>
                <a:latin typeface="Montserrat Medium" panose="00000600000000000000" pitchFamily="2" charset="0"/>
              </a:rPr>
              <a:t>Bìa trắng, bìa màu, bìa các-tông, keo dán, dập ghim, kéo,...</a:t>
            </a:r>
            <a:endParaRPr lang="en-US" sz="6000" dirty="0">
              <a:solidFill>
                <a:srgbClr val="00B050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38C751-A281-E4BE-AC94-6906F448CB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61" y="5168222"/>
            <a:ext cx="1714739" cy="16194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6D3BF0-7149-1B0F-25FA-C821B67A97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61" y="7075098"/>
            <a:ext cx="2098750" cy="10718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933D5B7-1636-826D-CEB8-E252EBB7A2C5}"/>
              </a:ext>
            </a:extLst>
          </p:cNvPr>
          <p:cNvSpPr/>
          <p:nvPr/>
        </p:nvSpPr>
        <p:spPr>
          <a:xfrm>
            <a:off x="4430320" y="5406460"/>
            <a:ext cx="816554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750D6-D27B-84FE-ADB0-927949F33F1A}"/>
              </a:ext>
            </a:extLst>
          </p:cNvPr>
          <p:cNvSpPr/>
          <p:nvPr/>
        </p:nvSpPr>
        <p:spPr>
          <a:xfrm>
            <a:off x="4813622" y="5703038"/>
            <a:ext cx="816554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DC2C56-722E-D4D5-E8D5-A5DFDCFE0FCB}"/>
              </a:ext>
            </a:extLst>
          </p:cNvPr>
          <p:cNvSpPr/>
          <p:nvPr/>
        </p:nvSpPr>
        <p:spPr>
          <a:xfrm>
            <a:off x="7255398" y="5218511"/>
            <a:ext cx="4302580" cy="3172142"/>
          </a:xfrm>
          <a:prstGeom prst="rect">
            <a:avLst/>
          </a:prstGeom>
          <a:solidFill>
            <a:srgbClr val="4C3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F27874-9AC1-8C79-4EC1-804D88A5B91C}"/>
              </a:ext>
            </a:extLst>
          </p:cNvPr>
          <p:cNvSpPr/>
          <p:nvPr/>
        </p:nvSpPr>
        <p:spPr>
          <a:xfrm rot="21356196">
            <a:off x="12922022" y="5055297"/>
            <a:ext cx="4302580" cy="3172142"/>
          </a:xfrm>
          <a:prstGeom prst="rect">
            <a:avLst/>
          </a:prstGeom>
          <a:solidFill>
            <a:srgbClr val="4C3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1636C6-3B91-642C-A86C-F466E10C4D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950" y="6273149"/>
            <a:ext cx="1191419" cy="1469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E9AE1-120E-DA83-A4C1-FEF947974EB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339902" y="5819684"/>
            <a:ext cx="1383964" cy="179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D50E49-1EEC-6DEF-3467-9DE77702E0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170" l="0" r="100000">
                        <a14:foregroundMark x1="32948" y1="37736" x2="18497" y2="30189"/>
                        <a14:foregroundMark x1="43931" y1="59434" x2="32948" y2="71698"/>
                        <a14:foregroundMark x1="45087" y1="46226" x2="34104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3440">
            <a:off x="13534332" y="6512043"/>
            <a:ext cx="2114347" cy="12954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D44A81-6CF5-88FC-CD11-114BDE0F4A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152" y="5335389"/>
            <a:ext cx="1786320" cy="137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1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394688">
            <a:off x="16694244" y="-454257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04906" y="-214470"/>
            <a:ext cx="3657600" cy="1882001"/>
          </a:xfrm>
          <a:custGeom>
            <a:avLst/>
            <a:gdLst/>
            <a:ahLst/>
            <a:cxnLst/>
            <a:rect l="l" t="t" r="r" b="b"/>
            <a:pathLst>
              <a:path w="3657600" h="1882001">
                <a:moveTo>
                  <a:pt x="0" y="0"/>
                </a:moveTo>
                <a:lnTo>
                  <a:pt x="3657600" y="0"/>
                </a:lnTo>
                <a:lnTo>
                  <a:pt x="3657600" y="1882001"/>
                </a:lnTo>
                <a:lnTo>
                  <a:pt x="0" y="188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23894" y="2249572"/>
            <a:ext cx="160020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8800" dirty="0">
                <a:solidFill>
                  <a:srgbClr val="002060"/>
                </a:solidFill>
                <a:latin typeface="Montserrat SemiBold" panose="00000700000000000000" pitchFamily="2" charset="0"/>
              </a:rPr>
              <a:t>Đề xuất ý tưởng </a:t>
            </a:r>
            <a:endParaRPr lang="en-US" sz="8800" dirty="0">
              <a:solidFill>
                <a:srgbClr val="002060"/>
              </a:solidFill>
              <a:latin typeface="Montserrat SemiBold" panose="00000700000000000000" pitchFamily="2" charset="0"/>
            </a:endParaRPr>
          </a:p>
          <a:p>
            <a:r>
              <a:rPr lang="vi-VN" sz="8800" dirty="0">
                <a:solidFill>
                  <a:srgbClr val="002060"/>
                </a:solidFill>
                <a:latin typeface="Montserrat SemiBold" panose="00000700000000000000" pitchFamily="2" charset="0"/>
              </a:rPr>
              <a:t>và cách làm </a:t>
            </a:r>
            <a:endParaRPr lang="en-US" sz="8800" dirty="0">
              <a:solidFill>
                <a:srgbClr val="002060"/>
              </a:solidFill>
              <a:latin typeface="Montserrat SemiBold" panose="00000700000000000000" pitchFamily="2" charset="0"/>
            </a:endParaRPr>
          </a:p>
          <a:p>
            <a:r>
              <a:rPr lang="vi-VN" sz="8800" dirty="0">
                <a:solidFill>
                  <a:srgbClr val="002060"/>
                </a:solidFill>
                <a:latin typeface="Montserrat SemiBold" panose="00000700000000000000" pitchFamily="2" charset="0"/>
              </a:rPr>
              <a:t>"Dụng cụ học số thập phân"</a:t>
            </a:r>
            <a:endParaRPr lang="en-US" sz="8800" dirty="0">
              <a:solidFill>
                <a:srgbClr val="00206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430500" y="8541646"/>
            <a:ext cx="3657600" cy="1882001"/>
          </a:xfrm>
          <a:custGeom>
            <a:avLst/>
            <a:gdLst/>
            <a:ahLst/>
            <a:cxnLst/>
            <a:rect l="l" t="t" r="r" b="b"/>
            <a:pathLst>
              <a:path w="3657600" h="1882001">
                <a:moveTo>
                  <a:pt x="0" y="0"/>
                </a:moveTo>
                <a:lnTo>
                  <a:pt x="3657600" y="0"/>
                </a:lnTo>
                <a:lnTo>
                  <a:pt x="3657600" y="1882001"/>
                </a:lnTo>
                <a:lnTo>
                  <a:pt x="0" y="188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BD9729-AC5A-D9DC-CFB6-9E3D635116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438" y="90802"/>
            <a:ext cx="2066123" cy="1460060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E8EE4D65-8DBB-21E9-7190-152873C18CBD}"/>
              </a:ext>
            </a:extLst>
          </p:cNvPr>
          <p:cNvSpPr txBox="1"/>
          <p:nvPr/>
        </p:nvSpPr>
        <p:spPr>
          <a:xfrm>
            <a:off x="3657600" y="451500"/>
            <a:ext cx="6553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dirty="0">
                <a:solidFill>
                  <a:srgbClr val="7030A0"/>
                </a:solidFill>
                <a:latin typeface="Modern Love Grunge" panose="04070805081005020601" pitchFamily="82" charset="0"/>
              </a:rPr>
              <a:t>HOẠT ĐỘNG </a:t>
            </a:r>
            <a:r>
              <a:rPr lang="en-US" sz="6000" dirty="0">
                <a:solidFill>
                  <a:srgbClr val="7030A0"/>
                </a:solidFill>
                <a:latin typeface="Montserrat SemiBold" panose="00000700000000000000" pitchFamily="2" charset="0"/>
              </a:rPr>
              <a:t>3</a:t>
            </a:r>
            <a:r>
              <a:rPr lang="en-US" sz="4800" dirty="0">
                <a:solidFill>
                  <a:srgbClr val="7030A0"/>
                </a:solidFill>
                <a:latin typeface="Montserrat SemiBold" panose="00000700000000000000" pitchFamily="2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85476-89D4-029B-5642-2AD337409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461" y="3390610"/>
            <a:ext cx="3976589" cy="4983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51F3B-64B2-D2B2-3675-9D050E4A3A8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7019447"/>
            <a:ext cx="3148360" cy="40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5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34042" y="8463432"/>
            <a:ext cx="17690400" cy="42685"/>
          </a:xfrm>
          <a:prstGeom prst="line">
            <a:avLst/>
          </a:prstGeom>
          <a:ln w="38100" cap="flat">
            <a:solidFill>
              <a:srgbClr val="5A8D9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2147049" y="-5105346"/>
            <a:ext cx="0" cy="17120890"/>
          </a:xfrm>
          <a:prstGeom prst="line">
            <a:avLst/>
          </a:prstGeom>
          <a:ln w="38100" cap="flat">
            <a:solidFill>
              <a:srgbClr val="5A8D9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72986" y="354637"/>
            <a:ext cx="1386226" cy="1386226"/>
          </a:xfrm>
          <a:custGeom>
            <a:avLst/>
            <a:gdLst/>
            <a:ahLst/>
            <a:cxnLst/>
            <a:rect l="l" t="t" r="r" b="b"/>
            <a:pathLst>
              <a:path w="1386226" h="1386226">
                <a:moveTo>
                  <a:pt x="0" y="0"/>
                </a:moveTo>
                <a:lnTo>
                  <a:pt x="1386226" y="0"/>
                </a:lnTo>
                <a:lnTo>
                  <a:pt x="1386226" y="1386226"/>
                </a:lnTo>
                <a:lnTo>
                  <a:pt x="0" y="138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0" y="6386982"/>
            <a:ext cx="5700605" cy="4114800"/>
          </a:xfrm>
          <a:custGeom>
            <a:avLst/>
            <a:gdLst/>
            <a:ahLst/>
            <a:cxnLst/>
            <a:rect l="l" t="t" r="r" b="b"/>
            <a:pathLst>
              <a:path w="5700605" h="4114800">
                <a:moveTo>
                  <a:pt x="5700605" y="0"/>
                </a:moveTo>
                <a:lnTo>
                  <a:pt x="0" y="0"/>
                </a:lnTo>
                <a:lnTo>
                  <a:pt x="0" y="4114800"/>
                </a:lnTo>
                <a:lnTo>
                  <a:pt x="5700605" y="4114800"/>
                </a:lnTo>
                <a:lnTo>
                  <a:pt x="570060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88951" y="629086"/>
            <a:ext cx="3261914" cy="41148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650714" y="5239872"/>
            <a:ext cx="6000151" cy="5407544"/>
          </a:xfrm>
          <a:custGeom>
            <a:avLst/>
            <a:gdLst/>
            <a:ahLst/>
            <a:cxnLst/>
            <a:rect l="l" t="t" r="r" b="b"/>
            <a:pathLst>
              <a:path w="6000151" h="5407544">
                <a:moveTo>
                  <a:pt x="0" y="0"/>
                </a:moveTo>
                <a:lnTo>
                  <a:pt x="6000151" y="0"/>
                </a:lnTo>
                <a:lnTo>
                  <a:pt x="6000151" y="5407543"/>
                </a:lnTo>
                <a:lnTo>
                  <a:pt x="0" y="54075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D1D798-F3F2-2B38-7688-1AAFE93C99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" y="114300"/>
            <a:ext cx="2066123" cy="1460060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2B09641F-8FF6-28FD-0200-F0DBA0943268}"/>
              </a:ext>
            </a:extLst>
          </p:cNvPr>
          <p:cNvSpPr txBox="1"/>
          <p:nvPr/>
        </p:nvSpPr>
        <p:spPr>
          <a:xfrm>
            <a:off x="2529117" y="95351"/>
            <a:ext cx="12511346" cy="1238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17"/>
              </a:lnSpc>
            </a:pPr>
            <a:r>
              <a:rPr lang="vi-VN" sz="7200" dirty="0">
                <a:solidFill>
                  <a:srgbClr val="002060"/>
                </a:solidFill>
                <a:latin typeface="Montserrat SemiBold" panose="00000700000000000000" pitchFamily="2" charset="0"/>
              </a:rPr>
              <a:t>PHIẾU HỌC TẬP SỐ 4</a:t>
            </a:r>
            <a:endParaRPr lang="en-US" sz="7200" dirty="0">
              <a:solidFill>
                <a:srgbClr val="002060"/>
              </a:solidFill>
              <a:latin typeface="Montserrat SemiBold" panose="00000700000000000000" pitchFamily="2" charset="0"/>
            </a:endParaRP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99F45326-B1B8-D81E-47F3-1A499B04105E}"/>
              </a:ext>
            </a:extLst>
          </p:cNvPr>
          <p:cNvGrpSpPr/>
          <p:nvPr/>
        </p:nvGrpSpPr>
        <p:grpSpPr>
          <a:xfrm>
            <a:off x="11569175" y="3763797"/>
            <a:ext cx="5246968" cy="5246370"/>
            <a:chOff x="0" y="0"/>
            <a:chExt cx="6350013" cy="6349289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6FCD783-E5D0-8B74-3AB9-1ABD38687B4F}"/>
                </a:ext>
              </a:extLst>
            </p:cNvPr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2"/>
              <a:stretch>
                <a:fillRect l="-25321" r="-253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5B2A21A7-8551-456A-B52C-A4A64E6719C3}"/>
              </a:ext>
            </a:extLst>
          </p:cNvPr>
          <p:cNvSpPr/>
          <p:nvPr/>
        </p:nvSpPr>
        <p:spPr>
          <a:xfrm>
            <a:off x="1" y="2246244"/>
            <a:ext cx="17997788" cy="684254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699797-2D38-4A41-B870-34C4FC1E5AFB}"/>
              </a:ext>
            </a:extLst>
          </p:cNvPr>
          <p:cNvSpPr txBox="1"/>
          <p:nvPr/>
        </p:nvSpPr>
        <p:spPr>
          <a:xfrm>
            <a:off x="4953001" y="2655926"/>
            <a:ext cx="126816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làm dụng cụ để  làm gì? </a:t>
            </a:r>
            <a:r>
              <a:rPr lang="vi-VN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</a:t>
            </a:r>
          </a:p>
          <a:p>
            <a:pPr defTabSz="1371600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vi-VN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defTabSz="1371600">
              <a:defRPr/>
            </a:pPr>
            <a:r>
              <a:rPr lang="vi-VN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……………………………………………………</a:t>
            </a:r>
          </a:p>
          <a:p>
            <a:pPr defTabSz="1371600">
              <a:defRPr/>
            </a:pPr>
            <a:r>
              <a:rPr lang="vi-VN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……………………………………………………</a:t>
            </a:r>
          </a:p>
          <a:p>
            <a:pPr lvl="0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 Mô tả các bước làm dụng cụ học số thập phân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altLang="zh-CN" sz="4800" b="1" dirty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……………………………………………………</a:t>
            </a:r>
          </a:p>
          <a:p>
            <a:pPr defTabSz="1371600">
              <a:defRPr/>
            </a:pPr>
            <a:r>
              <a:rPr lang="vi-VN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…………………………….………………………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9A98AB-0073-4348-B787-61D0CCD57539}"/>
              </a:ext>
            </a:extLst>
          </p:cNvPr>
          <p:cNvSpPr txBox="1"/>
          <p:nvPr/>
        </p:nvSpPr>
        <p:spPr>
          <a:xfrm>
            <a:off x="457625" y="2627521"/>
            <a:ext cx="4676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defTabSz="1371600">
              <a:defRPr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zh-C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61D9C67-2517-4767-8470-542440EC93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8457"/>
            <a:ext cx="4953000" cy="4216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1739" y="402201"/>
            <a:ext cx="16504522" cy="9482598"/>
          </a:xfrm>
          <a:custGeom>
            <a:avLst/>
            <a:gdLst/>
            <a:ahLst/>
            <a:cxnLst/>
            <a:rect l="l" t="t" r="r" b="b"/>
            <a:pathLst>
              <a:path w="16504522" h="9482598">
                <a:moveTo>
                  <a:pt x="0" y="0"/>
                </a:moveTo>
                <a:lnTo>
                  <a:pt x="16504522" y="0"/>
                </a:lnTo>
                <a:lnTo>
                  <a:pt x="16504522" y="9482598"/>
                </a:lnTo>
                <a:lnTo>
                  <a:pt x="0" y="9482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88951" y="1947230"/>
            <a:ext cx="3261914" cy="41148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739218" y="4377643"/>
            <a:ext cx="3261914" cy="41148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3261914" y="0"/>
                </a:moveTo>
                <a:lnTo>
                  <a:pt x="0" y="0"/>
                </a:lnTo>
                <a:lnTo>
                  <a:pt x="0" y="4114800"/>
                </a:lnTo>
                <a:lnTo>
                  <a:pt x="3261914" y="4114800"/>
                </a:lnTo>
                <a:lnTo>
                  <a:pt x="32619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2E51E-B895-71BA-5E26-1FA3DB8440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0" y="79718"/>
            <a:ext cx="2066123" cy="1460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01D054-72F4-948D-7B39-234E7E7F5ED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68" y="800100"/>
            <a:ext cx="2581275" cy="2819400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3903A6B2-0EA5-E444-7513-3B2783F2B54C}"/>
              </a:ext>
            </a:extLst>
          </p:cNvPr>
          <p:cNvSpPr txBox="1"/>
          <p:nvPr/>
        </p:nvSpPr>
        <p:spPr>
          <a:xfrm>
            <a:off x="2437203" y="1844828"/>
            <a:ext cx="815263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Montserrat SemiBold" panose="00000700000000000000" pitchFamily="2" charset="0"/>
              </a:rPr>
              <a:t>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9750A7-9569-5BF2-10E0-2855488663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7182" y="3941983"/>
            <a:ext cx="5047735" cy="5176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93FBA2-4126-44D5-BEE8-ECA81D48D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8343" y="838670"/>
            <a:ext cx="8395394" cy="1935018"/>
          </a:xfrm>
          <a:prstGeom prst="rect">
            <a:avLst/>
          </a:prstGeom>
        </p:spPr>
      </p:pic>
      <p:pic>
        <p:nvPicPr>
          <p:cNvPr id="1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F09B3A3A-6A7B-4210-A3F7-9B4075CEF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42" y="2221898"/>
            <a:ext cx="5716880" cy="588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5259F5-A4AF-44DB-8EED-5F42153AB1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41286" y="5746520"/>
            <a:ext cx="5196280" cy="3295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03936">
            <a:off x="2036946" y="2132242"/>
            <a:ext cx="4947539" cy="7811932"/>
          </a:xfrm>
          <a:custGeom>
            <a:avLst/>
            <a:gdLst/>
            <a:ahLst/>
            <a:cxnLst/>
            <a:rect l="l" t="t" r="r" b="b"/>
            <a:pathLst>
              <a:path w="3128241" h="6827510">
                <a:moveTo>
                  <a:pt x="0" y="0"/>
                </a:moveTo>
                <a:lnTo>
                  <a:pt x="3128241" y="0"/>
                </a:lnTo>
                <a:lnTo>
                  <a:pt x="3128241" y="6827510"/>
                </a:lnTo>
                <a:lnTo>
                  <a:pt x="0" y="6827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573699">
            <a:off x="-336577" y="7240557"/>
            <a:ext cx="3730939" cy="41148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79549" flipH="1">
            <a:off x="15378041" y="-1039957"/>
            <a:ext cx="3730939" cy="41148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3730940" y="0"/>
                </a:moveTo>
                <a:lnTo>
                  <a:pt x="0" y="0"/>
                </a:lnTo>
                <a:lnTo>
                  <a:pt x="0" y="4114800"/>
                </a:lnTo>
                <a:lnTo>
                  <a:pt x="3730940" y="4114800"/>
                </a:lnTo>
                <a:lnTo>
                  <a:pt x="37309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14319" y="-494399"/>
            <a:ext cx="2686038" cy="4545603"/>
          </a:xfrm>
          <a:custGeom>
            <a:avLst/>
            <a:gdLst/>
            <a:ahLst/>
            <a:cxnLst/>
            <a:rect l="l" t="t" r="r" b="b"/>
            <a:pathLst>
              <a:path w="2686038" h="4545603">
                <a:moveTo>
                  <a:pt x="0" y="0"/>
                </a:moveTo>
                <a:lnTo>
                  <a:pt x="2686038" y="0"/>
                </a:lnTo>
                <a:lnTo>
                  <a:pt x="2686038" y="4545604"/>
                </a:lnTo>
                <a:lnTo>
                  <a:pt x="0" y="4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018378">
            <a:off x="5945134" y="7954673"/>
            <a:ext cx="1129019" cy="1428231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0" y="0"/>
                </a:moveTo>
                <a:lnTo>
                  <a:pt x="1129019" y="0"/>
                </a:lnTo>
                <a:lnTo>
                  <a:pt x="1129019" y="1428231"/>
                </a:lnTo>
                <a:lnTo>
                  <a:pt x="0" y="14282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828800" y="5714807"/>
            <a:ext cx="5484433" cy="1220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98"/>
              </a:lnSpc>
            </a:pPr>
            <a:r>
              <a:rPr lang="en-US" sz="40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6 </a:t>
            </a:r>
            <a:r>
              <a:rPr lang="en-US" sz="40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bộ</a:t>
            </a:r>
            <a:r>
              <a:rPr lang="en-US" sz="40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thẻ</a:t>
            </a:r>
            <a:r>
              <a:rPr lang="en-US" sz="40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ghi</a:t>
            </a:r>
            <a:r>
              <a:rPr lang="en-US" sz="40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các</a:t>
            </a:r>
            <a:endParaRPr lang="en-US" sz="4000" b="1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algn="l">
              <a:lnSpc>
                <a:spcPts val="3098"/>
              </a:lnSpc>
            </a:pPr>
            <a:endParaRPr lang="en-US" sz="4000" b="1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algn="l">
              <a:lnSpc>
                <a:spcPts val="3098"/>
              </a:lnSpc>
            </a:pPr>
            <a:r>
              <a:rPr lang="en-US" sz="40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0 </a:t>
            </a:r>
            <a:r>
              <a:rPr lang="en-US" sz="40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68872" y="1180237"/>
            <a:ext cx="5475479" cy="1353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89"/>
              </a:lnSpc>
            </a:pPr>
            <a:r>
              <a:rPr lang="en-US" sz="7200">
                <a:solidFill>
                  <a:srgbClr val="002060"/>
                </a:solidFill>
                <a:latin typeface="Montserrat SemiBold" panose="00000700000000000000" pitchFamily="2" charset="0"/>
              </a:rPr>
              <a:t>GỢI 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78632" y="3883073"/>
            <a:ext cx="2064166" cy="89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4"/>
              </a:lnSpc>
            </a:pPr>
            <a:r>
              <a:rPr lang="en-US" sz="6476" dirty="0">
                <a:solidFill>
                  <a:srgbClr val="002060"/>
                </a:solidFill>
                <a:latin typeface="Montserrat SemiBold" panose="00000700000000000000" pitchFamily="2" charset="0"/>
              </a:rPr>
              <a:t>01</a:t>
            </a:r>
          </a:p>
        </p:txBody>
      </p:sp>
      <p:sp>
        <p:nvSpPr>
          <p:cNvPr id="14" name="Freeform 14"/>
          <p:cNvSpPr/>
          <p:nvPr/>
        </p:nvSpPr>
        <p:spPr>
          <a:xfrm rot="-7830990" flipH="1" flipV="1">
            <a:off x="13399472" y="1405403"/>
            <a:ext cx="1129019" cy="1428231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1129019" y="1428232"/>
                </a:moveTo>
                <a:lnTo>
                  <a:pt x="0" y="1428232"/>
                </a:lnTo>
                <a:lnTo>
                  <a:pt x="0" y="0"/>
                </a:lnTo>
                <a:lnTo>
                  <a:pt x="1129019" y="0"/>
                </a:lnTo>
                <a:lnTo>
                  <a:pt x="1129019" y="142823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4D8F46-B555-6276-9D75-26906EC293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0" y="79718"/>
            <a:ext cx="2066123" cy="14600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ADFBCC-D49B-15BA-0337-2619A7F92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3000" y="3152753"/>
            <a:ext cx="8796116" cy="6555245"/>
          </a:xfrm>
          <a:prstGeom prst="rect">
            <a:avLst/>
          </a:prstGeom>
          <a:ln w="1905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Freeform 4">
            <a:extLst>
              <a:ext uri="{FF2B5EF4-FFF2-40B4-BE49-F238E27FC236}">
                <a16:creationId xmlns:a16="http://schemas.microsoft.com/office/drawing/2014/main" id="{8F11AD22-0B8F-FFEF-ACD0-DB1041FB8C61}"/>
              </a:ext>
            </a:extLst>
          </p:cNvPr>
          <p:cNvSpPr/>
          <p:nvPr/>
        </p:nvSpPr>
        <p:spPr>
          <a:xfrm rot="12877816" flipH="1">
            <a:off x="5476326" y="1944376"/>
            <a:ext cx="2375687" cy="3052868"/>
          </a:xfrm>
          <a:custGeom>
            <a:avLst/>
            <a:gdLst/>
            <a:ahLst/>
            <a:cxnLst/>
            <a:rect l="l" t="t" r="r" b="b"/>
            <a:pathLst>
              <a:path w="2375687" h="3052868">
                <a:moveTo>
                  <a:pt x="2375686" y="0"/>
                </a:moveTo>
                <a:lnTo>
                  <a:pt x="0" y="0"/>
                </a:lnTo>
                <a:lnTo>
                  <a:pt x="0" y="3052868"/>
                </a:lnTo>
                <a:lnTo>
                  <a:pt x="2375686" y="3052868"/>
                </a:lnTo>
                <a:lnTo>
                  <a:pt x="237568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03936">
            <a:off x="3061339" y="-1096170"/>
            <a:ext cx="6355015" cy="11585045"/>
          </a:xfrm>
          <a:custGeom>
            <a:avLst/>
            <a:gdLst/>
            <a:ahLst/>
            <a:cxnLst/>
            <a:rect l="l" t="t" r="r" b="b"/>
            <a:pathLst>
              <a:path w="3128241" h="6827510">
                <a:moveTo>
                  <a:pt x="0" y="0"/>
                </a:moveTo>
                <a:lnTo>
                  <a:pt x="3128241" y="0"/>
                </a:lnTo>
                <a:lnTo>
                  <a:pt x="3128241" y="6827510"/>
                </a:lnTo>
                <a:lnTo>
                  <a:pt x="0" y="6827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573699">
            <a:off x="-336577" y="7240557"/>
            <a:ext cx="3730939" cy="41148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79549" flipH="1">
            <a:off x="15378041" y="-1039957"/>
            <a:ext cx="3730939" cy="41148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3730940" y="0"/>
                </a:moveTo>
                <a:lnTo>
                  <a:pt x="0" y="0"/>
                </a:lnTo>
                <a:lnTo>
                  <a:pt x="0" y="4114800"/>
                </a:lnTo>
                <a:lnTo>
                  <a:pt x="3730940" y="4114800"/>
                </a:lnTo>
                <a:lnTo>
                  <a:pt x="37309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14319" y="-494399"/>
            <a:ext cx="2686038" cy="4545603"/>
          </a:xfrm>
          <a:custGeom>
            <a:avLst/>
            <a:gdLst/>
            <a:ahLst/>
            <a:cxnLst/>
            <a:rect l="l" t="t" r="r" b="b"/>
            <a:pathLst>
              <a:path w="2686038" h="4545603">
                <a:moveTo>
                  <a:pt x="0" y="0"/>
                </a:moveTo>
                <a:lnTo>
                  <a:pt x="2686038" y="0"/>
                </a:lnTo>
                <a:lnTo>
                  <a:pt x="2686038" y="4545604"/>
                </a:lnTo>
                <a:lnTo>
                  <a:pt x="0" y="4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018378">
            <a:off x="5945134" y="7954673"/>
            <a:ext cx="1129019" cy="1428231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0" y="0"/>
                </a:moveTo>
                <a:lnTo>
                  <a:pt x="1129019" y="0"/>
                </a:lnTo>
                <a:lnTo>
                  <a:pt x="1129019" y="1428231"/>
                </a:lnTo>
                <a:lnTo>
                  <a:pt x="0" y="14282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8015" y="3895473"/>
            <a:ext cx="9521619" cy="2822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8"/>
              </a:lnSpc>
            </a:pP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Tạo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giá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gắn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thẻ</a:t>
            </a:r>
            <a:endParaRPr lang="en-US" sz="44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algn="ctr">
              <a:lnSpc>
                <a:spcPts val="3098"/>
              </a:lnSpc>
            </a:pP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</a:p>
          <a:p>
            <a:pPr algn="ctr">
              <a:lnSpc>
                <a:spcPts val="3098"/>
              </a:lnSpc>
            </a:pP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(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Đục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lỗ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trên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giá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để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gắn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thẻ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:</a:t>
            </a:r>
          </a:p>
          <a:p>
            <a:pPr algn="ctr">
              <a:lnSpc>
                <a:spcPts val="3098"/>
              </a:lnSpc>
            </a:pPr>
            <a:endParaRPr lang="en-US" sz="44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algn="ctr">
              <a:lnSpc>
                <a:spcPts val="3098"/>
              </a:lnSpc>
            </a:pP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3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vị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trí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nguyên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dấu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phẩy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, </a:t>
            </a:r>
          </a:p>
          <a:p>
            <a:pPr algn="ctr">
              <a:lnSpc>
                <a:spcPts val="3098"/>
              </a:lnSpc>
            </a:pPr>
            <a:endParaRPr lang="en-US" sz="44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algn="ctr">
              <a:lnSpc>
                <a:spcPts val="3098"/>
              </a:lnSpc>
            </a:pP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3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vị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trí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thập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Montserrat Medium" panose="00000600000000000000" pitchFamily="2" charset="0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71215" y="863054"/>
            <a:ext cx="5475479" cy="1353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89"/>
              </a:lnSpc>
            </a:pPr>
            <a:r>
              <a:rPr lang="en-US" sz="7200">
                <a:solidFill>
                  <a:srgbClr val="002060"/>
                </a:solidFill>
                <a:latin typeface="Montserrat SemiBold" panose="00000700000000000000" pitchFamily="2" charset="0"/>
              </a:rPr>
              <a:t>GỢI 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66728" y="2738369"/>
            <a:ext cx="2064166" cy="89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4"/>
              </a:lnSpc>
            </a:pPr>
            <a:r>
              <a:rPr lang="en-US" sz="6476" dirty="0">
                <a:solidFill>
                  <a:srgbClr val="002060"/>
                </a:solidFill>
                <a:latin typeface="Montserrat SemiBold" panose="00000700000000000000" pitchFamily="2" charset="0"/>
              </a:rPr>
              <a:t>02</a:t>
            </a:r>
          </a:p>
        </p:txBody>
      </p:sp>
      <p:sp>
        <p:nvSpPr>
          <p:cNvPr id="14" name="Freeform 14"/>
          <p:cNvSpPr/>
          <p:nvPr/>
        </p:nvSpPr>
        <p:spPr>
          <a:xfrm rot="-7830990" flipH="1" flipV="1">
            <a:off x="13399472" y="1405403"/>
            <a:ext cx="1129019" cy="1428231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1129019" y="1428232"/>
                </a:moveTo>
                <a:lnTo>
                  <a:pt x="0" y="1428232"/>
                </a:lnTo>
                <a:lnTo>
                  <a:pt x="0" y="0"/>
                </a:lnTo>
                <a:lnTo>
                  <a:pt x="1129019" y="0"/>
                </a:lnTo>
                <a:lnTo>
                  <a:pt x="1129019" y="142823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4D8F46-B555-6276-9D75-26906EC293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0" y="79718"/>
            <a:ext cx="2066123" cy="1460060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FE5D681E-5894-2FFE-955B-CCCC55C5D179}"/>
              </a:ext>
            </a:extLst>
          </p:cNvPr>
          <p:cNvSpPr/>
          <p:nvPr/>
        </p:nvSpPr>
        <p:spPr>
          <a:xfrm rot="5400000">
            <a:off x="9109082" y="5541728"/>
            <a:ext cx="2375687" cy="2699138"/>
          </a:xfrm>
          <a:custGeom>
            <a:avLst/>
            <a:gdLst/>
            <a:ahLst/>
            <a:cxnLst/>
            <a:rect l="l" t="t" r="r" b="b"/>
            <a:pathLst>
              <a:path w="2375687" h="3052868">
                <a:moveTo>
                  <a:pt x="2375686" y="0"/>
                </a:moveTo>
                <a:lnTo>
                  <a:pt x="0" y="0"/>
                </a:lnTo>
                <a:lnTo>
                  <a:pt x="0" y="3052868"/>
                </a:lnTo>
                <a:lnTo>
                  <a:pt x="2375686" y="3052868"/>
                </a:lnTo>
                <a:lnTo>
                  <a:pt x="23756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778403-81E3-DB84-C2F0-AB57E55C96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5964140">
            <a:off x="13296554" y="1954040"/>
            <a:ext cx="2873795" cy="4369824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883008-FF14-94CA-E654-FC4F04A838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79836">
            <a:off x="11637382" y="6592529"/>
            <a:ext cx="4973428" cy="3077727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ADD6CB99-F059-AE09-FE8B-ADCD678C651B}"/>
              </a:ext>
            </a:extLst>
          </p:cNvPr>
          <p:cNvSpPr/>
          <p:nvPr/>
        </p:nvSpPr>
        <p:spPr>
          <a:xfrm rot="13810301" flipH="1">
            <a:off x="8555190" y="1382351"/>
            <a:ext cx="2375687" cy="3521395"/>
          </a:xfrm>
          <a:custGeom>
            <a:avLst/>
            <a:gdLst/>
            <a:ahLst/>
            <a:cxnLst/>
            <a:rect l="l" t="t" r="r" b="b"/>
            <a:pathLst>
              <a:path w="2375687" h="3052868">
                <a:moveTo>
                  <a:pt x="2375686" y="0"/>
                </a:moveTo>
                <a:lnTo>
                  <a:pt x="0" y="0"/>
                </a:lnTo>
                <a:lnTo>
                  <a:pt x="0" y="3052868"/>
                </a:lnTo>
                <a:lnTo>
                  <a:pt x="2375686" y="3052868"/>
                </a:lnTo>
                <a:lnTo>
                  <a:pt x="23756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4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03936">
            <a:off x="1893507" y="-284428"/>
            <a:ext cx="5890267" cy="9856058"/>
          </a:xfrm>
          <a:custGeom>
            <a:avLst/>
            <a:gdLst/>
            <a:ahLst/>
            <a:cxnLst/>
            <a:rect l="l" t="t" r="r" b="b"/>
            <a:pathLst>
              <a:path w="3128241" h="6827510">
                <a:moveTo>
                  <a:pt x="0" y="0"/>
                </a:moveTo>
                <a:lnTo>
                  <a:pt x="3128241" y="0"/>
                </a:lnTo>
                <a:lnTo>
                  <a:pt x="3128241" y="6827510"/>
                </a:lnTo>
                <a:lnTo>
                  <a:pt x="0" y="6827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573699">
            <a:off x="-336577" y="7240557"/>
            <a:ext cx="3730939" cy="41148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79549" flipH="1">
            <a:off x="15378041" y="-1039957"/>
            <a:ext cx="3730939" cy="41148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3730940" y="0"/>
                </a:moveTo>
                <a:lnTo>
                  <a:pt x="0" y="0"/>
                </a:lnTo>
                <a:lnTo>
                  <a:pt x="0" y="4114800"/>
                </a:lnTo>
                <a:lnTo>
                  <a:pt x="3730940" y="4114800"/>
                </a:lnTo>
                <a:lnTo>
                  <a:pt x="37309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14319" y="-494399"/>
            <a:ext cx="2686038" cy="4545603"/>
          </a:xfrm>
          <a:custGeom>
            <a:avLst/>
            <a:gdLst/>
            <a:ahLst/>
            <a:cxnLst/>
            <a:rect l="l" t="t" r="r" b="b"/>
            <a:pathLst>
              <a:path w="2686038" h="4545603">
                <a:moveTo>
                  <a:pt x="0" y="0"/>
                </a:moveTo>
                <a:lnTo>
                  <a:pt x="2686038" y="0"/>
                </a:lnTo>
                <a:lnTo>
                  <a:pt x="2686038" y="4545604"/>
                </a:lnTo>
                <a:lnTo>
                  <a:pt x="0" y="4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018378">
            <a:off x="5945134" y="7954673"/>
            <a:ext cx="1129019" cy="1428231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0" y="0"/>
                </a:moveTo>
                <a:lnTo>
                  <a:pt x="1129019" y="0"/>
                </a:lnTo>
                <a:lnTo>
                  <a:pt x="1129019" y="1428231"/>
                </a:lnTo>
                <a:lnTo>
                  <a:pt x="0" y="14282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13827" y="3709840"/>
            <a:ext cx="5053427" cy="2822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8"/>
              </a:lnSpc>
            </a:pP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Gắn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thẻ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</a:p>
          <a:p>
            <a:pPr algn="ctr">
              <a:lnSpc>
                <a:spcPts val="3098"/>
              </a:lnSpc>
            </a:pPr>
            <a:endParaRPr lang="en-US" sz="44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algn="ctr">
              <a:lnSpc>
                <a:spcPts val="3098"/>
              </a:lnSpc>
            </a:pP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lên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giá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</a:p>
          <a:p>
            <a:pPr algn="ctr">
              <a:lnSpc>
                <a:spcPts val="3098"/>
              </a:lnSpc>
            </a:pPr>
            <a:endParaRPr lang="en-US" sz="44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algn="ctr">
              <a:lnSpc>
                <a:spcPts val="3098"/>
              </a:lnSpc>
            </a:pP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hoàn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thiện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</a:p>
          <a:p>
            <a:pPr algn="ctr">
              <a:lnSpc>
                <a:spcPts val="3098"/>
              </a:lnSpc>
            </a:pPr>
            <a:endParaRPr lang="en-US" sz="44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algn="ctr">
              <a:lnSpc>
                <a:spcPts val="3098"/>
              </a:lnSpc>
            </a:pP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sản</a:t>
            </a:r>
            <a:r>
              <a:rPr lang="en-US" sz="4400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phẩm</a:t>
            </a:r>
            <a:endParaRPr lang="en-US" sz="4400" dirty="0">
              <a:solidFill>
                <a:srgbClr val="00206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968872" y="1180237"/>
            <a:ext cx="5475479" cy="1353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89"/>
              </a:lnSpc>
            </a:pPr>
            <a:r>
              <a:rPr lang="en-US" sz="7200">
                <a:solidFill>
                  <a:srgbClr val="002060"/>
                </a:solidFill>
                <a:latin typeface="Montserrat SemiBold" panose="00000700000000000000" pitchFamily="2" charset="0"/>
              </a:rPr>
              <a:t>GỢI 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80432" y="2329647"/>
            <a:ext cx="2064166" cy="89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4"/>
              </a:lnSpc>
            </a:pPr>
            <a:r>
              <a:rPr lang="en-US" sz="6476">
                <a:solidFill>
                  <a:srgbClr val="002060"/>
                </a:solidFill>
                <a:latin typeface="Montserrat SemiBold" panose="00000700000000000000" pitchFamily="2" charset="0"/>
              </a:rPr>
              <a:t>03</a:t>
            </a:r>
          </a:p>
        </p:txBody>
      </p:sp>
      <p:sp>
        <p:nvSpPr>
          <p:cNvPr id="14" name="Freeform 14"/>
          <p:cNvSpPr/>
          <p:nvPr/>
        </p:nvSpPr>
        <p:spPr>
          <a:xfrm rot="-7830990" flipH="1" flipV="1">
            <a:off x="13399472" y="1405403"/>
            <a:ext cx="1129019" cy="1428231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1129019" y="1428232"/>
                </a:moveTo>
                <a:lnTo>
                  <a:pt x="0" y="1428232"/>
                </a:lnTo>
                <a:lnTo>
                  <a:pt x="0" y="0"/>
                </a:lnTo>
                <a:lnTo>
                  <a:pt x="1129019" y="0"/>
                </a:lnTo>
                <a:lnTo>
                  <a:pt x="1129019" y="142823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4D8F46-B555-6276-9D75-26906EC293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0" y="79718"/>
            <a:ext cx="2066123" cy="1460060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FE5D681E-5894-2FFE-955B-CCCC55C5D179}"/>
              </a:ext>
            </a:extLst>
          </p:cNvPr>
          <p:cNvSpPr/>
          <p:nvPr/>
        </p:nvSpPr>
        <p:spPr>
          <a:xfrm rot="14738622" flipH="1">
            <a:off x="6962554" y="1905426"/>
            <a:ext cx="2375687" cy="3052868"/>
          </a:xfrm>
          <a:custGeom>
            <a:avLst/>
            <a:gdLst/>
            <a:ahLst/>
            <a:cxnLst/>
            <a:rect l="l" t="t" r="r" b="b"/>
            <a:pathLst>
              <a:path w="2375687" h="3052868">
                <a:moveTo>
                  <a:pt x="2375686" y="0"/>
                </a:moveTo>
                <a:lnTo>
                  <a:pt x="0" y="0"/>
                </a:lnTo>
                <a:lnTo>
                  <a:pt x="0" y="3052868"/>
                </a:lnTo>
                <a:lnTo>
                  <a:pt x="2375686" y="3052868"/>
                </a:lnTo>
                <a:lnTo>
                  <a:pt x="23756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AAEB07-F8CB-E4CD-0037-96263866BE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8158" y="4232063"/>
            <a:ext cx="7849094" cy="4874700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0316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714</Words>
  <Application>Microsoft Office PowerPoint</Application>
  <PresentationFormat>Custom</PresentationFormat>
  <Paragraphs>92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Roboto Black</vt:lpstr>
      <vt:lpstr>Montserrat SemiBold</vt:lpstr>
      <vt:lpstr>Calibri</vt:lpstr>
      <vt:lpstr>Pattaya</vt:lpstr>
      <vt:lpstr>Montserrat Medium</vt:lpstr>
      <vt:lpstr>Modern Love Grunge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presentation</dc:title>
  <dc:creator>Admin</dc:creator>
  <cp:lastModifiedBy>Admin</cp:lastModifiedBy>
  <cp:revision>40</cp:revision>
  <dcterms:created xsi:type="dcterms:W3CDTF">2006-08-16T00:00:00Z</dcterms:created>
  <dcterms:modified xsi:type="dcterms:W3CDTF">2025-10-15T15:58:15Z</dcterms:modified>
  <dc:identifier>DAGELSzKWNg</dc:identifier>
</cp:coreProperties>
</file>