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01" r:id="rId2"/>
    <p:sldMasterId id="2147483704" r:id="rId3"/>
    <p:sldMasterId id="2147483716" r:id="rId4"/>
    <p:sldMasterId id="2147483729" r:id="rId5"/>
  </p:sldMasterIdLst>
  <p:notesMasterIdLst>
    <p:notesMasterId r:id="rId43"/>
  </p:notesMasterIdLst>
  <p:handoutMasterIdLst>
    <p:handoutMasterId r:id="rId44"/>
  </p:handoutMasterIdLst>
  <p:sldIdLst>
    <p:sldId id="414" r:id="rId6"/>
    <p:sldId id="412" r:id="rId7"/>
    <p:sldId id="388" r:id="rId8"/>
    <p:sldId id="415" r:id="rId9"/>
    <p:sldId id="390" r:id="rId10"/>
    <p:sldId id="413" r:id="rId11"/>
    <p:sldId id="257" r:id="rId12"/>
    <p:sldId id="258" r:id="rId13"/>
    <p:sldId id="260" r:id="rId14"/>
    <p:sldId id="261" r:id="rId15"/>
    <p:sldId id="391" r:id="rId16"/>
    <p:sldId id="392" r:id="rId17"/>
    <p:sldId id="393" r:id="rId18"/>
    <p:sldId id="407" r:id="rId19"/>
    <p:sldId id="394" r:id="rId20"/>
    <p:sldId id="395" r:id="rId21"/>
    <p:sldId id="396" r:id="rId22"/>
    <p:sldId id="262" r:id="rId23"/>
    <p:sldId id="397" r:id="rId24"/>
    <p:sldId id="398" r:id="rId25"/>
    <p:sldId id="399" r:id="rId26"/>
    <p:sldId id="400" r:id="rId27"/>
    <p:sldId id="273" r:id="rId28"/>
    <p:sldId id="318" r:id="rId29"/>
    <p:sldId id="282" r:id="rId30"/>
    <p:sldId id="401" r:id="rId31"/>
    <p:sldId id="402" r:id="rId32"/>
    <p:sldId id="403" r:id="rId33"/>
    <p:sldId id="404" r:id="rId34"/>
    <p:sldId id="409" r:id="rId35"/>
    <p:sldId id="410" r:id="rId36"/>
    <p:sldId id="310" r:id="rId37"/>
    <p:sldId id="293" r:id="rId38"/>
    <p:sldId id="294" r:id="rId39"/>
    <p:sldId id="295" r:id="rId40"/>
    <p:sldId id="405" r:id="rId41"/>
    <p:sldId id="40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78373" autoAdjust="0"/>
  </p:normalViewPr>
  <p:slideViewPr>
    <p:cSldViewPr snapToGrid="0">
      <p:cViewPr varScale="1">
        <p:scale>
          <a:sx n="71" d="100"/>
          <a:sy n="71" d="100"/>
        </p:scale>
        <p:origin x="114" y="6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913746-F951-0D8B-0830-2D5DF96996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2C7871-312F-17F3-4C53-DD79A0683C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5AA478-8244-4C22-B9CB-7A579F2D7110}" type="datetimeFigureOut">
              <a:rPr lang="en-US" smtClean="0"/>
              <a:t>17/8/2025</a:t>
            </a:fld>
            <a:endParaRPr lang="en-US"/>
          </a:p>
        </p:txBody>
      </p:sp>
      <p:sp>
        <p:nvSpPr>
          <p:cNvPr id="4" name="Footer Placeholder 3">
            <a:extLst>
              <a:ext uri="{FF2B5EF4-FFF2-40B4-BE49-F238E27FC236}">
                <a16:creationId xmlns:a16="http://schemas.microsoft.com/office/drawing/2014/main" id="{DCF447F3-84C2-1E57-7A35-A8498EB8F9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84DED4-9688-8371-0C16-880C80908F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CCA149-D428-42CE-9A4A-75D98B7325F1}" type="slidenum">
              <a:rPr lang="en-US" smtClean="0"/>
              <a:t>‹#›</a:t>
            </a:fld>
            <a:endParaRPr lang="en-US"/>
          </a:p>
        </p:txBody>
      </p:sp>
    </p:spTree>
    <p:extLst>
      <p:ext uri="{BB962C8B-B14F-4D97-AF65-F5344CB8AC3E}">
        <p14:creationId xmlns:p14="http://schemas.microsoft.com/office/powerpoint/2010/main" val="1596487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A8192-E965-4404-8A63-3A52C8659BAA}" type="datetimeFigureOut">
              <a:rPr lang="en-US" smtClean="0"/>
              <a:t>17/8/2025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10ED1-7C2B-4128-9352-F0F62BAE1031}" type="slidenum">
              <a:rPr lang="en-US" smtClean="0"/>
              <a:t>‹#›</a:t>
            </a:fld>
            <a:endParaRPr lang="en-US"/>
          </a:p>
        </p:txBody>
      </p:sp>
    </p:spTree>
    <p:extLst>
      <p:ext uri="{BB962C8B-B14F-4D97-AF65-F5344CB8AC3E}">
        <p14:creationId xmlns:p14="http://schemas.microsoft.com/office/powerpoint/2010/main" val="3180978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658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55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rPr>
              <a:t>Click </a:t>
            </a:r>
            <a:r>
              <a:rPr lang="en-US" altLang="en-US" sz="1200" b="1" dirty="0" err="1">
                <a:solidFill>
                  <a:srgbClr val="0033CC"/>
                </a:solidFill>
                <a:latin typeface="Times New Roman" panose="02020603050405020304" pitchFamily="18" charset="0"/>
                <a:cs typeface="Times New Roman" panose="02020603050405020304" pitchFamily="18" charset="0"/>
              </a:rPr>
              <a:t>chiếc</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err="1">
                <a:solidFill>
                  <a:srgbClr val="0033CC"/>
                </a:solidFill>
                <a:latin typeface="Times New Roman" panose="02020603050405020304" pitchFamily="18" charset="0"/>
                <a:cs typeface="Times New Roman" panose="02020603050405020304" pitchFamily="18" charset="0"/>
              </a:rPr>
              <a:t>tàu</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1200" dirty="0">
              <a:solidFill>
                <a:srgbClr val="0033CC"/>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5920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0556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96785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050662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928103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47375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374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9338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2025/8/17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4345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17/8/2025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989975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17/8/2025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787080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17/8/2025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255103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47798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17/8/2025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986774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17/8/2025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865275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17/8/2025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781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17/8/2025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66346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17/8/2025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1806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17/8/2025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166976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17/8/2025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579959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17/8/2025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56907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790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807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666480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1544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50770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8771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89613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31083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0904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586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6849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60492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261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14868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2025/8/17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102618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276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userDrawn="1"/>
        </p:nvSpPr>
        <p:spPr>
          <a:xfrm>
            <a:off x="460918" y="416312"/>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1973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2025/8/17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708" b="15230"/>
          <a:stretch/>
        </p:blipFill>
        <p:spPr>
          <a:xfrm>
            <a:off x="-61332" y="1"/>
            <a:ext cx="12445904" cy="6858000"/>
          </a:xfrm>
          <a:prstGeom prst="rect">
            <a:avLst/>
          </a:prstGeom>
        </p:spPr>
      </p:pic>
      <p:sp>
        <p:nvSpPr>
          <p:cNvPr id="8" name="Rounded Rectangle 7"/>
          <p:cNvSpPr/>
          <p:nvPr userDrawn="1"/>
        </p:nvSpPr>
        <p:spPr>
          <a:xfrm>
            <a:off x="526538" y="707325"/>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2129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2025/8/17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4644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2025/8/17</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425131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2025/8/17</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211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2025/8/17</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973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2025/8/17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127812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2025/8/17</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77110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553943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2025/8/17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201511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2025/8/17</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extLst>
      <p:ext uri="{BB962C8B-B14F-4D97-AF65-F5344CB8AC3E}">
        <p14:creationId xmlns:p14="http://schemas.microsoft.com/office/powerpoint/2010/main" val="197398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106386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76946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458273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2025/8/17</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3684927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2" name="图片 1"/>
          <p:cNvPicPr>
            <a:picLocks noChangeAspect="1"/>
          </p:cNvPicPr>
          <p:nvPr userDrawn="1"/>
        </p:nvPicPr>
        <p:blipFill rotWithShape="1">
          <a:blip r:embed="rId16"/>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spTree>
    <p:extLst>
      <p:ext uri="{BB962C8B-B14F-4D97-AF65-F5344CB8AC3E}">
        <p14:creationId xmlns:p14="http://schemas.microsoft.com/office/powerpoint/2010/main" val="2771524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634307862"/>
      </p:ext>
    </p:extLst>
  </p:cSld>
  <p:clrMap bg1="lt1" tx1="dk1" bg2="lt2" tx2="dk2" accent1="accent1" accent2="accent2" accent3="accent3" accent4="accent4" accent5="accent5" accent6="accent6" hlink="hlink" folHlink="folHlink"/>
  <p:sldLayoutIdLst>
    <p:sldLayoutId id="2147483702" r:id="rId1"/>
    <p:sldLayoutId id="2147483703"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17/8/2025</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89663550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52710028"/>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10" name="Rectangle 9"/>
          <p:cNvSpPr/>
          <p:nvPr userDrawn="1"/>
        </p:nvSpPr>
        <p:spPr>
          <a:xfrm>
            <a:off x="10908993" y="6176965"/>
            <a:ext cx="1274451" cy="492443"/>
          </a:xfrm>
          <a:prstGeom prst="rect">
            <a:avLst/>
          </a:prstGeom>
          <a:noFill/>
        </p:spPr>
        <p:txBody>
          <a:bodyPr wrap="none" lIns="121920" tIns="60960" rIns="121920" bIns="60960">
            <a:spAutoFit/>
          </a:bodyPr>
          <a:lstStyle/>
          <a:p>
            <a:pPr algn="ctr"/>
            <a:r>
              <a:rPr lang="en-US" sz="2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rPr>
              <a:t>XuanMy</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endParaRPr>
          </a:p>
        </p:txBody>
      </p:sp>
    </p:spTree>
    <p:extLst>
      <p:ext uri="{BB962C8B-B14F-4D97-AF65-F5344CB8AC3E}">
        <p14:creationId xmlns:p14="http://schemas.microsoft.com/office/powerpoint/2010/main" val="178418949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8.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8.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png"/><Relationship Id="rId4" Type="http://schemas.microsoft.com/office/2007/relationships/hdphoto" Target="../media/hdphoto3.wdp"/><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7.png"/><Relationship Id="rId7" Type="http://schemas.openxmlformats.org/officeDocument/2006/relationships/image" Target="../media/image36.svg"/><Relationship Id="rId12"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8.png"/><Relationship Id="rId10" Type="http://schemas.openxmlformats.org/officeDocument/2006/relationships/image" Target="../media/image41.png"/><Relationship Id="rId4" Type="http://schemas.microsoft.com/office/2007/relationships/hdphoto" Target="../media/hdphoto3.wdp"/><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8.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8.png"/><Relationship Id="rId4" Type="http://schemas.microsoft.com/office/2007/relationships/hdphoto" Target="../media/hdphoto3.wdp"/><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8.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8.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2.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emf"/><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jpg"/><Relationship Id="rId1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microsoft.com/office/2007/relationships/hdphoto" Target="../media/hdphoto3.wdp"/><Relationship Id="rId9"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8.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8.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8.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3.xml"/><Relationship Id="rId7" Type="http://schemas.openxmlformats.org/officeDocument/2006/relationships/image" Target="../media/image73.emf"/><Relationship Id="rId12" Type="http://schemas.openxmlformats.org/officeDocument/2006/relationships/image" Target="../media/image7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11" Type="http://schemas.openxmlformats.org/officeDocument/2006/relationships/image" Target="../media/image77.png"/><Relationship Id="rId5" Type="http://schemas.openxmlformats.org/officeDocument/2006/relationships/slideLayout" Target="../slideLayouts/slideLayout41.xml"/><Relationship Id="rId10" Type="http://schemas.openxmlformats.org/officeDocument/2006/relationships/image" Target="../media/image76.png"/><Relationship Id="rId4" Type="http://schemas.openxmlformats.org/officeDocument/2006/relationships/tags" Target="../tags/tag4.xml"/><Relationship Id="rId9"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slide" Target="slide34.xml"/><Relationship Id="rId18" Type="http://schemas.openxmlformats.org/officeDocument/2006/relationships/image" Target="../media/image87.png"/><Relationship Id="rId3" Type="http://schemas.openxmlformats.org/officeDocument/2006/relationships/audio" Target="../media/audio1.wav"/><Relationship Id="rId21" Type="http://schemas.openxmlformats.org/officeDocument/2006/relationships/image" Target="../media/image90.png"/><Relationship Id="rId7" Type="http://schemas.microsoft.com/office/2007/relationships/hdphoto" Target="../media/hdphoto8.wdp"/><Relationship Id="rId12" Type="http://schemas.openxmlformats.org/officeDocument/2006/relationships/image" Target="../media/image83.png"/><Relationship Id="rId17" Type="http://schemas.microsoft.com/office/2007/relationships/hdphoto" Target="../media/hdphoto9.wdp"/><Relationship Id="rId2" Type="http://schemas.openxmlformats.org/officeDocument/2006/relationships/notesSlide" Target="../notesSlides/notesSlide5.xml"/><Relationship Id="rId16" Type="http://schemas.openxmlformats.org/officeDocument/2006/relationships/image" Target="../media/image86.png"/><Relationship Id="rId20" Type="http://schemas.openxmlformats.org/officeDocument/2006/relationships/image" Target="../media/image89.png"/><Relationship Id="rId1" Type="http://schemas.openxmlformats.org/officeDocument/2006/relationships/slideLayout" Target="../slideLayouts/slideLayout40.xml"/><Relationship Id="rId6" Type="http://schemas.openxmlformats.org/officeDocument/2006/relationships/image" Target="../media/image80.png"/><Relationship Id="rId11" Type="http://schemas.openxmlformats.org/officeDocument/2006/relationships/slide" Target="slide35.xml"/><Relationship Id="rId5" Type="http://schemas.microsoft.com/office/2007/relationships/hdphoto" Target="../media/hdphoto7.wdp"/><Relationship Id="rId15" Type="http://schemas.openxmlformats.org/officeDocument/2006/relationships/image" Target="../media/image85.png"/><Relationship Id="rId10" Type="http://schemas.openxmlformats.org/officeDocument/2006/relationships/image" Target="../media/image82.png"/><Relationship Id="rId19" Type="http://schemas.openxmlformats.org/officeDocument/2006/relationships/image" Target="../media/image88.png"/><Relationship Id="rId4" Type="http://schemas.openxmlformats.org/officeDocument/2006/relationships/image" Target="../media/image79.png"/><Relationship Id="rId9" Type="http://schemas.openxmlformats.org/officeDocument/2006/relationships/slide" Target="slide33.xml"/><Relationship Id="rId14" Type="http://schemas.openxmlformats.org/officeDocument/2006/relationships/image" Target="../media/image84.png"/><Relationship Id="rId22" Type="http://schemas.openxmlformats.org/officeDocument/2006/relationships/slide" Target="slide36.xml"/></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microsoft.com/office/2007/relationships/hdphoto" Target="../media/hdphoto10.wdp"/><Relationship Id="rId12" Type="http://schemas.openxmlformats.org/officeDocument/2006/relationships/image" Target="../media/image75.pn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94.png"/><Relationship Id="rId11" Type="http://schemas.openxmlformats.org/officeDocument/2006/relationships/slide" Target="slide32.xml"/><Relationship Id="rId5" Type="http://schemas.openxmlformats.org/officeDocument/2006/relationships/image" Target="../media/image93.png"/><Relationship Id="rId10" Type="http://schemas.openxmlformats.org/officeDocument/2006/relationships/image" Target="../media/image96.png"/><Relationship Id="rId4" Type="http://schemas.openxmlformats.org/officeDocument/2006/relationships/image" Target="../media/image92.png"/><Relationship Id="rId9" Type="http://schemas.microsoft.com/office/2007/relationships/hdphoto" Target="../media/hdphoto11.wdp"/></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7.png"/><Relationship Id="rId7" Type="http://schemas.microsoft.com/office/2007/relationships/hdphoto" Target="../media/hdphoto10.wdp"/><Relationship Id="rId12" Type="http://schemas.openxmlformats.org/officeDocument/2006/relationships/image" Target="../media/image75.pn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94.png"/><Relationship Id="rId11" Type="http://schemas.openxmlformats.org/officeDocument/2006/relationships/slide" Target="slide32.xml"/><Relationship Id="rId5" Type="http://schemas.openxmlformats.org/officeDocument/2006/relationships/image" Target="../media/image93.png"/><Relationship Id="rId10" Type="http://schemas.openxmlformats.org/officeDocument/2006/relationships/image" Target="../media/image96.png"/><Relationship Id="rId4" Type="http://schemas.openxmlformats.org/officeDocument/2006/relationships/image" Target="../media/image92.png"/><Relationship Id="rId9" Type="http://schemas.microsoft.com/office/2007/relationships/hdphoto" Target="../media/hdphoto11.wdp"/></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slide" Target="slide32.xml"/><Relationship Id="rId3" Type="http://schemas.openxmlformats.org/officeDocument/2006/relationships/image" Target="../media/image92.png"/><Relationship Id="rId7" Type="http://schemas.openxmlformats.org/officeDocument/2006/relationships/image" Target="../media/image93.png"/><Relationship Id="rId12" Type="http://schemas.openxmlformats.org/officeDocument/2006/relationships/image" Target="../media/image96.png"/><Relationship Id="rId2" Type="http://schemas.openxmlformats.org/officeDocument/2006/relationships/audio" Target="../media/audio2.wav"/><Relationship Id="rId1" Type="http://schemas.openxmlformats.org/officeDocument/2006/relationships/slideLayout" Target="../slideLayouts/slideLayout46.xml"/><Relationship Id="rId6" Type="http://schemas.openxmlformats.org/officeDocument/2006/relationships/image" Target="../media/image97.png"/><Relationship Id="rId11" Type="http://schemas.microsoft.com/office/2007/relationships/hdphoto" Target="../media/hdphoto11.wdp"/><Relationship Id="rId5" Type="http://schemas.microsoft.com/office/2007/relationships/hdphoto" Target="../media/hdphoto10.wdp"/><Relationship Id="rId10" Type="http://schemas.openxmlformats.org/officeDocument/2006/relationships/image" Target="../media/image95.png"/><Relationship Id="rId4" Type="http://schemas.openxmlformats.org/officeDocument/2006/relationships/image" Target="../media/image94.png"/><Relationship Id="rId9" Type="http://schemas.microsoft.com/office/2007/relationships/hdphoto" Target="../media/hdphoto12.wdp"/><Relationship Id="rId1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8.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8.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6.png"/><Relationship Id="rId4" Type="http://schemas.microsoft.com/office/2007/relationships/hdphoto" Target="../media/hdphoto2.wdp"/><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8.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png"/><Relationship Id="rId4" Type="http://schemas.microsoft.com/office/2007/relationships/hdphoto" Target="../media/hdphoto3.wdp"/><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sp>
        <p:nvSpPr>
          <p:cNvPr id="11" name="Title 1">
            <a:extLst>
              <a:ext uri="{FF2B5EF4-FFF2-40B4-BE49-F238E27FC236}">
                <a16:creationId xmlns:a16="http://schemas.microsoft.com/office/drawing/2014/main" id="{4064E76B-DB01-4728-A305-1E4254FC317E}"/>
              </a:ext>
            </a:extLst>
          </p:cNvPr>
          <p:cNvSpPr txBox="1">
            <a:spLocks/>
          </p:cNvSpPr>
          <p:nvPr/>
        </p:nvSpPr>
        <p:spPr>
          <a:xfrm>
            <a:off x="10193196" y="-251035"/>
            <a:ext cx="2186247"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0070C0">
                    <a:lumMod val="20000"/>
                    <a:lumOff val="80000"/>
                  </a:srgbClr>
                </a:solidFill>
                <a:effectLst/>
                <a:uLnTx/>
                <a:uFillTx/>
                <a:latin typeface="SVN-Internation" panose="02040603050506020204" pitchFamily="18" charset="0"/>
              </a:rPr>
              <a:t>Măng Non</a:t>
            </a:r>
            <a:endParaRPr kumimoji="0" lang="en-US" sz="9600" b="0" i="0" u="none" strike="noStrike" kern="1200" cap="none" spc="0" normalizeH="0" baseline="0" noProof="0" dirty="0">
              <a:ln>
                <a:noFill/>
              </a:ln>
              <a:solidFill>
                <a:srgbClr val="0070C0">
                  <a:lumMod val="20000"/>
                  <a:lumOff val="80000"/>
                </a:srgbClr>
              </a:solidFill>
              <a:effectLst/>
              <a:uLnTx/>
              <a:uFillTx/>
              <a:latin typeface="SVN-Internation" panose="02040603050506020204" pitchFamily="18" charset="0"/>
            </a:endParaRPr>
          </a:p>
        </p:txBody>
      </p:sp>
      <p:sp>
        <p:nvSpPr>
          <p:cNvPr id="2" name="Rectangle 1"/>
          <p:cNvSpPr/>
          <p:nvPr/>
        </p:nvSpPr>
        <p:spPr>
          <a:xfrm>
            <a:off x="360653" y="1366464"/>
            <a:ext cx="1165896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rgbClr val="0070C0"/>
                </a:solidFill>
                <a:effectLst/>
                <a:latin typeface="Bauhaus 93" panose="04030905020B02020C02" pitchFamily="82" charset="0"/>
              </a:rPr>
              <a:t>CHÀO MỪNG THẦY CÔ TỚI THAM DỰ</a:t>
            </a:r>
            <a:endParaRPr lang="en-US" sz="5400" b="1" cap="none" spc="0" dirty="0">
              <a:ln/>
              <a:solidFill>
                <a:srgbClr val="0070C0"/>
              </a:solidFill>
              <a:effectLst/>
              <a:latin typeface="Bauhaus 93" panose="04030905020B02020C02" pitchFamily="82" charset="0"/>
            </a:endParaRPr>
          </a:p>
        </p:txBody>
      </p:sp>
      <p:pic>
        <p:nvPicPr>
          <p:cNvPr id="8" name="Picture 7" descr="Icon&#10;&#10;Description automatically generated">
            <a:extLst>
              <a:ext uri="{FF2B5EF4-FFF2-40B4-BE49-F238E27FC236}">
                <a16:creationId xmlns:a16="http://schemas.microsoft.com/office/drawing/2014/main" id="{C9EC457D-9D80-416F-16A5-4DC478C478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1337" y="2240952"/>
            <a:ext cx="2158366" cy="2158366"/>
          </a:xfrm>
          <a:prstGeom prst="rect">
            <a:avLst/>
          </a:prstGeom>
        </p:spPr>
      </p:pic>
      <p:pic>
        <p:nvPicPr>
          <p:cNvPr id="9" name="Picture 8" descr="Icon&#10;&#10;Description automatically generated">
            <a:extLst>
              <a:ext uri="{FF2B5EF4-FFF2-40B4-BE49-F238E27FC236}">
                <a16:creationId xmlns:a16="http://schemas.microsoft.com/office/drawing/2014/main" id="{127F14E9-4093-00ED-496E-D262AD89E3A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 y="4350476"/>
            <a:ext cx="2158366" cy="2158366"/>
          </a:xfrm>
          <a:prstGeom prst="rect">
            <a:avLst/>
          </a:prstGeom>
        </p:spPr>
      </p:pic>
      <p:pic>
        <p:nvPicPr>
          <p:cNvPr id="10" name="图片 15"/>
          <p:cNvPicPr>
            <a:picLocks noChangeAspect="1"/>
          </p:cNvPicPr>
          <p:nvPr/>
        </p:nvPicPr>
        <p:blipFill>
          <a:blip r:embed="rId6"/>
          <a:stretch>
            <a:fillRect/>
          </a:stretch>
        </p:blipFill>
        <p:spPr>
          <a:xfrm>
            <a:off x="-311500" y="-402729"/>
            <a:ext cx="2505673" cy="2450804"/>
          </a:xfrm>
          <a:prstGeom prst="rect">
            <a:avLst/>
          </a:prstGeom>
        </p:spPr>
      </p:pic>
      <p:pic>
        <p:nvPicPr>
          <p:cNvPr id="12" name="Picture 11">
            <a:extLst>
              <a:ext uri="{FF2B5EF4-FFF2-40B4-BE49-F238E27FC236}">
                <a16:creationId xmlns:a16="http://schemas.microsoft.com/office/drawing/2014/main" id="{ABC95364-5C6E-2991-1667-461D7DE711F2}"/>
              </a:ext>
            </a:extLst>
          </p:cNvPr>
          <p:cNvPicPr>
            <a:picLocks noChangeAspect="1"/>
          </p:cNvPicPr>
          <p:nvPr/>
        </p:nvPicPr>
        <p:blipFill>
          <a:blip r:embed="rId7"/>
          <a:stretch>
            <a:fillRect/>
          </a:stretch>
        </p:blipFill>
        <p:spPr>
          <a:xfrm rot="812463">
            <a:off x="3386697" y="1322830"/>
            <a:ext cx="6924615" cy="2967692"/>
          </a:xfrm>
          <a:prstGeom prst="rect">
            <a:avLst/>
          </a:prstGeom>
        </p:spPr>
      </p:pic>
      <p:pic>
        <p:nvPicPr>
          <p:cNvPr id="13" name="Picture 2" descr="Feliz Menino Bonitinho Garoto Com Idéia De Luz | Art drawings for kids,  School art activities, Back to school art activity"/>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929155" y="2958682"/>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04274" y="3194593"/>
            <a:ext cx="2688878" cy="923330"/>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LỚP 4C</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Rectangle 3"/>
          <p:cNvSpPr/>
          <p:nvPr/>
        </p:nvSpPr>
        <p:spPr>
          <a:xfrm>
            <a:off x="1453679" y="4368958"/>
            <a:ext cx="4921550" cy="707886"/>
          </a:xfrm>
          <a:prstGeom prst="rect">
            <a:avLst/>
          </a:prstGeom>
          <a:noFill/>
        </p:spPr>
        <p:txBody>
          <a:bodyPr wrap="square" lIns="91440" tIns="45720" rIns="91440" bIns="45720">
            <a:spAutoFit/>
          </a:bodyPr>
          <a:lstStyle/>
          <a:p>
            <a:pPr algn="ctr"/>
            <a:r>
              <a:rPr lang="en-US"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GV: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P001" panose="020B0603050302020204" pitchFamily="34" charset="0"/>
                <a:ea typeface="HP001" panose="020B0603050302020204" pitchFamily="34" charset="0"/>
              </a:rPr>
              <a:t>Lưu</a:t>
            </a:r>
            <a:r>
              <a:rPr lang="en-US"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P001" panose="020B0603050302020204" pitchFamily="34" charset="0"/>
                <a:ea typeface="HP001" panose="020B0603050302020204" pitchFamily="34" charset="0"/>
              </a:rPr>
              <a:t>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P001" panose="020B0603050302020204" pitchFamily="34" charset="0"/>
                <a:ea typeface="HP001" panose="020B0603050302020204" pitchFamily="34" charset="0"/>
              </a:rPr>
              <a:t>Thị</a:t>
            </a:r>
            <a:r>
              <a:rPr lang="en-US"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P001" panose="020B0603050302020204" pitchFamily="34" charset="0"/>
                <a:ea typeface="HP001" panose="020B0603050302020204" pitchFamily="34" charset="0"/>
              </a:rPr>
              <a:t> </a:t>
            </a:r>
            <a:r>
              <a:rPr lang="en-US"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P001" panose="020B0603050302020204" pitchFamily="34" charset="0"/>
                <a:ea typeface="HP001" panose="020B0603050302020204" pitchFamily="34" charset="0"/>
              </a:rPr>
              <a:t>Hồng</a:t>
            </a: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P001" panose="020B0603050302020204" pitchFamily="34" charset="0"/>
              <a:ea typeface="HP001" panose="020B0603050302020204" pitchFamily="34" charset="0"/>
            </a:endParaRPr>
          </a:p>
        </p:txBody>
      </p:sp>
    </p:spTree>
    <p:extLst>
      <p:ext uri="{BB962C8B-B14F-4D97-AF65-F5344CB8AC3E}">
        <p14:creationId xmlns:p14="http://schemas.microsoft.com/office/powerpoint/2010/main" val="397018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E6401ED1-61BB-1AE5-E20D-FAD7BD1D5018}"/>
              </a:ext>
            </a:extLst>
          </p:cNvPr>
          <p:cNvSpPr txBox="1"/>
          <p:nvPr/>
        </p:nvSpPr>
        <p:spPr>
          <a:xfrm>
            <a:off x="1247775" y="300604"/>
            <a:ext cx="10506075" cy="954107"/>
          </a:xfrm>
          <a:prstGeom prst="rect">
            <a:avLst/>
          </a:prstGeom>
          <a:solidFill>
            <a:srgbClr val="FFFF00"/>
          </a:solid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mn-cs"/>
              </a:rPr>
              <a:t>1.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Chuẩn bị: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Đồ dùng thuỷ tinh không màu: 1 cốc, 1 bát, 1 </a:t>
            </a:r>
            <a:r>
              <a:rPr lang="en-US" sz="2800" dirty="0" err="1" smtClean="0">
                <a:solidFill>
                  <a:prstClr val="black"/>
                </a:solidFill>
                <a:latin typeface="Calibri" panose="020F0502020204030204" pitchFamily="34" charset="0"/>
              </a:rPr>
              <a:t>lọ</a:t>
            </a:r>
            <a:r>
              <a:rPr kumimoji="0" lang="vi-VN" sz="2800" b="0" i="0" u="none" strike="noStrike" kern="1200" cap="none" spc="0" normalizeH="0" baseline="0" noProof="0" dirty="0" smtClean="0">
                <a:ln>
                  <a:noFill/>
                </a:ln>
                <a:solidFill>
                  <a:prstClr val="black"/>
                </a:solidFill>
                <a:effectLst/>
                <a:uLnTx/>
                <a:uFillTx/>
                <a:latin typeface="Calibri" panose="020F0502020204030204" pitchFamily="34" charset="0"/>
                <a:cs typeface="+mn-cs"/>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nước sạch có thể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uống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nước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pic>
        <p:nvPicPr>
          <p:cNvPr id="8" name="Picture 7">
            <a:extLst>
              <a:ext uri="{FF2B5EF4-FFF2-40B4-BE49-F238E27FC236}">
                <a16:creationId xmlns:a16="http://schemas.microsoft.com/office/drawing/2014/main" id="{B5D1BCAE-46F0-1AB9-FDF9-D830C766868A}"/>
              </a:ext>
            </a:extLst>
          </p:cNvPr>
          <p:cNvPicPr>
            <a:picLocks noChangeAspect="1"/>
          </p:cNvPicPr>
          <p:nvPr/>
        </p:nvPicPr>
        <p:blipFill>
          <a:blip r:embed="rId6"/>
          <a:stretch>
            <a:fillRect/>
          </a:stretch>
        </p:blipFill>
        <p:spPr>
          <a:xfrm>
            <a:off x="690562" y="704850"/>
            <a:ext cx="600075" cy="533400"/>
          </a:xfrm>
          <a:prstGeom prst="rect">
            <a:avLst/>
          </a:prstGeom>
        </p:spPr>
      </p:pic>
      <p:sp>
        <p:nvSpPr>
          <p:cNvPr id="10" name="TextBox 9">
            <a:extLst>
              <a:ext uri="{FF2B5EF4-FFF2-40B4-BE49-F238E27FC236}">
                <a16:creationId xmlns:a16="http://schemas.microsoft.com/office/drawing/2014/main" id="{1E245284-9F10-8E56-CF58-36113F87FC46}"/>
              </a:ext>
            </a:extLst>
          </p:cNvPr>
          <p:cNvSpPr txBox="1"/>
          <p:nvPr/>
        </p:nvSpPr>
        <p:spPr>
          <a:xfrm>
            <a:off x="914400" y="4552950"/>
            <a:ext cx="10877550" cy="954107"/>
          </a:xfrm>
          <a:prstGeom prst="rect">
            <a:avLst/>
          </a:prstGeom>
          <a:noFill/>
        </p:spPr>
        <p:txBody>
          <a:bodyPr wrap="square" rtlCol="0">
            <a:spAutoFit/>
          </a:bodyPr>
          <a:lstStyle/>
          <a:p>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Tiến hành: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Rót cùng một lượng nước vào cốc, bát và </a:t>
            </a:r>
            <a:r>
              <a:rPr lang="en-US" sz="2800" dirty="0" err="1" smtClean="0">
                <a:solidFill>
                  <a:prstClr val="black"/>
                </a:solidFill>
                <a:latin typeface="Calibri" panose="020F0502020204030204" pitchFamily="34" charset="0"/>
              </a:rPr>
              <a:t>lọ</a:t>
            </a:r>
            <a:r>
              <a:rPr kumimoji="0" lang="vi-VN" sz="2800" b="0" i="0" u="none" strike="noStrike" kern="1200" cap="none" spc="0" normalizeH="0" baseline="0" noProof="0" dirty="0" smtClean="0">
                <a:ln>
                  <a:noFill/>
                </a:ln>
                <a:solidFill>
                  <a:prstClr val="black"/>
                </a:solidFill>
                <a:effectLst/>
                <a:uLnTx/>
                <a:uFillTx/>
                <a:latin typeface="Calibri" panose="020F0502020204030204" pitchFamily="34" charset="0"/>
                <a:cs typeface="+mn-cs"/>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như hình 1. Hãy ngửi, nếm và quan sát màu sắc, hình dạng của nước trong mỗi hình.</a:t>
            </a:r>
          </a:p>
        </p:txBody>
      </p:sp>
      <p:pic>
        <p:nvPicPr>
          <p:cNvPr id="17" name="Picture 16">
            <a:extLst>
              <a:ext uri="{FF2B5EF4-FFF2-40B4-BE49-F238E27FC236}">
                <a16:creationId xmlns:a16="http://schemas.microsoft.com/office/drawing/2014/main" id="{A81135E7-C331-86EB-9FA3-25223754A685}"/>
              </a:ext>
            </a:extLst>
          </p:cNvPr>
          <p:cNvPicPr>
            <a:picLocks noChangeAspect="1"/>
          </p:cNvPicPr>
          <p:nvPr/>
        </p:nvPicPr>
        <p:blipFill>
          <a:blip r:embed="rId7"/>
          <a:stretch>
            <a:fillRect/>
          </a:stretch>
        </p:blipFill>
        <p:spPr>
          <a:xfrm>
            <a:off x="1795462" y="1395412"/>
            <a:ext cx="8582025" cy="3133725"/>
          </a:xfrm>
          <a:prstGeom prst="rect">
            <a:avLst/>
          </a:prstGeom>
        </p:spPr>
      </p:pic>
    </p:spTree>
    <p:extLst>
      <p:ext uri="{BB962C8B-B14F-4D97-AF65-F5344CB8AC3E}">
        <p14:creationId xmlns:p14="http://schemas.microsoft.com/office/powerpoint/2010/main" val="1498756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down)">
                                      <p:cBhvr>
                                        <p:cTn id="11" dur="500"/>
                                        <p:tgtEl>
                                          <p:spTgt spid="6">
                                            <p:txEl>
                                              <p:pRg st="0" end="0"/>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5" name="Group 4">
            <a:extLst>
              <a:ext uri="{FF2B5EF4-FFF2-40B4-BE49-F238E27FC236}">
                <a16:creationId xmlns:a16="http://schemas.microsoft.com/office/drawing/2014/main" id="{BF24344D-A2D8-A9B7-AF28-7FB1C3942BCA}"/>
              </a:ext>
            </a:extLst>
          </p:cNvPr>
          <p:cNvGrpSpPr/>
          <p:nvPr/>
        </p:nvGrpSpPr>
        <p:grpSpPr>
          <a:xfrm>
            <a:off x="6153399" y="3566239"/>
            <a:ext cx="6238626" cy="2834561"/>
            <a:chOff x="5875675" y="3566239"/>
            <a:chExt cx="6238626" cy="2834561"/>
          </a:xfrm>
        </p:grpSpPr>
        <p:pic>
          <p:nvPicPr>
            <p:cNvPr id="2" name="Picture 318">
              <a:extLst>
                <a:ext uri="{FF2B5EF4-FFF2-40B4-BE49-F238E27FC236}">
                  <a16:creationId xmlns:a16="http://schemas.microsoft.com/office/drawing/2014/main" id="{C88796E0-ED67-778C-D209-7B29A0A18978}"/>
                </a:ext>
              </a:extLst>
            </p:cNvPr>
            <p:cNvPicPr>
              <a:picLocks noChangeAspect="1"/>
            </p:cNvPicPr>
            <p:nvPr/>
          </p:nvPicPr>
          <p:blipFill>
            <a:blip r:embed="rId6"/>
            <a:stretch>
              <a:fillRect/>
            </a:stretch>
          </p:blipFill>
          <p:spPr>
            <a:xfrm>
              <a:off x="5875675" y="3566239"/>
              <a:ext cx="6238626" cy="2834561"/>
            </a:xfrm>
            <a:prstGeom prst="rect">
              <a:avLst/>
            </a:prstGeom>
          </p:spPr>
        </p:pic>
        <p:sp>
          <p:nvSpPr>
            <p:cNvPr id="4" name="TextBox 3">
              <a:extLst>
                <a:ext uri="{FF2B5EF4-FFF2-40B4-BE49-F238E27FC236}">
                  <a16:creationId xmlns:a16="http://schemas.microsoft.com/office/drawing/2014/main" id="{346F8EAC-AB00-BC90-45CC-3C80F4FF7C95}"/>
                </a:ext>
              </a:extLst>
            </p:cNvPr>
            <p:cNvSpPr txBox="1"/>
            <p:nvPr/>
          </p:nvSpPr>
          <p:spPr>
            <a:xfrm>
              <a:off x="7680417" y="5829300"/>
              <a:ext cx="263842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Thảo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luận</a:t>
              </a:r>
              <a:r>
                <a:rPr lang="en-US" sz="2400" b="1" dirty="0">
                  <a:solidFill>
                    <a:srgbClr val="FF0000"/>
                  </a:solidFill>
                  <a:latin typeface="Calibri" panose="020F0502020204030204" pitchFamily="34" charset="0"/>
                  <a:cs typeface="Calibri" panose="020F0502020204030204" pitchFamily="34" charset="0"/>
                </a:rPr>
                <a:t> </a:t>
              </a:r>
              <a:r>
                <a:rPr lang="en-US" sz="2400" b="1" dirty="0" err="1" smtClean="0">
                  <a:solidFill>
                    <a:srgbClr val="FF0000"/>
                  </a:solidFill>
                  <a:latin typeface="Calibri" panose="020F0502020204030204" pitchFamily="34" charset="0"/>
                  <a:cs typeface="Calibri" panose="020F0502020204030204" pitchFamily="34" charset="0"/>
                </a:rPr>
                <a:t>nhóm</a:t>
              </a:r>
              <a:endParaRPr lang="en-US" sz="2400" b="1" dirty="0">
                <a:solidFill>
                  <a:srgbClr val="FF0000"/>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65D6EAC-799C-8D11-71EA-028BE477811C}"/>
              </a:ext>
            </a:extLst>
          </p:cNvPr>
          <p:cNvGrpSpPr/>
          <p:nvPr/>
        </p:nvGrpSpPr>
        <p:grpSpPr>
          <a:xfrm>
            <a:off x="6391275" y="2257425"/>
            <a:ext cx="5410200" cy="1493489"/>
            <a:chOff x="220394" y="27442"/>
            <a:chExt cx="4162483" cy="3094823"/>
          </a:xfrm>
          <a:solidFill>
            <a:srgbClr val="CCFFFF"/>
          </a:solidFill>
        </p:grpSpPr>
        <p:sp>
          <p:nvSpPr>
            <p:cNvPr id="7" name="椭圆 31">
              <a:extLst>
                <a:ext uri="{FF2B5EF4-FFF2-40B4-BE49-F238E27FC236}">
                  <a16:creationId xmlns:a16="http://schemas.microsoft.com/office/drawing/2014/main" id="{2D24276D-9FFF-927F-2AFA-A5EEE0F9999F}"/>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9" name="Hộp Văn bản 23">
              <a:extLst>
                <a:ext uri="{FF2B5EF4-FFF2-40B4-BE49-F238E27FC236}">
                  <a16:creationId xmlns:a16="http://schemas.microsoft.com/office/drawing/2014/main" id="{04D1618F-A9B9-8F98-D93E-1325DC8625E2}"/>
                </a:ext>
              </a:extLst>
            </p:cNvPr>
            <p:cNvSpPr txBox="1"/>
            <p:nvPr/>
          </p:nvSpPr>
          <p:spPr>
            <a:xfrm>
              <a:off x="298368" y="584143"/>
              <a:ext cx="4007496" cy="2025530"/>
            </a:xfrm>
            <a:prstGeom prst="rect">
              <a:avLst/>
            </a:prstGeom>
            <a:noFill/>
          </p:spPr>
          <p:txBody>
            <a:bodyPr wrap="square" rtlCol="0">
              <a:spAutoFit/>
            </a:bodyPr>
            <a:lstStyle/>
            <a:p>
              <a:pPr indent="457200" algn="ctr">
                <a:defRPr/>
              </a:pPr>
              <a:r>
                <a:rPr lang="en-US" sz="3200" b="1" dirty="0" err="1">
                  <a:ln w="0"/>
                  <a:solidFill>
                    <a:srgbClr val="002060"/>
                  </a:solidFill>
                  <a:latin typeface="Calibri" panose="020F0502020204030204"/>
                </a:rPr>
                <a:t>Từ</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thí</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nghiệm</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rút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nhận</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xét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gì</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về</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tính</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chất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của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nước</a:t>
              </a:r>
              <a:r>
                <a:rPr lang="en-US" sz="3200" b="1" dirty="0">
                  <a:ln w="0"/>
                  <a:solidFill>
                    <a:srgbClr val="002060"/>
                  </a:solidFill>
                  <a:latin typeface="Calibri" panose="020F0502020204030204"/>
                </a:rPr>
                <a:t>?</a:t>
              </a:r>
            </a:p>
          </p:txBody>
        </p:sp>
      </p:grpSp>
      <p:sp>
        <p:nvSpPr>
          <p:cNvPr id="13" name="文本框 34">
            <a:extLst>
              <a:ext uri="{FF2B5EF4-FFF2-40B4-BE49-F238E27FC236}">
                <a16:creationId xmlns:a16="http://schemas.microsoft.com/office/drawing/2014/main" id="{2A76959D-7FA0-8FD2-48C8-36CD0CB55536}"/>
              </a:ext>
            </a:extLst>
          </p:cNvPr>
          <p:cNvSpPr txBox="1"/>
          <p:nvPr/>
        </p:nvSpPr>
        <p:spPr>
          <a:xfrm>
            <a:off x="1085851" y="769788"/>
            <a:ext cx="4610100" cy="523220"/>
          </a:xfrm>
          <a:prstGeom prst="rect">
            <a:avLst/>
          </a:prstGeom>
          <a:solidFill>
            <a:srgbClr val="FFFF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Hoàn</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thành</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phiếu</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học</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tập</a:t>
            </a:r>
            <a:endParaRPr kumimoji="0" lang="en-US" altLang="en-US" sz="28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endParaRPr>
          </a:p>
        </p:txBody>
      </p:sp>
      <p:pic>
        <p:nvPicPr>
          <p:cNvPr id="15" name="Picture 14" descr="A screenshot of a cellphone&#10;&#10;Description automatically generated with medium confidence">
            <a:extLst>
              <a:ext uri="{FF2B5EF4-FFF2-40B4-BE49-F238E27FC236}">
                <a16:creationId xmlns:a16="http://schemas.microsoft.com/office/drawing/2014/main" id="{9D1EED52-610D-DB8C-EA41-03315E6680D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552576" y="1496356"/>
            <a:ext cx="3548252" cy="5018744"/>
          </a:xfrm>
          <a:prstGeom prst="rect">
            <a:avLst/>
          </a:prstGeom>
        </p:spPr>
      </p:pic>
    </p:spTree>
    <p:extLst>
      <p:ext uri="{BB962C8B-B14F-4D97-AF65-F5344CB8AC3E}">
        <p14:creationId xmlns:p14="http://schemas.microsoft.com/office/powerpoint/2010/main" val="885896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pic>
        <p:nvPicPr>
          <p:cNvPr id="6" name="Picture 12">
            <a:extLst>
              <a:ext uri="{FF2B5EF4-FFF2-40B4-BE49-F238E27FC236}">
                <a16:creationId xmlns:a16="http://schemas.microsoft.com/office/drawing/2014/main" id="{D59DF010-F42D-D3E2-5CE6-6730C5A5BC3D}"/>
              </a:ext>
            </a:extLst>
          </p:cNvPr>
          <p:cNvPicPr>
            <a:picLocks noChangeAspect="1"/>
          </p:cNvPicPr>
          <p:nvPr/>
        </p:nvPicPr>
        <p:blipFill>
          <a:blip r:embed="rId6"/>
          <a:stretch>
            <a:fillRect/>
          </a:stretch>
        </p:blipFill>
        <p:spPr>
          <a:xfrm>
            <a:off x="7526987" y="3328272"/>
            <a:ext cx="2090112" cy="3342416"/>
          </a:xfrm>
          <a:prstGeom prst="rect">
            <a:avLst/>
          </a:prstGeom>
        </p:spPr>
      </p:pic>
      <p:pic>
        <p:nvPicPr>
          <p:cNvPr id="8" name="Picture 15">
            <a:extLst>
              <a:ext uri="{FF2B5EF4-FFF2-40B4-BE49-F238E27FC236}">
                <a16:creationId xmlns:a16="http://schemas.microsoft.com/office/drawing/2014/main" id="{4CE75E3F-4DDD-A172-D506-DAA1AA05D475}"/>
              </a:ext>
            </a:extLst>
          </p:cNvPr>
          <p:cNvPicPr>
            <a:picLocks noChangeAspect="1"/>
          </p:cNvPicPr>
          <p:nvPr/>
        </p:nvPicPr>
        <p:blipFill>
          <a:blip r:embed="rId7"/>
          <a:stretch>
            <a:fillRect/>
          </a:stretch>
        </p:blipFill>
        <p:spPr>
          <a:xfrm>
            <a:off x="9753171" y="3328272"/>
            <a:ext cx="2256357" cy="3262728"/>
          </a:xfrm>
          <a:prstGeom prst="rect">
            <a:avLst/>
          </a:prstGeom>
        </p:spPr>
      </p:pic>
      <p:sp>
        <p:nvSpPr>
          <p:cNvPr id="18" name="Hình chữ nhật: Góc Tròn 2">
            <a:extLst>
              <a:ext uri="{FF2B5EF4-FFF2-40B4-BE49-F238E27FC236}">
                <a16:creationId xmlns:a16="http://schemas.microsoft.com/office/drawing/2014/main" id="{3F764C00-5238-C482-7DF4-59CBBD11BE3A}"/>
              </a:ext>
            </a:extLst>
          </p:cNvPr>
          <p:cNvSpPr/>
          <p:nvPr/>
        </p:nvSpPr>
        <p:spPr>
          <a:xfrm>
            <a:off x="8140606" y="1249386"/>
            <a:ext cx="3225130" cy="1968821"/>
          </a:xfrm>
          <a:prstGeom prst="roundRect">
            <a:avLst/>
          </a:prstGeom>
          <a:solidFill>
            <a:schemeClr val="accent4">
              <a:lumMod val="60000"/>
              <a:lumOff val="40000"/>
            </a:schemeClr>
          </a:solidFill>
          <a:ln w="19050">
            <a:solidFill>
              <a:schemeClr val="accent4">
                <a:lumMod val="50000"/>
              </a:schemeClr>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373">
            <a:extLst>
              <a:ext uri="{FF2B5EF4-FFF2-40B4-BE49-F238E27FC236}">
                <a16:creationId xmlns:a16="http://schemas.microsoft.com/office/drawing/2014/main" id="{C0DF85A7-54ED-93F6-2050-DD475C2D6266}"/>
              </a:ext>
            </a:extLst>
          </p:cNvPr>
          <p:cNvSpPr txBox="1"/>
          <p:nvPr/>
        </p:nvSpPr>
        <p:spPr>
          <a:xfrm>
            <a:off x="8239273" y="1324228"/>
            <a:ext cx="2932546" cy="1661993"/>
          </a:xfrm>
          <a:prstGeom prst="rect">
            <a:avLst/>
          </a:prstGeom>
          <a:noFill/>
        </p:spPr>
        <p:txBody>
          <a:bodyPr wrap="square" lIns="0" tIns="0" rIns="0" bIns="0" rtlCol="0">
            <a:spAutoFit/>
          </a:bodyPr>
          <a:lstStyle/>
          <a:p>
            <a:pPr algn="ct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khác</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lắng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nghe</a:t>
            </a:r>
            <a:r>
              <a:rPr lang="en-US" sz="3600" dirty="0">
                <a:latin typeface="Calibri" panose="020F0502020204030204" pitchFamily="34" charset="0"/>
                <a:cs typeface="Calibri" panose="020F0502020204030204" pitchFamily="34" charset="0"/>
              </a:rPr>
              <a:t> – </a:t>
            </a:r>
            <a:r>
              <a:rPr lang="en-US" sz="3600" dirty="0" err="1">
                <a:latin typeface="Calibri" panose="020F0502020204030204" pitchFamily="34" charset="0"/>
                <a:cs typeface="Calibri" panose="020F0502020204030204" pitchFamily="34" charset="0"/>
              </a:rPr>
              <a:t>góp</a:t>
            </a:r>
            <a:r>
              <a:rPr lang="en-US" sz="3600" dirty="0">
                <a:latin typeface="Calibri" panose="020F0502020204030204" pitchFamily="34" charset="0"/>
                <a:cs typeface="Calibri" panose="020F0502020204030204" pitchFamily="34" charset="0"/>
              </a:rPr>
              <a:t> ý - </a:t>
            </a:r>
            <a:r>
              <a:rPr lang="en-US" sz="3600" dirty="0" err="1">
                <a:latin typeface="Calibri" panose="020F0502020204030204" pitchFamily="34" charset="0"/>
                <a:cs typeface="Calibri" panose="020F0502020204030204" pitchFamily="34" charset="0"/>
              </a:rPr>
              <a:t>bổ</a:t>
            </a:r>
            <a:r>
              <a:rPr lang="en-US" sz="3600" dirty="0">
                <a:latin typeface="Calibri" panose="020F0502020204030204" pitchFamily="34" charset="0"/>
                <a:cs typeface="Calibri" panose="020F0502020204030204" pitchFamily="34" charset="0"/>
              </a:rPr>
              <a:t> sung</a:t>
            </a:r>
          </a:p>
        </p:txBody>
      </p:sp>
      <p:pic>
        <p:nvPicPr>
          <p:cNvPr id="29" name="Picture 28">
            <a:extLst>
              <a:ext uri="{FF2B5EF4-FFF2-40B4-BE49-F238E27FC236}">
                <a16:creationId xmlns:a16="http://schemas.microsoft.com/office/drawing/2014/main" id="{5310F5D2-BA78-1E70-538B-4C25EB60B99A}"/>
              </a:ext>
            </a:extLst>
          </p:cNvPr>
          <p:cNvPicPr>
            <a:picLocks noChangeAspect="1"/>
          </p:cNvPicPr>
          <p:nvPr/>
        </p:nvPicPr>
        <p:blipFill>
          <a:blip r:embed="rId8"/>
          <a:stretch>
            <a:fillRect/>
          </a:stretch>
        </p:blipFill>
        <p:spPr>
          <a:xfrm>
            <a:off x="2232840" y="131016"/>
            <a:ext cx="4621169" cy="1109568"/>
          </a:xfrm>
          <a:prstGeom prst="rect">
            <a:avLst/>
          </a:prstGeom>
        </p:spPr>
      </p:pic>
      <p:pic>
        <p:nvPicPr>
          <p:cNvPr id="30" name="Picture 29" descr="A screenshot of a cellphone&#10;&#10;Description automatically generated with medium confidence">
            <a:extLst>
              <a:ext uri="{FF2B5EF4-FFF2-40B4-BE49-F238E27FC236}">
                <a16:creationId xmlns:a16="http://schemas.microsoft.com/office/drawing/2014/main" id="{64730F0E-4392-C28E-F7AD-01E0D323AA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324101" y="1229656"/>
            <a:ext cx="3762374" cy="5321604"/>
          </a:xfrm>
          <a:prstGeom prst="rect">
            <a:avLst/>
          </a:prstGeom>
        </p:spPr>
      </p:pic>
    </p:spTree>
    <p:extLst>
      <p:ext uri="{BB962C8B-B14F-4D97-AF65-F5344CB8AC3E}">
        <p14:creationId xmlns:p14="http://schemas.microsoft.com/office/powerpoint/2010/main" val="4275641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aphicFrame>
        <p:nvGraphicFramePr>
          <p:cNvPr id="2" name="Table 3">
            <a:extLst>
              <a:ext uri="{FF2B5EF4-FFF2-40B4-BE49-F238E27FC236}">
                <a16:creationId xmlns:a16="http://schemas.microsoft.com/office/drawing/2014/main" id="{6815ECDB-190A-F431-A750-2AD6DC4B31D3}"/>
              </a:ext>
            </a:extLst>
          </p:cNvPr>
          <p:cNvGraphicFramePr>
            <a:graphicFrameLocks noGrp="1"/>
          </p:cNvGraphicFramePr>
          <p:nvPr>
            <p:extLst>
              <p:ext uri="{D42A27DB-BD31-4B8C-83A1-F6EECF244321}">
                <p14:modId xmlns:p14="http://schemas.microsoft.com/office/powerpoint/2010/main" val="2985411635"/>
              </p:ext>
            </p:extLst>
          </p:nvPr>
        </p:nvGraphicFramePr>
        <p:xfrm>
          <a:off x="1171575" y="1119715"/>
          <a:ext cx="9991725" cy="3667391"/>
        </p:xfrm>
        <a:graphic>
          <a:graphicData uri="http://schemas.openxmlformats.org/drawingml/2006/table">
            <a:tbl>
              <a:tblPr firstRow="1" bandRow="1">
                <a:tableStyleId>{5C22544A-7EE6-4342-B048-85BDC9FD1C3A}</a:tableStyleId>
              </a:tblPr>
              <a:tblGrid>
                <a:gridCol w="2352675">
                  <a:extLst>
                    <a:ext uri="{9D8B030D-6E8A-4147-A177-3AD203B41FA5}">
                      <a16:colId xmlns:a16="http://schemas.microsoft.com/office/drawing/2014/main" val="2434097260"/>
                    </a:ext>
                  </a:extLst>
                </a:gridCol>
                <a:gridCol w="1943100">
                  <a:extLst>
                    <a:ext uri="{9D8B030D-6E8A-4147-A177-3AD203B41FA5}">
                      <a16:colId xmlns:a16="http://schemas.microsoft.com/office/drawing/2014/main" val="1894196965"/>
                    </a:ext>
                  </a:extLst>
                </a:gridCol>
                <a:gridCol w="1943100">
                  <a:extLst>
                    <a:ext uri="{9D8B030D-6E8A-4147-A177-3AD203B41FA5}">
                      <a16:colId xmlns:a16="http://schemas.microsoft.com/office/drawing/2014/main" val="3032863884"/>
                    </a:ext>
                  </a:extLst>
                </a:gridCol>
                <a:gridCol w="1754505">
                  <a:extLst>
                    <a:ext uri="{9D8B030D-6E8A-4147-A177-3AD203B41FA5}">
                      <a16:colId xmlns:a16="http://schemas.microsoft.com/office/drawing/2014/main" val="3830917706"/>
                    </a:ext>
                  </a:extLst>
                </a:gridCol>
                <a:gridCol w="1998345">
                  <a:extLst>
                    <a:ext uri="{9D8B030D-6E8A-4147-A177-3AD203B41FA5}">
                      <a16:colId xmlns:a16="http://schemas.microsoft.com/office/drawing/2014/main" val="1113894549"/>
                    </a:ext>
                  </a:extLst>
                </a:gridCol>
              </a:tblGrid>
              <a:tr h="728135">
                <a:tc>
                  <a:txBody>
                    <a:bodyPr/>
                    <a:lstStyle/>
                    <a:p>
                      <a:pPr algn="ct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Màu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sắc</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Mùi</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Vị</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Hình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dạng</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01959624"/>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cốc</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931976"/>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bát</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9578285"/>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smtClean="0">
                          <a:solidFill>
                            <a:srgbClr val="002060"/>
                          </a:solidFill>
                          <a:latin typeface="Calibri" panose="020F0502020204030204" pitchFamily="34" charset="0"/>
                          <a:cs typeface="Calibri" panose="020F0502020204030204" pitchFamily="34" charset="0"/>
                        </a:rPr>
                        <a:t>lọ</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553159"/>
                  </a:ext>
                </a:extLst>
              </a:tr>
            </a:tbl>
          </a:graphicData>
        </a:graphic>
      </p:graphicFrame>
      <p:sp>
        <p:nvSpPr>
          <p:cNvPr id="4" name="TextBox 3">
            <a:extLst>
              <a:ext uri="{FF2B5EF4-FFF2-40B4-BE49-F238E27FC236}">
                <a16:creationId xmlns:a16="http://schemas.microsoft.com/office/drawing/2014/main" id="{48C3AA3A-B8C7-0305-73B1-73D67027C44C}"/>
              </a:ext>
            </a:extLst>
          </p:cNvPr>
          <p:cNvSpPr txBox="1"/>
          <p:nvPr/>
        </p:nvSpPr>
        <p:spPr>
          <a:xfrm>
            <a:off x="3476625" y="18669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660A3C7-349A-488D-2398-A080ADEC2C59}"/>
              </a:ext>
            </a:extLst>
          </p:cNvPr>
          <p:cNvSpPr txBox="1"/>
          <p:nvPr/>
        </p:nvSpPr>
        <p:spPr>
          <a:xfrm>
            <a:off x="5476875" y="18859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FE82D0A-7DA9-3729-DC2D-283B18EC6607}"/>
              </a:ext>
            </a:extLst>
          </p:cNvPr>
          <p:cNvSpPr txBox="1"/>
          <p:nvPr/>
        </p:nvSpPr>
        <p:spPr>
          <a:xfrm>
            <a:off x="7477125" y="18764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8E7DBF4-D88E-39B8-E224-514621D53400}"/>
              </a:ext>
            </a:extLst>
          </p:cNvPr>
          <p:cNvSpPr txBox="1"/>
          <p:nvPr/>
        </p:nvSpPr>
        <p:spPr>
          <a:xfrm>
            <a:off x="9324975" y="18954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cốc</a:t>
            </a:r>
            <a:endParaRPr lang="en-US" sz="3000"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0E6F773-AA18-3177-83B6-E50F9F80442F}"/>
              </a:ext>
            </a:extLst>
          </p:cNvPr>
          <p:cNvSpPr txBox="1"/>
          <p:nvPr/>
        </p:nvSpPr>
        <p:spPr>
          <a:xfrm>
            <a:off x="3619500" y="29432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AAC1C6D-2CAF-4115-8A6C-A4554765A835}"/>
              </a:ext>
            </a:extLst>
          </p:cNvPr>
          <p:cNvSpPr txBox="1"/>
          <p:nvPr/>
        </p:nvSpPr>
        <p:spPr>
          <a:xfrm>
            <a:off x="55340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BA7452D-B889-5F62-13D8-94D970D898C7}"/>
              </a:ext>
            </a:extLst>
          </p:cNvPr>
          <p:cNvSpPr txBox="1"/>
          <p:nvPr/>
        </p:nvSpPr>
        <p:spPr>
          <a:xfrm>
            <a:off x="7648575" y="29527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D6E6970-91D2-F662-2E5A-DD590F6933EB}"/>
              </a:ext>
            </a:extLst>
          </p:cNvPr>
          <p:cNvSpPr txBox="1"/>
          <p:nvPr/>
        </p:nvSpPr>
        <p:spPr>
          <a:xfrm>
            <a:off x="94964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bát</a:t>
            </a:r>
            <a:endParaRPr lang="en-US" sz="3000"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1048A3C-9BD0-C9B8-EE04-9153F01D3464}"/>
              </a:ext>
            </a:extLst>
          </p:cNvPr>
          <p:cNvSpPr txBox="1"/>
          <p:nvPr/>
        </p:nvSpPr>
        <p:spPr>
          <a:xfrm>
            <a:off x="3600450" y="40005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CEF1561-64FB-A0E0-A61F-85037B1C3287}"/>
              </a:ext>
            </a:extLst>
          </p:cNvPr>
          <p:cNvSpPr txBox="1"/>
          <p:nvPr/>
        </p:nvSpPr>
        <p:spPr>
          <a:xfrm>
            <a:off x="5600700" y="40195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E7404C5-3227-9241-9FA6-EC185A4C067D}"/>
              </a:ext>
            </a:extLst>
          </p:cNvPr>
          <p:cNvSpPr txBox="1"/>
          <p:nvPr/>
        </p:nvSpPr>
        <p:spPr>
          <a:xfrm>
            <a:off x="7600950" y="40100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AB5816B-7F47-FAD7-863D-86AC1A10F792}"/>
              </a:ext>
            </a:extLst>
          </p:cNvPr>
          <p:cNvSpPr txBox="1"/>
          <p:nvPr/>
        </p:nvSpPr>
        <p:spPr>
          <a:xfrm>
            <a:off x="9448800" y="40290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smtClean="0">
                <a:solidFill>
                  <a:srgbClr val="002060"/>
                </a:solidFill>
                <a:latin typeface="Calibri" panose="020F0502020204030204" pitchFamily="34" charset="0"/>
                <a:cs typeface="Calibri" panose="020F0502020204030204" pitchFamily="34" charset="0"/>
              </a:rPr>
              <a:t>lọ</a:t>
            </a:r>
            <a:endParaRPr lang="en-US" sz="3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5757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3" grpId="0"/>
      <p:bldP spid="14" grpId="0"/>
      <p:bldP spid="15" grpId="0"/>
      <p:bldP spid="16"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1" name="Freeform 8">
            <a:extLst>
              <a:ext uri="{FF2B5EF4-FFF2-40B4-BE49-F238E27FC236}">
                <a16:creationId xmlns:a16="http://schemas.microsoft.com/office/drawing/2014/main" id="{1875348E-E87A-E898-2B27-C40BECF9F17D}"/>
              </a:ext>
            </a:extLst>
          </p:cNvPr>
          <p:cNvSpPr/>
          <p:nvPr/>
        </p:nvSpPr>
        <p:spPr>
          <a:xfrm rot="13080448">
            <a:off x="4986344" y="2173489"/>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2" name="Freeform 8">
            <a:extLst>
              <a:ext uri="{FF2B5EF4-FFF2-40B4-BE49-F238E27FC236}">
                <a16:creationId xmlns:a16="http://schemas.microsoft.com/office/drawing/2014/main" id="{2319868B-AC60-3009-AE66-117A6A602A03}"/>
              </a:ext>
            </a:extLst>
          </p:cNvPr>
          <p:cNvSpPr/>
          <p:nvPr/>
        </p:nvSpPr>
        <p:spPr>
          <a:xfrm rot="8800745" flipH="1">
            <a:off x="7866435" y="2346092"/>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3" name="Freeform 8">
            <a:extLst>
              <a:ext uri="{FF2B5EF4-FFF2-40B4-BE49-F238E27FC236}">
                <a16:creationId xmlns:a16="http://schemas.microsoft.com/office/drawing/2014/main" id="{08C4EC31-30BB-1452-EAC6-762568E19483}"/>
              </a:ext>
            </a:extLst>
          </p:cNvPr>
          <p:cNvSpPr/>
          <p:nvPr/>
        </p:nvSpPr>
        <p:spPr>
          <a:xfrm rot="8800745" flipV="1">
            <a:off x="4751449" y="4698728"/>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4" name="Freeform 8">
            <a:extLst>
              <a:ext uri="{FF2B5EF4-FFF2-40B4-BE49-F238E27FC236}">
                <a16:creationId xmlns:a16="http://schemas.microsoft.com/office/drawing/2014/main" id="{FBF9C8BC-5FC6-0D60-B7FC-A39666BA050D}"/>
              </a:ext>
            </a:extLst>
          </p:cNvPr>
          <p:cNvSpPr/>
          <p:nvPr/>
        </p:nvSpPr>
        <p:spPr>
          <a:xfrm rot="12799255" flipH="1" flipV="1">
            <a:off x="7928922" y="473558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35" name="Hình ảnh 24">
            <a:extLst>
              <a:ext uri="{FF2B5EF4-FFF2-40B4-BE49-F238E27FC236}">
                <a16:creationId xmlns:a16="http://schemas.microsoft.com/office/drawing/2014/main" id="{706C1B5C-750C-1C4F-D783-F4924B542826}"/>
              </a:ext>
            </a:extLst>
          </p:cNvPr>
          <p:cNvPicPr>
            <a:picLocks noChangeAspect="1"/>
          </p:cNvPicPr>
          <p:nvPr/>
        </p:nvPicPr>
        <p:blipFill>
          <a:blip r:embed="rId8"/>
          <a:stretch>
            <a:fillRect/>
          </a:stretch>
        </p:blipFill>
        <p:spPr>
          <a:xfrm>
            <a:off x="86193" y="104776"/>
            <a:ext cx="3044200" cy="2389839"/>
          </a:xfrm>
          <a:prstGeom prst="rect">
            <a:avLst/>
          </a:prstGeom>
        </p:spPr>
      </p:pic>
      <p:pic>
        <p:nvPicPr>
          <p:cNvPr id="36" name="Hình ảnh 39">
            <a:extLst>
              <a:ext uri="{FF2B5EF4-FFF2-40B4-BE49-F238E27FC236}">
                <a16:creationId xmlns:a16="http://schemas.microsoft.com/office/drawing/2014/main" id="{CB2A70EC-3B62-2A46-D398-65D32241790D}"/>
              </a:ext>
            </a:extLst>
          </p:cNvPr>
          <p:cNvPicPr>
            <a:picLocks noChangeAspect="1"/>
          </p:cNvPicPr>
          <p:nvPr/>
        </p:nvPicPr>
        <p:blipFill>
          <a:blip r:embed="rId9"/>
          <a:stretch>
            <a:fillRect/>
          </a:stretch>
        </p:blipFill>
        <p:spPr>
          <a:xfrm>
            <a:off x="5339406" y="2780302"/>
            <a:ext cx="3101101" cy="2682473"/>
          </a:xfrm>
          <a:prstGeom prst="rect">
            <a:avLst/>
          </a:prstGeom>
        </p:spPr>
      </p:pic>
      <p:pic>
        <p:nvPicPr>
          <p:cNvPr id="37" name="Hình ảnh 43">
            <a:extLst>
              <a:ext uri="{FF2B5EF4-FFF2-40B4-BE49-F238E27FC236}">
                <a16:creationId xmlns:a16="http://schemas.microsoft.com/office/drawing/2014/main" id="{9D3A060A-01E2-FD36-BF33-0BA9620D625B}"/>
              </a:ext>
            </a:extLst>
          </p:cNvPr>
          <p:cNvPicPr>
            <a:picLocks noChangeAspect="1"/>
          </p:cNvPicPr>
          <p:nvPr/>
        </p:nvPicPr>
        <p:blipFill>
          <a:blip r:embed="rId10"/>
          <a:stretch>
            <a:fillRect/>
          </a:stretch>
        </p:blipFill>
        <p:spPr>
          <a:xfrm>
            <a:off x="3310554" y="142925"/>
            <a:ext cx="2276037" cy="2259780"/>
          </a:xfrm>
          <a:prstGeom prst="rect">
            <a:avLst/>
          </a:prstGeom>
        </p:spPr>
      </p:pic>
      <p:pic>
        <p:nvPicPr>
          <p:cNvPr id="38" name="Hình ảnh 44">
            <a:extLst>
              <a:ext uri="{FF2B5EF4-FFF2-40B4-BE49-F238E27FC236}">
                <a16:creationId xmlns:a16="http://schemas.microsoft.com/office/drawing/2014/main" id="{2F874A72-560A-10DA-C783-F307F5D9B09E}"/>
              </a:ext>
            </a:extLst>
          </p:cNvPr>
          <p:cNvPicPr>
            <a:picLocks noChangeAspect="1"/>
          </p:cNvPicPr>
          <p:nvPr/>
        </p:nvPicPr>
        <p:blipFill>
          <a:blip r:embed="rId11"/>
          <a:stretch>
            <a:fillRect/>
          </a:stretch>
        </p:blipFill>
        <p:spPr>
          <a:xfrm>
            <a:off x="9045837" y="617611"/>
            <a:ext cx="2276037" cy="2259780"/>
          </a:xfrm>
          <a:prstGeom prst="rect">
            <a:avLst/>
          </a:prstGeom>
        </p:spPr>
      </p:pic>
      <p:pic>
        <p:nvPicPr>
          <p:cNvPr id="39" name="Hình ảnh 45">
            <a:extLst>
              <a:ext uri="{FF2B5EF4-FFF2-40B4-BE49-F238E27FC236}">
                <a16:creationId xmlns:a16="http://schemas.microsoft.com/office/drawing/2014/main" id="{B23943D3-E7CE-3ECE-58C9-CBD0D0F351E4}"/>
              </a:ext>
            </a:extLst>
          </p:cNvPr>
          <p:cNvPicPr>
            <a:picLocks noChangeAspect="1"/>
          </p:cNvPicPr>
          <p:nvPr/>
        </p:nvPicPr>
        <p:blipFill>
          <a:blip r:embed="rId12"/>
          <a:stretch>
            <a:fillRect/>
          </a:stretch>
        </p:blipFill>
        <p:spPr>
          <a:xfrm>
            <a:off x="9122133" y="4437323"/>
            <a:ext cx="2276037" cy="2259780"/>
          </a:xfrm>
          <a:prstGeom prst="rect">
            <a:avLst/>
          </a:prstGeom>
        </p:spPr>
      </p:pic>
      <p:pic>
        <p:nvPicPr>
          <p:cNvPr id="40" name="Hình ảnh 46">
            <a:extLst>
              <a:ext uri="{FF2B5EF4-FFF2-40B4-BE49-F238E27FC236}">
                <a16:creationId xmlns:a16="http://schemas.microsoft.com/office/drawing/2014/main" id="{B29723D1-76F2-E109-6FD2-C7933C599E08}"/>
              </a:ext>
            </a:extLst>
          </p:cNvPr>
          <p:cNvPicPr>
            <a:picLocks noChangeAspect="1"/>
          </p:cNvPicPr>
          <p:nvPr/>
        </p:nvPicPr>
        <p:blipFill>
          <a:blip r:embed="rId13"/>
          <a:stretch>
            <a:fillRect/>
          </a:stretch>
        </p:blipFill>
        <p:spPr>
          <a:xfrm>
            <a:off x="1556678" y="4330852"/>
            <a:ext cx="3101101" cy="2263844"/>
          </a:xfrm>
          <a:prstGeom prst="rect">
            <a:avLst/>
          </a:prstGeom>
        </p:spPr>
      </p:pic>
    </p:spTree>
    <p:extLst>
      <p:ext uri="{BB962C8B-B14F-4D97-AF65-F5344CB8AC3E}">
        <p14:creationId xmlns:p14="http://schemas.microsoft.com/office/powerpoint/2010/main" val="1880760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00"/>
                                        <p:tgtEl>
                                          <p:spTgt spid="31"/>
                                        </p:tgtEl>
                                      </p:cBhvr>
                                    </p:animEffect>
                                  </p:childTnLst>
                                </p:cTn>
                              </p:par>
                            </p:childTnLst>
                          </p:cTn>
                        </p:par>
                        <p:par>
                          <p:cTn id="15" fill="hold">
                            <p:stCondLst>
                              <p:cond delay="500"/>
                            </p:stCondLst>
                            <p:childTnLst>
                              <p:par>
                                <p:cTn id="16" presetID="13" presetClass="entr" presetSubtype="32"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plus(out)">
                                      <p:cBhvr>
                                        <p:cTn id="18" dur="75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par>
                          <p:cTn id="24" fill="hold">
                            <p:stCondLst>
                              <p:cond delay="500"/>
                            </p:stCondLst>
                            <p:childTnLst>
                              <p:par>
                                <p:cTn id="25" presetID="13" presetClass="entr" presetSubtype="32"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plus(out)">
                                      <p:cBhvr>
                                        <p:cTn id="27" dur="75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par>
                          <p:cTn id="33" fill="hold">
                            <p:stCondLst>
                              <p:cond delay="500"/>
                            </p:stCondLst>
                            <p:childTnLst>
                              <p:par>
                                <p:cTn id="34" presetID="13" presetClass="entr" presetSubtype="32"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plus(out)">
                                      <p:cBhvr>
                                        <p:cTn id="36" dur="75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right)">
                                      <p:cBhvr>
                                        <p:cTn id="41" dur="500"/>
                                        <p:tgtEl>
                                          <p:spTgt spid="33"/>
                                        </p:tgtEl>
                                      </p:cBhvr>
                                    </p:animEffect>
                                  </p:childTnLst>
                                </p:cTn>
                              </p:par>
                            </p:childTnLst>
                          </p:cTn>
                        </p:par>
                        <p:par>
                          <p:cTn id="42" fill="hold">
                            <p:stCondLst>
                              <p:cond delay="500"/>
                            </p:stCondLst>
                            <p:childTnLst>
                              <p:par>
                                <p:cTn id="43" presetID="13" presetClass="entr" presetSubtype="32"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plus(out)">
                                      <p:cBhvr>
                                        <p:cTn id="45"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2032647"/>
            <a:ext cx="815024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tính</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chất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màu</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mùi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vị</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không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có</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hình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dạng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nhất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định</a:t>
            </a:r>
            <a:r>
              <a:rPr lang="en-US" sz="4800" dirty="0">
                <a:solidFill>
                  <a:prstClr val="black"/>
                </a:solidFill>
                <a:latin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4D3E78F-7876-0425-5584-E168D6B2AAA9}"/>
              </a:ext>
            </a:extLst>
          </p:cNvPr>
          <p:cNvPicPr>
            <a:picLocks noChangeAspect="1"/>
          </p:cNvPicPr>
          <p:nvPr/>
        </p:nvPicPr>
        <p:blipFill>
          <a:blip r:embed="rId3"/>
          <a:stretch>
            <a:fillRect/>
          </a:stretch>
        </p:blipFill>
        <p:spPr>
          <a:xfrm>
            <a:off x="3965263" y="1070569"/>
            <a:ext cx="4261473" cy="944962"/>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734801" cy="923925"/>
            <a:chOff x="220394" y="27442"/>
            <a:chExt cx="4426378"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639276" y="584143"/>
              <a:ext cx="4007496" cy="2164981"/>
            </a:xfrm>
            <a:prstGeom prst="rect">
              <a:avLst/>
            </a:prstGeom>
            <a:noFill/>
          </p:spPr>
          <p:txBody>
            <a:bodyPr wrap="square" rtlCol="0">
              <a:spAutoFit/>
            </a:bodyPr>
            <a:lstStyle/>
            <a:p>
              <a:pPr rtl="0">
                <a:spcBef>
                  <a:spcPts val="0"/>
                </a:spcBef>
                <a:spcAft>
                  <a:spcPts val="500"/>
                </a:spcAft>
              </a:pPr>
              <a:r>
                <a:rPr lang="vi-VN" sz="3600" b="1" i="1" u="none" strike="noStrike" dirty="0">
                  <a:solidFill>
                    <a:srgbClr val="2D2100"/>
                  </a:solidFill>
                  <a:effectLst/>
                  <a:latin typeface="Calibri" panose="020F0502020204030204" pitchFamily="34" charset="0"/>
                  <a:cs typeface="Calibri" panose="020F0502020204030204" pitchFamily="34" charset="0"/>
                </a:rPr>
                <a:t>2. Chuẩn bị: 1 tấm </a:t>
              </a:r>
              <a:r>
                <a:rPr lang="en-US" sz="3600" b="1" i="1" dirty="0" err="1" smtClean="0">
                  <a:solidFill>
                    <a:srgbClr val="2D2100"/>
                  </a:solidFill>
                  <a:latin typeface="Calibri" panose="020F0502020204030204" pitchFamily="34" charset="0"/>
                  <a:cs typeface="Calibri" panose="020F0502020204030204" pitchFamily="34" charset="0"/>
                </a:rPr>
                <a:t>nhựa</a:t>
              </a:r>
              <a:r>
                <a:rPr lang="vi-VN" sz="3600" b="1" i="1" u="none" strike="noStrike" dirty="0" smtClean="0">
                  <a:solidFill>
                    <a:srgbClr val="2D2100"/>
                  </a:solidFill>
                  <a:effectLst/>
                  <a:latin typeface="Calibri" panose="020F0502020204030204" pitchFamily="34" charset="0"/>
                  <a:cs typeface="Calibri" panose="020F0502020204030204" pitchFamily="34" charset="0"/>
                </a:rPr>
                <a:t>, </a:t>
              </a:r>
              <a:r>
                <a:rPr lang="vi-VN" sz="3600" b="1" i="1" u="none" strike="noStrike" dirty="0">
                  <a:solidFill>
                    <a:srgbClr val="2D2100"/>
                  </a:solidFill>
                  <a:effectLst/>
                  <a:latin typeface="Calibri" panose="020F0502020204030204" pitchFamily="34" charset="0"/>
                  <a:cs typeface="Calibri" panose="020F0502020204030204" pitchFamily="34" charset="0"/>
                </a:rPr>
                <a:t>1 khay </a:t>
              </a:r>
              <a:r>
                <a:rPr lang="vi-VN" sz="3600" b="1" i="1" u="none" strike="noStrike" dirty="0" smtClean="0">
                  <a:solidFill>
                    <a:srgbClr val="2D2100"/>
                  </a:solidFill>
                  <a:effectLst/>
                  <a:latin typeface="Calibri" panose="020F0502020204030204" pitchFamily="34" charset="0"/>
                  <a:cs typeface="Calibri" panose="020F0502020204030204" pitchFamily="34" charset="0"/>
                </a:rPr>
                <a:t>, </a:t>
              </a:r>
              <a:r>
                <a:rPr lang="vi-VN" sz="3600" b="1" i="1" u="none" strike="noStrike" dirty="0">
                  <a:solidFill>
                    <a:srgbClr val="2D2100"/>
                  </a:solidFill>
                  <a:effectLst/>
                  <a:latin typeface="Calibri" panose="020F0502020204030204" pitchFamily="34" charset="0"/>
                  <a:cs typeface="Calibri" panose="020F0502020204030204" pitchFamily="34" charset="0"/>
                </a:rPr>
                <a:t>1 cốc nước.</a:t>
              </a:r>
              <a:endParaRPr lang="vi-VN" sz="3600" b="1" dirty="0">
                <a:effectLst/>
                <a:latin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723900" y="1809750"/>
            <a:ext cx="5667375" cy="2308324"/>
          </a:xfrm>
          <a:prstGeom prst="rect">
            <a:avLst/>
          </a:prstGeom>
          <a:noFill/>
        </p:spPr>
        <p:txBody>
          <a:bodyPr wrap="square" rtlCol="0">
            <a:spAutoFit/>
          </a:bodyPr>
          <a:lstStyle/>
          <a:p>
            <a:pPr algn="just" rtl="0">
              <a:spcBef>
                <a:spcPts val="0"/>
              </a:spcBef>
              <a:spcAft>
                <a:spcPts val="500"/>
              </a:spcAft>
            </a:pPr>
            <a:r>
              <a:rPr lang="vi-VN" sz="3600" b="1" i="1" u="none" strike="noStrike" dirty="0">
                <a:solidFill>
                  <a:srgbClr val="002060"/>
                </a:solidFill>
                <a:effectLst/>
                <a:latin typeface="Calibri" panose="020F0502020204030204" pitchFamily="34" charset="0"/>
                <a:cs typeface="Calibri" panose="020F0502020204030204" pitchFamily="34" charset="0"/>
              </a:rPr>
              <a:t>Tiến hành: </a:t>
            </a:r>
            <a:r>
              <a:rPr lang="vi-VN" sz="3600" b="0" u="none" strike="noStrike" dirty="0">
                <a:solidFill>
                  <a:srgbClr val="002060"/>
                </a:solidFill>
                <a:effectLst/>
                <a:latin typeface="Calibri" panose="020F0502020204030204" pitchFamily="34" charset="0"/>
                <a:cs typeface="Calibri" panose="020F0502020204030204" pitchFamily="34" charset="0"/>
              </a:rPr>
              <a:t>Đổ từ từ nước lên mặt</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tấm </a:t>
            </a:r>
            <a:r>
              <a:rPr lang="en-US" sz="3600" dirty="0" err="1" smtClean="0">
                <a:solidFill>
                  <a:srgbClr val="002060"/>
                </a:solidFill>
                <a:latin typeface="Calibri" panose="020F0502020204030204" pitchFamily="34" charset="0"/>
                <a:cs typeface="Calibri" panose="020F0502020204030204" pitchFamily="34" charset="0"/>
              </a:rPr>
              <a:t>nhựa</a:t>
            </a:r>
            <a:r>
              <a:rPr lang="vi-VN" sz="3600" b="0" u="none" strike="noStrike" dirty="0" smtClean="0">
                <a:solidFill>
                  <a:srgbClr val="002060"/>
                </a:solidFill>
                <a:effectLst/>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đặt nằm nghiêng trên khay</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như hình 2.</a:t>
            </a:r>
            <a:endParaRPr lang="en-US" sz="3600" dirty="0">
              <a:solidFill>
                <a:srgbClr val="002060"/>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9E4AF8F4-DE17-45D3-F79A-3F15AD6258EC}"/>
              </a:ext>
            </a:extLst>
          </p:cNvPr>
          <p:cNvPicPr>
            <a:picLocks noChangeAspect="1"/>
          </p:cNvPicPr>
          <p:nvPr/>
        </p:nvPicPr>
        <p:blipFill>
          <a:blip r:embed="rId6"/>
          <a:stretch>
            <a:fillRect/>
          </a:stretch>
        </p:blipFill>
        <p:spPr>
          <a:xfrm>
            <a:off x="6967537" y="1785937"/>
            <a:ext cx="3971925" cy="3228975"/>
          </a:xfrm>
          <a:prstGeom prst="rect">
            <a:avLst/>
          </a:prstGeom>
        </p:spPr>
      </p:pic>
      <p:sp>
        <p:nvSpPr>
          <p:cNvPr id="27" name="Hình chữ nhật: Góc Tròn 7">
            <a:extLst>
              <a:ext uri="{FF2B5EF4-FFF2-40B4-BE49-F238E27FC236}">
                <a16:creationId xmlns:a16="http://schemas.microsoft.com/office/drawing/2014/main" id="{1642452B-9C70-B2FD-077B-314F221BAF23}"/>
              </a:ext>
            </a:extLst>
          </p:cNvPr>
          <p:cNvSpPr/>
          <p:nvPr/>
        </p:nvSpPr>
        <p:spPr>
          <a:xfrm>
            <a:off x="443753" y="4124326"/>
            <a:ext cx="6190409" cy="2210214"/>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Calibri" panose="020F0502020204030204" pitchFamily="34" charset="0"/>
                <a:cs typeface="Calibri" panose="020F0502020204030204" pitchFamily="34" charset="0"/>
              </a:rPr>
              <a:t>Quan sát và nhận xét hướng chảy của nước trên mặt tấm </a:t>
            </a:r>
            <a:r>
              <a:rPr lang="en-US" sz="3600" dirty="0" err="1" smtClean="0">
                <a:solidFill>
                  <a:srgbClr val="FF0000"/>
                </a:solidFill>
                <a:latin typeface="Calibri" panose="020F0502020204030204" pitchFamily="34" charset="0"/>
                <a:cs typeface="Calibri" panose="020F0502020204030204" pitchFamily="34" charset="0"/>
              </a:rPr>
              <a:t>nhựa</a:t>
            </a:r>
            <a:r>
              <a:rPr lang="vi-VN" sz="3600" dirty="0" smtClean="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Khi xuống tới khay, nước tiếp tục chảy như thế nào?</a:t>
            </a:r>
          </a:p>
        </p:txBody>
      </p:sp>
    </p:spTree>
    <p:extLst>
      <p:ext uri="{BB962C8B-B14F-4D97-AF65-F5344CB8AC3E}">
        <p14:creationId xmlns:p14="http://schemas.microsoft.com/office/powerpoint/2010/main" val="363925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Rectangle: Rounded Corners 8">
            <a:extLst>
              <a:ext uri="{FF2B5EF4-FFF2-40B4-BE49-F238E27FC236}">
                <a16:creationId xmlns:a16="http://schemas.microsoft.com/office/drawing/2014/main" id="{84F11785-EC0B-A842-5A4C-BE6A02420191}"/>
              </a:ext>
            </a:extLst>
          </p:cNvPr>
          <p:cNvSpPr/>
          <p:nvPr/>
        </p:nvSpPr>
        <p:spPr>
          <a:xfrm>
            <a:off x="220394" y="514350"/>
            <a:ext cx="4719354" cy="1361101"/>
          </a:xfrm>
          <a:custGeom>
            <a:avLst/>
            <a:gdLst>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9354" h="1361101" fill="none" extrusionOk="0">
                <a:moveTo>
                  <a:pt x="0" y="136245"/>
                </a:moveTo>
                <a:cubicBezTo>
                  <a:pt x="3356" y="87324"/>
                  <a:pt x="120531" y="-15870"/>
                  <a:pt x="202220" y="0"/>
                </a:cubicBezTo>
                <a:cubicBezTo>
                  <a:pt x="1696515" y="57814"/>
                  <a:pt x="3583517" y="-195075"/>
                  <a:pt x="4517132" y="0"/>
                </a:cubicBezTo>
                <a:cubicBezTo>
                  <a:pt x="4606406" y="-2681"/>
                  <a:pt x="4748464" y="43700"/>
                  <a:pt x="4719354" y="136245"/>
                </a:cubicBezTo>
                <a:cubicBezTo>
                  <a:pt x="4759323" y="584701"/>
                  <a:pt x="4811655" y="794045"/>
                  <a:pt x="4719354" y="1224854"/>
                </a:cubicBezTo>
                <a:cubicBezTo>
                  <a:pt x="4699042" y="1316539"/>
                  <a:pt x="4652890" y="1360523"/>
                  <a:pt x="4517132" y="1361101"/>
                </a:cubicBezTo>
                <a:cubicBezTo>
                  <a:pt x="3542778" y="1329792"/>
                  <a:pt x="2077186" y="1327426"/>
                  <a:pt x="202220" y="1361101"/>
                </a:cubicBezTo>
                <a:cubicBezTo>
                  <a:pt x="84636" y="1331273"/>
                  <a:pt x="646" y="1324373"/>
                  <a:pt x="0" y="1224854"/>
                </a:cubicBezTo>
                <a:cubicBezTo>
                  <a:pt x="-109257" y="778333"/>
                  <a:pt x="63654" y="478003"/>
                  <a:pt x="0" y="136245"/>
                </a:cubicBezTo>
                <a:close/>
              </a:path>
              <a:path w="4719354" h="1361101" stroke="0" extrusionOk="0">
                <a:moveTo>
                  <a:pt x="0" y="136245"/>
                </a:moveTo>
                <a:cubicBezTo>
                  <a:pt x="-16759" y="60586"/>
                  <a:pt x="108175" y="-6450"/>
                  <a:pt x="202220" y="0"/>
                </a:cubicBezTo>
                <a:cubicBezTo>
                  <a:pt x="1594192" y="-183738"/>
                  <a:pt x="2364169" y="127409"/>
                  <a:pt x="4517132" y="0"/>
                </a:cubicBezTo>
                <a:cubicBezTo>
                  <a:pt x="4607852" y="-482"/>
                  <a:pt x="4722548" y="79343"/>
                  <a:pt x="4719354" y="136245"/>
                </a:cubicBezTo>
                <a:cubicBezTo>
                  <a:pt x="4805548" y="451033"/>
                  <a:pt x="4867985" y="856383"/>
                  <a:pt x="4719354" y="1224854"/>
                </a:cubicBezTo>
                <a:cubicBezTo>
                  <a:pt x="4734562" y="1315344"/>
                  <a:pt x="4599616" y="1355301"/>
                  <a:pt x="4517132" y="1361101"/>
                </a:cubicBezTo>
                <a:cubicBezTo>
                  <a:pt x="2796885" y="1342160"/>
                  <a:pt x="674450" y="1361632"/>
                  <a:pt x="202220" y="1361101"/>
                </a:cubicBezTo>
                <a:cubicBezTo>
                  <a:pt x="97569" y="1329662"/>
                  <a:pt x="-8732" y="1280542"/>
                  <a:pt x="0" y="1224854"/>
                </a:cubicBezTo>
                <a:cubicBezTo>
                  <a:pt x="-138039" y="846704"/>
                  <a:pt x="-120326" y="573921"/>
                  <a:pt x="0" y="136245"/>
                </a:cubicBezTo>
                <a:close/>
              </a:path>
              <a:path w="4719354" h="1361101" fill="none" stroke="0" extrusionOk="0">
                <a:moveTo>
                  <a:pt x="0" y="136245"/>
                </a:moveTo>
                <a:cubicBezTo>
                  <a:pt x="-4835" y="53584"/>
                  <a:pt x="107560" y="-3267"/>
                  <a:pt x="202220" y="0"/>
                </a:cubicBezTo>
                <a:cubicBezTo>
                  <a:pt x="1585729" y="77886"/>
                  <a:pt x="3556579" y="-8707"/>
                  <a:pt x="4517132" y="0"/>
                </a:cubicBezTo>
                <a:cubicBezTo>
                  <a:pt x="4611661" y="1746"/>
                  <a:pt x="4743892" y="59887"/>
                  <a:pt x="4719354" y="136245"/>
                </a:cubicBezTo>
                <a:cubicBezTo>
                  <a:pt x="4709085" y="659938"/>
                  <a:pt x="4813220" y="780760"/>
                  <a:pt x="4719354" y="1224854"/>
                </a:cubicBezTo>
                <a:cubicBezTo>
                  <a:pt x="4710426" y="1322335"/>
                  <a:pt x="4633789" y="1349154"/>
                  <a:pt x="4517132" y="1361101"/>
                </a:cubicBezTo>
                <a:cubicBezTo>
                  <a:pt x="3211846" y="1309101"/>
                  <a:pt x="2369508" y="1319236"/>
                  <a:pt x="202220" y="1361101"/>
                </a:cubicBezTo>
                <a:cubicBezTo>
                  <a:pt x="88347" y="1353891"/>
                  <a:pt x="16397" y="1306802"/>
                  <a:pt x="0" y="1224854"/>
                </a:cubicBezTo>
                <a:cubicBezTo>
                  <a:pt x="-64532" y="838503"/>
                  <a:pt x="-35322" y="525807"/>
                  <a:pt x="0" y="136245"/>
                </a:cubicBezTo>
                <a:close/>
              </a:path>
              <a:path w="4719354" h="1361101" fill="none" stroke="0" extrusionOk="0">
                <a:moveTo>
                  <a:pt x="0" y="136245"/>
                </a:moveTo>
                <a:cubicBezTo>
                  <a:pt x="651" y="59654"/>
                  <a:pt x="122182" y="-4382"/>
                  <a:pt x="202220" y="0"/>
                </a:cubicBezTo>
                <a:cubicBezTo>
                  <a:pt x="1594290" y="178844"/>
                  <a:pt x="3597815" y="-127029"/>
                  <a:pt x="4517132" y="0"/>
                </a:cubicBezTo>
                <a:cubicBezTo>
                  <a:pt x="4599835" y="-1089"/>
                  <a:pt x="4748322" y="62776"/>
                  <a:pt x="4719354" y="136245"/>
                </a:cubicBezTo>
                <a:cubicBezTo>
                  <a:pt x="4725057" y="620969"/>
                  <a:pt x="4821881" y="788333"/>
                  <a:pt x="4719354" y="1224854"/>
                </a:cubicBezTo>
                <a:cubicBezTo>
                  <a:pt x="4704241" y="1312011"/>
                  <a:pt x="4640960" y="1351989"/>
                  <a:pt x="4517132" y="1361101"/>
                </a:cubicBezTo>
                <a:cubicBezTo>
                  <a:pt x="3391636" y="1109590"/>
                  <a:pt x="2278814" y="1268873"/>
                  <a:pt x="202220" y="1361101"/>
                </a:cubicBezTo>
                <a:cubicBezTo>
                  <a:pt x="82288" y="1336022"/>
                  <a:pt x="11049" y="1311242"/>
                  <a:pt x="0" y="1224854"/>
                </a:cubicBezTo>
                <a:cubicBezTo>
                  <a:pt x="-128979" y="817125"/>
                  <a:pt x="94141" y="494569"/>
                  <a:pt x="0" y="136245"/>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Hộp Văn bản 23">
            <a:extLst>
              <a:ext uri="{FF2B5EF4-FFF2-40B4-BE49-F238E27FC236}">
                <a16:creationId xmlns:a16="http://schemas.microsoft.com/office/drawing/2014/main" id="{E2B85A52-653E-C183-9EDA-61AB57FDBCCD}"/>
              </a:ext>
            </a:extLst>
          </p:cNvPr>
          <p:cNvSpPr txBox="1"/>
          <p:nvPr/>
        </p:nvSpPr>
        <p:spPr>
          <a:xfrm>
            <a:off x="108159" y="561560"/>
            <a:ext cx="47818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normalizeH="0" baseline="0" noProof="0" dirty="0" err="1">
                <a:ln w="0"/>
                <a:uLnTx/>
                <a:uFillTx/>
              </a:rPr>
              <a:t>Các</a:t>
            </a:r>
            <a:r>
              <a:rPr kumimoji="0" lang="en-US" sz="3200" i="0" u="none" strike="noStrike" kern="1200" normalizeH="0" noProof="0" dirty="0">
                <a:ln w="0"/>
                <a:uLnTx/>
                <a:uFillTx/>
              </a:rPr>
              <a:t> </a:t>
            </a:r>
            <a:r>
              <a:rPr kumimoji="0" lang="en-US" sz="3200" i="0" u="none" strike="noStrike" kern="1200" normalizeH="0" noProof="0" dirty="0" err="1">
                <a:ln w="0"/>
                <a:uLnTx/>
                <a:uFillTx/>
              </a:rPr>
              <a:t>nhóm</a:t>
            </a:r>
            <a:r>
              <a:rPr kumimoji="0" lang="en-US" sz="3200" i="0" u="none" strike="noStrike" kern="1200" normalizeH="0" noProof="0" dirty="0">
                <a:ln w="0"/>
                <a:uLnTx/>
                <a:uFillTx/>
              </a:rPr>
              <a:t> </a:t>
            </a:r>
            <a:r>
              <a:rPr kumimoji="0" lang="en-US" sz="3200" i="0" u="none" strike="noStrike" kern="1200" normalizeH="0" noProof="0" dirty="0" err="1">
                <a:ln w="0"/>
                <a:uLnTx/>
                <a:uFillTx/>
              </a:rPr>
              <a:t>khác</a:t>
            </a:r>
            <a:r>
              <a:rPr kumimoji="0" lang="en-US" sz="3200" i="0" u="none" strike="noStrike" kern="1200" normalizeH="0" noProof="0" dirty="0">
                <a:ln w="0"/>
                <a:uLnTx/>
                <a:uFillTx/>
              </a:rPr>
              <a:t> </a:t>
            </a:r>
            <a:r>
              <a:rPr kumimoji="0" lang="en-US" sz="3200" b="1" i="0" u="none" strike="noStrike" kern="1200" normalizeH="0" noProof="0" dirty="0" err="1">
                <a:ln w="0"/>
                <a:solidFill>
                  <a:srgbClr val="FF0000"/>
                </a:solidFill>
                <a:uLnTx/>
                <a:uFillTx/>
              </a:rPr>
              <a:t>lắng</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nghe</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nhận</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xét</a:t>
            </a:r>
            <a:r>
              <a:rPr kumimoji="0" lang="en-US" sz="3200" b="1" i="0" u="none" strike="noStrike" kern="1200" normalizeH="0" noProof="0" dirty="0">
                <a:ln w="0"/>
                <a:solidFill>
                  <a:srgbClr val="FF0000"/>
                </a:solidFill>
                <a:uLnTx/>
                <a:uFillTx/>
              </a:rPr>
              <a:t> – </a:t>
            </a:r>
            <a:r>
              <a:rPr kumimoji="0" lang="en-US" sz="3200" b="1" i="0" u="none" strike="noStrike" kern="1200" normalizeH="0" noProof="0" dirty="0" err="1">
                <a:ln w="0"/>
                <a:solidFill>
                  <a:srgbClr val="FF0000"/>
                </a:solidFill>
                <a:uLnTx/>
                <a:uFillTx/>
              </a:rPr>
              <a:t>góp</a:t>
            </a:r>
            <a:r>
              <a:rPr kumimoji="0" lang="en-US" sz="3200" b="1" i="0" u="none" strike="noStrike" kern="1200" normalizeH="0" noProof="0" dirty="0">
                <a:ln w="0"/>
                <a:solidFill>
                  <a:srgbClr val="FF0000"/>
                </a:solidFill>
                <a:uLnTx/>
                <a:uFillTx/>
              </a:rPr>
              <a:t> ý</a:t>
            </a:r>
            <a:endParaRPr kumimoji="0" lang="en-US" sz="3200" b="1" i="0" u="none" strike="noStrike" kern="1200" normalizeH="0" baseline="0" noProof="0" dirty="0">
              <a:ln w="0"/>
              <a:solidFill>
                <a:srgbClr val="FF0000"/>
              </a:solidFill>
              <a:uLnTx/>
              <a:uFillTx/>
            </a:endParaRPr>
          </a:p>
        </p:txBody>
      </p:sp>
      <p:pic>
        <p:nvPicPr>
          <p:cNvPr id="7" name="Hình ảnh 22" descr="Ảnh có chứa mẫu họa&#10;&#10;Mô tả được tạo tự động">
            <a:extLst>
              <a:ext uri="{FF2B5EF4-FFF2-40B4-BE49-F238E27FC236}">
                <a16:creationId xmlns:a16="http://schemas.microsoft.com/office/drawing/2014/main" id="{4A636E31-ED53-F421-85B5-9187950C73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568602" y="1726412"/>
            <a:ext cx="4036356" cy="5131588"/>
          </a:xfrm>
          <a:prstGeom prst="rect">
            <a:avLst/>
          </a:prstGeom>
        </p:spPr>
      </p:pic>
      <p:pic>
        <p:nvPicPr>
          <p:cNvPr id="9" name="Picture 8">
            <a:extLst>
              <a:ext uri="{FF2B5EF4-FFF2-40B4-BE49-F238E27FC236}">
                <a16:creationId xmlns:a16="http://schemas.microsoft.com/office/drawing/2014/main" id="{33FE1422-BECD-AB92-1D16-83FBDF343179}"/>
              </a:ext>
            </a:extLst>
          </p:cNvPr>
          <p:cNvPicPr>
            <a:picLocks noChangeAspect="1"/>
          </p:cNvPicPr>
          <p:nvPr/>
        </p:nvPicPr>
        <p:blipFill>
          <a:blip r:embed="rId8"/>
          <a:stretch>
            <a:fillRect/>
          </a:stretch>
        </p:blipFill>
        <p:spPr>
          <a:xfrm>
            <a:off x="4938261" y="214433"/>
            <a:ext cx="6011177" cy="1609483"/>
          </a:xfrm>
          <a:prstGeom prst="rect">
            <a:avLst/>
          </a:prstGeom>
        </p:spPr>
      </p:pic>
      <p:pic>
        <p:nvPicPr>
          <p:cNvPr id="10" name="Picture 9">
            <a:extLst>
              <a:ext uri="{FF2B5EF4-FFF2-40B4-BE49-F238E27FC236}">
                <a16:creationId xmlns:a16="http://schemas.microsoft.com/office/drawing/2014/main" id="{FE5516E1-D652-5A18-13C7-CA94598375AA}"/>
              </a:ext>
            </a:extLst>
          </p:cNvPr>
          <p:cNvPicPr>
            <a:picLocks noChangeAspect="1"/>
          </p:cNvPicPr>
          <p:nvPr/>
        </p:nvPicPr>
        <p:blipFill>
          <a:blip r:embed="rId9"/>
          <a:stretch>
            <a:fillRect/>
          </a:stretch>
        </p:blipFill>
        <p:spPr>
          <a:xfrm>
            <a:off x="5348287" y="1614487"/>
            <a:ext cx="5119688" cy="4162049"/>
          </a:xfrm>
          <a:prstGeom prst="rect">
            <a:avLst/>
          </a:prstGeom>
        </p:spPr>
      </p:pic>
    </p:spTree>
    <p:extLst>
      <p:ext uri="{BB962C8B-B14F-4D97-AF65-F5344CB8AC3E}">
        <p14:creationId xmlns:p14="http://schemas.microsoft.com/office/powerpoint/2010/main" val="1894340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Hướ</a:t>
            </a:r>
            <a:r>
              <a:rPr lang="en-US" sz="4000" b="1" dirty="0">
                <a:solidFill>
                  <a:srgbClr val="FF0000"/>
                </a:solidFill>
                <a:latin typeface="Times New Roman" panose="02020603050405020304" pitchFamily="18" charset="0"/>
                <a:ea typeface="思源黑体 CN"/>
                <a:cs typeface="Times New Roman" panose="02020603050405020304" pitchFamily="18" charset="0"/>
              </a:rPr>
              <a:t>ng </a:t>
            </a:r>
            <a:r>
              <a:rPr lang="en-US" sz="4000" b="1" dirty="0" err="1">
                <a:solidFill>
                  <a:srgbClr val="FF0000"/>
                </a:solidFill>
                <a:latin typeface="Times New Roman" panose="02020603050405020304" pitchFamily="18" charset="0"/>
                <a:ea typeface="思源黑体 CN"/>
                <a:cs typeface="Times New Roman" panose="02020603050405020304" pitchFamily="18" charset="0"/>
              </a:rPr>
              <a:t>chảy</a:t>
            </a:r>
            <a:r>
              <a:rPr lang="en-US" sz="4000" b="1" dirty="0">
                <a:solidFill>
                  <a:srgbClr val="FF0000"/>
                </a:solidFill>
                <a:latin typeface="Times New Roman" panose="02020603050405020304" pitchFamily="18" charset="0"/>
                <a:ea typeface="思源黑体 CN"/>
                <a:cs typeface="Times New Roman" panose="02020603050405020304" pitchFamily="18" charset="0"/>
              </a:rPr>
              <a:t> </a:t>
            </a:r>
            <a:r>
              <a:rPr lang="en-US" sz="4000" b="1" dirty="0" err="1">
                <a:solidFill>
                  <a:srgbClr val="FF0000"/>
                </a:solidFill>
                <a:latin typeface="Times New Roman" panose="02020603050405020304" pitchFamily="18" charset="0"/>
                <a:ea typeface="思源黑体 CN"/>
                <a:cs typeface="Times New Roman" panose="02020603050405020304" pitchFamily="18" charset="0"/>
              </a:rPr>
              <a:t>của</a:t>
            </a:r>
            <a:r>
              <a:rPr lang="en-US" sz="4000" b="1" dirty="0">
                <a:solidFill>
                  <a:srgbClr val="FF0000"/>
                </a:solidFill>
                <a:latin typeface="Times New Roman" panose="02020603050405020304" pitchFamily="18" charset="0"/>
                <a:ea typeface="思源黑体 CN"/>
                <a:cs typeface="Times New Roman" panose="02020603050405020304" pitchFamily="18" charset="0"/>
              </a:rPr>
              <a:t> </a:t>
            </a:r>
            <a:r>
              <a:rPr lang="en-US" sz="4000" b="1" dirty="0" err="1">
                <a:solidFill>
                  <a:srgbClr val="FF0000"/>
                </a:solidFill>
                <a:latin typeface="Times New Roman" panose="02020603050405020304" pitchFamily="18" charset="0"/>
                <a:ea typeface="思源黑体 CN"/>
                <a:cs typeface="Times New Roman" panose="02020603050405020304" pitchFamily="18" charset="0"/>
              </a:rPr>
              <a:t>nước</a:t>
            </a:r>
            <a:r>
              <a:rPr lang="en-US" sz="4000" b="1" dirty="0">
                <a:solidFill>
                  <a:srgbClr val="FF0000"/>
                </a:solidFill>
                <a:latin typeface="Times New Roman" panose="02020603050405020304" pitchFamily="18" charset="0"/>
                <a:ea typeface="思源黑体 CN"/>
                <a:cs typeface="Times New Roman" panose="02020603050405020304" pitchFamily="18" charset="0"/>
              </a:rPr>
              <a:t> </a:t>
            </a:r>
            <a:r>
              <a:rPr lang="en-US" sz="4000" b="1" dirty="0" err="1">
                <a:solidFill>
                  <a:srgbClr val="FF0000"/>
                </a:solidFill>
                <a:latin typeface="Times New Roman" panose="02020603050405020304" pitchFamily="18" charset="0"/>
                <a:ea typeface="思源黑体 CN"/>
                <a:cs typeface="Times New Roman" panose="02020603050405020304" pitchFamily="18" charset="0"/>
              </a:rPr>
              <a:t>trên</a:t>
            </a:r>
            <a:r>
              <a:rPr lang="en-US" sz="4000" b="1" dirty="0">
                <a:solidFill>
                  <a:srgbClr val="FF0000"/>
                </a:solidFill>
                <a:latin typeface="Times New Roman" panose="02020603050405020304" pitchFamily="18" charset="0"/>
                <a:ea typeface="思源黑体 CN"/>
                <a:cs typeface="Times New Roman" panose="02020603050405020304" pitchFamily="18" charset="0"/>
              </a:rPr>
              <a:t> </a:t>
            </a:r>
            <a:r>
              <a:rPr lang="en-US" sz="4000" b="1" dirty="0" err="1">
                <a:solidFill>
                  <a:srgbClr val="FF0000"/>
                </a:solidFill>
                <a:latin typeface="Times New Roman" panose="02020603050405020304" pitchFamily="18" charset="0"/>
                <a:ea typeface="思源黑体 CN"/>
                <a:cs typeface="Times New Roman" panose="02020603050405020304" pitchFamily="18" charset="0"/>
              </a:rPr>
              <a:t>mặt</a:t>
            </a:r>
            <a:r>
              <a:rPr lang="en-US" sz="4000" b="1" dirty="0">
                <a:solidFill>
                  <a:srgbClr val="FF0000"/>
                </a:solidFill>
                <a:latin typeface="Times New Roman" panose="02020603050405020304" pitchFamily="18" charset="0"/>
                <a:ea typeface="思源黑体 CN"/>
                <a:cs typeface="Times New Roman" panose="02020603050405020304" pitchFamily="18" charset="0"/>
              </a:rPr>
              <a:t> </a:t>
            </a:r>
            <a:r>
              <a:rPr lang="en-US" sz="4000" b="1" dirty="0" err="1">
                <a:solidFill>
                  <a:srgbClr val="FF0000"/>
                </a:solidFill>
                <a:latin typeface="Times New Roman" panose="02020603050405020304" pitchFamily="18" charset="0"/>
                <a:ea typeface="思源黑体 CN"/>
                <a:cs typeface="Times New Roman" panose="02020603050405020304" pitchFamily="18" charset="0"/>
              </a:rPr>
              <a:t>tấm</a:t>
            </a:r>
            <a:r>
              <a:rPr lang="en-US" sz="4000" b="1" dirty="0">
                <a:solidFill>
                  <a:srgbClr val="FF0000"/>
                </a:solidFill>
                <a:latin typeface="Times New Roman" panose="02020603050405020304" pitchFamily="18" charset="0"/>
                <a:ea typeface="思源黑体 CN"/>
                <a:cs typeface="Times New Roman" panose="02020603050405020304" pitchFamily="18" charset="0"/>
              </a:rPr>
              <a:t> </a:t>
            </a:r>
            <a:r>
              <a:rPr lang="en-US" sz="4000" b="1" dirty="0" err="1" smtClean="0">
                <a:solidFill>
                  <a:srgbClr val="FF0000"/>
                </a:solidFill>
                <a:latin typeface="Times New Roman" panose="02020603050405020304" pitchFamily="18" charset="0"/>
                <a:ea typeface="思源黑体 CN"/>
                <a:cs typeface="Times New Roman" panose="02020603050405020304" pitchFamily="18" charset="0"/>
              </a:rPr>
              <a:t>nhựa</a:t>
            </a:r>
            <a:r>
              <a:rPr lang="en-US" sz="4000" b="1" dirty="0" smtClean="0">
                <a:solidFill>
                  <a:srgbClr val="FF0000"/>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Chảy</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từ</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cao</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xuống</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thấp</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khi</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xuống</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tới</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khay</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nước</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tiếp</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tục</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chảy</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lan</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ra</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khắp</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mọi</a:t>
            </a:r>
            <a:r>
              <a:rPr lang="en-US" sz="4000" i="1" dirty="0">
                <a:solidFill>
                  <a:prstClr val="black"/>
                </a:solidFill>
                <a:latin typeface="Times New Roman" panose="02020603050405020304" pitchFamily="18" charset="0"/>
                <a:ea typeface="思源黑体 CN"/>
                <a:cs typeface="Times New Roman" panose="02020603050405020304" pitchFamily="18" charset="0"/>
              </a:rPr>
              <a:t> </a:t>
            </a:r>
            <a:r>
              <a:rPr lang="en-US" sz="4000" i="1" dirty="0" err="1">
                <a:solidFill>
                  <a:prstClr val="black"/>
                </a:solidFill>
                <a:latin typeface="Times New Roman" panose="02020603050405020304" pitchFamily="18" charset="0"/>
                <a:ea typeface="思源黑体 CN"/>
                <a:cs typeface="Times New Roman" panose="02020603050405020304" pitchFamily="18" charset="0"/>
              </a:rPr>
              <a:t>phía</a:t>
            </a:r>
            <a:r>
              <a:rPr lang="en-US" sz="4000" dirty="0">
                <a:solidFill>
                  <a:prstClr val="black"/>
                </a:solidFill>
                <a:latin typeface="Times New Roman" panose="02020603050405020304" pitchFamily="18" charset="0"/>
                <a:ea typeface="思源黑体 CN"/>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思源黑体 CN"/>
              <a:cs typeface="Times New Roman" panose="02020603050405020304" pitchFamily="18" charset="0"/>
            </a:endParaRPr>
          </a:p>
        </p:txBody>
      </p:sp>
      <p:pic>
        <p:nvPicPr>
          <p:cNvPr id="4" name="图片 3" descr="ccxz">
            <a:extLst>
              <a:ext uri="{FF2B5EF4-FFF2-40B4-BE49-F238E27FC236}">
                <a16:creationId xmlns:a16="http://schemas.microsoft.com/office/drawing/2014/main" id="{EB5F0D75-D20F-1163-243C-3F7E12A808B8}"/>
              </a:ext>
            </a:extLst>
          </p:cNvPr>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extLst>
      <p:ext uri="{BB962C8B-B14F-4D97-AF65-F5344CB8AC3E}">
        <p14:creationId xmlns:p14="http://schemas.microsoft.com/office/powerpoint/2010/main" val="1771846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734801" cy="923925"/>
            <a:chOff x="220394" y="27442"/>
            <a:chExt cx="4426378"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3. </a:t>
              </a: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Chuẩn bị: 2 khăn mặt, 2 đĩa, 2 tờ giấy ăn khô, 1 thìa, nước.</a:t>
              </a: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647700" y="1190625"/>
            <a:ext cx="11068049" cy="1631216"/>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a:t>
            </a:r>
            <a:r>
              <a:rPr lang="vi-VN" sz="3200" b="1" dirty="0">
                <a:solidFill>
                  <a:srgbClr val="002060"/>
                </a:solidFill>
                <a:latin typeface="Calibri" panose="020F0502020204030204" pitchFamily="34" charset="0"/>
                <a:cs typeface="Calibri" panose="020F0502020204030204" pitchFamily="34" charset="0"/>
              </a:rPr>
              <a:t>Đặt khăn mặt, đĩa và giấy ăn chồng lên nhau như hình 3. Đổ một thìa nước lên mặt trên của mỗi chồng khăn mặt, đĩa và giấy ăn. Nhấc khăn mặt, đĩa và giấy ăn ở bên trên ra.</a:t>
            </a:r>
          </a:p>
        </p:txBody>
      </p:sp>
      <p:sp>
        <p:nvSpPr>
          <p:cNvPr id="27" name="Hình chữ nhật: Góc Tròn 7">
            <a:extLst>
              <a:ext uri="{FF2B5EF4-FFF2-40B4-BE49-F238E27FC236}">
                <a16:creationId xmlns:a16="http://schemas.microsoft.com/office/drawing/2014/main" id="{1642452B-9C70-B2FD-077B-314F221BAF23}"/>
              </a:ext>
            </a:extLst>
          </p:cNvPr>
          <p:cNvSpPr/>
          <p:nvPr/>
        </p:nvSpPr>
        <p:spPr>
          <a:xfrm>
            <a:off x="523875" y="5191124"/>
            <a:ext cx="11010899" cy="1219615"/>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mặt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ở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vật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sao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em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4" name="Picture 3">
            <a:extLst>
              <a:ext uri="{FF2B5EF4-FFF2-40B4-BE49-F238E27FC236}">
                <a16:creationId xmlns:a16="http://schemas.microsoft.com/office/drawing/2014/main" id="{C86BCA78-422E-41B7-40F4-2DE7DFC3B5B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557337" y="2743200"/>
            <a:ext cx="8905875" cy="2324100"/>
          </a:xfrm>
          <a:prstGeom prst="rect">
            <a:avLst/>
          </a:prstGeom>
        </p:spPr>
      </p:pic>
    </p:spTree>
    <p:extLst>
      <p:ext uri="{BB962C8B-B14F-4D97-AF65-F5344CB8AC3E}">
        <p14:creationId xmlns:p14="http://schemas.microsoft.com/office/powerpoint/2010/main" val="3612859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52106" t="35081" r="11227" b="7419"/>
          <a:stretch/>
        </p:blipFill>
        <p:spPr>
          <a:xfrm>
            <a:off x="9226034" y="2743191"/>
            <a:ext cx="2382869" cy="3736771"/>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8873" y="306283"/>
            <a:ext cx="8446747" cy="4107369"/>
          </a:xfrm>
          <a:prstGeom prst="rect">
            <a:avLst/>
          </a:prstGeom>
        </p:spPr>
      </p:pic>
      <p:sp>
        <p:nvSpPr>
          <p:cNvPr id="11" name="Title 1">
            <a:extLst>
              <a:ext uri="{FF2B5EF4-FFF2-40B4-BE49-F238E27FC236}">
                <a16:creationId xmlns:a16="http://schemas.microsoft.com/office/drawing/2014/main" id="{4064E76B-DB01-4728-A305-1E4254FC317E}"/>
              </a:ext>
            </a:extLst>
          </p:cNvPr>
          <p:cNvSpPr txBox="1">
            <a:spLocks/>
          </p:cNvSpPr>
          <p:nvPr/>
        </p:nvSpPr>
        <p:spPr>
          <a:xfrm>
            <a:off x="10193196" y="-251035"/>
            <a:ext cx="2186247"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0070C0">
                    <a:lumMod val="20000"/>
                    <a:lumOff val="80000"/>
                  </a:srgbClr>
                </a:solidFill>
                <a:effectLst/>
                <a:uLnTx/>
                <a:uFillTx/>
                <a:latin typeface="SVN-Internation" panose="02040603050506020204" pitchFamily="18" charset="0"/>
              </a:rPr>
              <a:t>Măng Non</a:t>
            </a:r>
            <a:endParaRPr kumimoji="0" lang="en-US" sz="9600" b="0" i="0" u="none" strike="noStrike" kern="1200" cap="none" spc="0" normalizeH="0" baseline="0" noProof="0" dirty="0">
              <a:ln>
                <a:noFill/>
              </a:ln>
              <a:solidFill>
                <a:srgbClr val="0070C0">
                  <a:lumMod val="20000"/>
                  <a:lumOff val="80000"/>
                </a:srgbClr>
              </a:solidFill>
              <a:effectLst/>
              <a:uLnTx/>
              <a:uFillTx/>
              <a:latin typeface="SVN-Internation" panose="02040603050506020204" pitchFamily="18" charset="0"/>
            </a:endParaRPr>
          </a:p>
        </p:txBody>
      </p:sp>
      <p:pic>
        <p:nvPicPr>
          <p:cNvPr id="2" name="Picture 1">
            <a:extLst>
              <a:ext uri="{FF2B5EF4-FFF2-40B4-BE49-F238E27FC236}">
                <a16:creationId xmlns:a16="http://schemas.microsoft.com/office/drawing/2014/main" id="{021B328D-B171-7FA2-B24C-479A48988AEA}"/>
              </a:ext>
            </a:extLst>
          </p:cNvPr>
          <p:cNvPicPr>
            <a:picLocks noChangeAspect="1"/>
          </p:cNvPicPr>
          <p:nvPr/>
        </p:nvPicPr>
        <p:blipFill>
          <a:blip r:embed="rId7"/>
          <a:stretch>
            <a:fillRect/>
          </a:stretch>
        </p:blipFill>
        <p:spPr>
          <a:xfrm>
            <a:off x="2428976" y="1508691"/>
            <a:ext cx="6456224" cy="1591194"/>
          </a:xfrm>
          <a:prstGeom prst="rect">
            <a:avLst/>
          </a:prstGeom>
        </p:spPr>
      </p:pic>
    </p:spTree>
    <p:extLst>
      <p:ext uri="{BB962C8B-B14F-4D97-AF65-F5344CB8AC3E}">
        <p14:creationId xmlns:p14="http://schemas.microsoft.com/office/powerpoint/2010/main" val="2103832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Nước</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thấm</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qua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khăn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giấy</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ăn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vì</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khăn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và</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giấy</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ăn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bên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dưới</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bị</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ướt</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không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thấm</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qua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đĩa</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vì</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đĩa</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phía</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bên</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dưới</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không</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bị</a:t>
            </a:r>
            <a:r>
              <a:rPr kumimoji="0" lang="en-US" sz="40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0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ướt</a:t>
            </a:r>
            <a:endPar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思源黑体 CN"/>
              <a:cs typeface="Times New Roman" panose="02020603050405020304" pitchFamily="18" charset="0"/>
            </a:endParaRPr>
          </a:p>
        </p:txBody>
      </p:sp>
      <p:pic>
        <p:nvPicPr>
          <p:cNvPr id="4" name="图片 3" descr="ccxz">
            <a:extLst>
              <a:ext uri="{FF2B5EF4-FFF2-40B4-BE49-F238E27FC236}">
                <a16:creationId xmlns:a16="http://schemas.microsoft.com/office/drawing/2014/main" id="{EB5F0D75-D20F-1163-243C-3F7E12A808B8}"/>
              </a:ext>
            </a:extLst>
          </p:cNvPr>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extLst>
      <p:ext uri="{BB962C8B-B14F-4D97-AF65-F5344CB8AC3E}">
        <p14:creationId xmlns:p14="http://schemas.microsoft.com/office/powerpoint/2010/main" val="1825715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619124" y="171450"/>
            <a:ext cx="11734801" cy="923925"/>
            <a:chOff x="220394" y="27442"/>
            <a:chExt cx="4426378"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4. Chuẩn bị: 3 cốc thuỷ tinh, 3 thìa, muối ăn, cát, đường, nước.</a:t>
              </a:r>
            </a:p>
          </p:txBody>
        </p:sp>
      </p:grpSp>
      <p:sp>
        <p:nvSpPr>
          <p:cNvPr id="22" name="TextBox 21">
            <a:extLst>
              <a:ext uri="{FF2B5EF4-FFF2-40B4-BE49-F238E27FC236}">
                <a16:creationId xmlns:a16="http://schemas.microsoft.com/office/drawing/2014/main" id="{0B5836E2-6AE3-1D07-C3D4-494EA679B440}"/>
              </a:ext>
            </a:extLst>
          </p:cNvPr>
          <p:cNvSpPr txBox="1"/>
          <p:nvPr/>
        </p:nvSpPr>
        <p:spPr>
          <a:xfrm>
            <a:off x="647700" y="1190625"/>
            <a:ext cx="11068049" cy="1200329"/>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Lấy ba cốc nước như nhau, cho vào từng cốc các chất: muối ăn, cát, đường như hình 4, rồi khuấy đều.</a:t>
            </a:r>
          </a:p>
        </p:txBody>
      </p:sp>
      <p:sp>
        <p:nvSpPr>
          <p:cNvPr id="27" name="Hình chữ nhật: Góc Tròn 7">
            <a:extLst>
              <a:ext uri="{FF2B5EF4-FFF2-40B4-BE49-F238E27FC236}">
                <a16:creationId xmlns:a16="http://schemas.microsoft.com/office/drawing/2014/main" id="{1642452B-9C70-B2FD-077B-314F221BAF23}"/>
              </a:ext>
            </a:extLst>
          </p:cNvPr>
          <p:cNvSpPr/>
          <p:nvPr/>
        </p:nvSpPr>
        <p:spPr>
          <a:xfrm>
            <a:off x="523875" y="5391150"/>
            <a:ext cx="11010899" cy="101958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thí</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nghiệm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lang="en-US" sz="3600" dirty="0">
                <a:solidFill>
                  <a:srgbClr val="FF0000"/>
                </a:solidFill>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5" name="Picture 4">
            <a:extLst>
              <a:ext uri="{FF2B5EF4-FFF2-40B4-BE49-F238E27FC236}">
                <a16:creationId xmlns:a16="http://schemas.microsoft.com/office/drawing/2014/main" id="{AF1F2D67-7943-EB22-67DD-3843EB476D82}"/>
              </a:ext>
            </a:extLst>
          </p:cNvPr>
          <p:cNvPicPr>
            <a:picLocks noChangeAspect="1"/>
          </p:cNvPicPr>
          <p:nvPr/>
        </p:nvPicPr>
        <p:blipFill>
          <a:blip r:embed="rId6"/>
          <a:stretch>
            <a:fillRect/>
          </a:stretch>
        </p:blipFill>
        <p:spPr>
          <a:xfrm>
            <a:off x="2066925" y="2332987"/>
            <a:ext cx="7577137" cy="2877187"/>
          </a:xfrm>
          <a:prstGeom prst="rect">
            <a:avLst/>
          </a:prstGeom>
        </p:spPr>
      </p:pic>
    </p:spTree>
    <p:extLst>
      <p:ext uri="{BB962C8B-B14F-4D97-AF65-F5344CB8AC3E}">
        <p14:creationId xmlns:p14="http://schemas.microsoft.com/office/powerpoint/2010/main" val="2974346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 name="TextBox 2"/>
          <p:cNvSpPr txBox="1"/>
          <p:nvPr/>
        </p:nvSpPr>
        <p:spPr>
          <a:xfrm>
            <a:off x="2574882" y="1777255"/>
            <a:ext cx="735016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Nước</a:t>
            </a:r>
            <a:r>
              <a:rPr kumimoji="0" lang="en-US" sz="4800" b="1" i="1" u="none" strike="noStrike" kern="1200" cap="none" spc="0" normalizeH="0" baseline="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hòa</a:t>
            </a:r>
            <a:r>
              <a:rPr kumimoji="0" lang="en-US" sz="48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tan </a:t>
            </a:r>
            <a:r>
              <a:rPr kumimoji="0" lang="en-US" sz="48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đường</a:t>
            </a:r>
            <a:r>
              <a:rPr kumimoji="0" lang="en-US" sz="48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8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và</a:t>
            </a:r>
            <a:r>
              <a:rPr kumimoji="0" lang="en-US" sz="48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8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muối</a:t>
            </a:r>
            <a:r>
              <a:rPr kumimoji="0" lang="en-US" sz="48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8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ăn</a:t>
            </a:r>
            <a:r>
              <a:rPr kumimoji="0" lang="en-US" sz="48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8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không</a:t>
            </a:r>
            <a:r>
              <a:rPr kumimoji="0" lang="en-US" sz="48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a:t>
            </a:r>
            <a:r>
              <a:rPr kumimoji="0" lang="en-US" sz="48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hòa</a:t>
            </a:r>
            <a:r>
              <a:rPr kumimoji="0" lang="en-US" sz="4800" b="1" i="1" u="none" strike="noStrike" kern="1200" cap="none" spc="0" normalizeH="0" noProof="0" dirty="0">
                <a:ln>
                  <a:noFill/>
                </a:ln>
                <a:solidFill>
                  <a:srgbClr val="FF0000"/>
                </a:solidFill>
                <a:effectLst/>
                <a:uLnTx/>
                <a:uFillTx/>
                <a:latin typeface="Times New Roman" panose="02020603050405020304" pitchFamily="18" charset="0"/>
                <a:ea typeface="思源黑体 CN"/>
                <a:cs typeface="Times New Roman" panose="02020603050405020304" pitchFamily="18" charset="0"/>
              </a:rPr>
              <a:t> tan </a:t>
            </a:r>
            <a:r>
              <a:rPr kumimoji="0" lang="en-US" sz="4800" b="1" i="1" u="none" strike="noStrike" kern="1200" cap="none" spc="0" normalizeH="0" noProof="0" dirty="0" err="1">
                <a:ln>
                  <a:noFill/>
                </a:ln>
                <a:solidFill>
                  <a:srgbClr val="FF0000"/>
                </a:solidFill>
                <a:effectLst/>
                <a:uLnTx/>
                <a:uFillTx/>
                <a:latin typeface="Times New Roman" panose="02020603050405020304" pitchFamily="18" charset="0"/>
                <a:ea typeface="思源黑体 CN"/>
                <a:cs typeface="Times New Roman" panose="02020603050405020304" pitchFamily="18" charset="0"/>
              </a:rPr>
              <a:t>cát</a:t>
            </a:r>
            <a:r>
              <a:rPr lang="en-US" sz="4800" b="1" i="1" dirty="0">
                <a:solidFill>
                  <a:srgbClr val="FF0000"/>
                </a:solidFill>
                <a:latin typeface="Times New Roman" panose="02020603050405020304" pitchFamily="18" charset="0"/>
                <a:ea typeface="思源黑体 CN"/>
                <a:cs typeface="Times New Roman" panose="02020603050405020304" pitchFamily="18" charset="0"/>
              </a:rPr>
              <a:t>.</a:t>
            </a:r>
            <a:endParaRPr kumimoji="0" lang="en-US" sz="4800" b="0" i="1" u="none" strike="noStrike" kern="1200" cap="none" spc="0" normalizeH="0" baseline="0" noProof="0" dirty="0">
              <a:ln>
                <a:noFill/>
              </a:ln>
              <a:solidFill>
                <a:prstClr val="black"/>
              </a:solidFill>
              <a:effectLst/>
              <a:uLnTx/>
              <a:uFillTx/>
              <a:latin typeface="Times New Roman" panose="02020603050405020304" pitchFamily="18" charset="0"/>
              <a:ea typeface="思源黑体 CN"/>
              <a:cs typeface="Times New Roman" panose="02020603050405020304" pitchFamily="18" charset="0"/>
            </a:endParaRPr>
          </a:p>
        </p:txBody>
      </p:sp>
      <p:pic>
        <p:nvPicPr>
          <p:cNvPr id="4" name="图片 3" descr="ccxz">
            <a:extLst>
              <a:ext uri="{FF2B5EF4-FFF2-40B4-BE49-F238E27FC236}">
                <a16:creationId xmlns:a16="http://schemas.microsoft.com/office/drawing/2014/main" id="{EB5F0D75-D20F-1163-243C-3F7E12A808B8}"/>
              </a:ext>
            </a:extLst>
          </p:cNvPr>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extLst>
      <p:ext uri="{BB962C8B-B14F-4D97-AF65-F5344CB8AC3E}">
        <p14:creationId xmlns:p14="http://schemas.microsoft.com/office/powerpoint/2010/main" val="1855059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48">
            <a:extLst>
              <a:ext uri="{FF2B5EF4-FFF2-40B4-BE49-F238E27FC236}">
                <a16:creationId xmlns:a16="http://schemas.microsoft.com/office/drawing/2014/main" id="{BB299638-F4C9-F5D1-653B-B892DAAA0A3E}"/>
              </a:ext>
            </a:extLst>
          </p:cNvPr>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a:extLst>
              <a:ext uri="{FF2B5EF4-FFF2-40B4-BE49-F238E27FC236}">
                <a16:creationId xmlns:a16="http://schemas.microsoft.com/office/drawing/2014/main" id="{131F883A-78F0-6C41-3A94-DF3662B9F02D}"/>
              </a:ext>
            </a:extLst>
          </p:cNvPr>
          <p:cNvSpPr txBox="1"/>
          <p:nvPr/>
        </p:nvSpPr>
        <p:spPr>
          <a:xfrm>
            <a:off x="1171575" y="2806327"/>
            <a:ext cx="9639300" cy="2062103"/>
          </a:xfrm>
          <a:prstGeom prst="rect">
            <a:avLst/>
          </a:prstGeom>
          <a:noFill/>
        </p:spPr>
        <p:txBody>
          <a:bodyPr wrap="square" rtlCol="0">
            <a:spAutoFit/>
          </a:bodyPr>
          <a:lstStyle/>
          <a:p>
            <a:pPr marL="742950" lvl="0" indent="-742950" algn="just">
              <a:buAutoNum type="arabicPeriod"/>
              <a:defRPr/>
            </a:pPr>
            <a:r>
              <a:rPr lang="vi-VN" sz="3200" b="1" dirty="0">
                <a:ln w="0"/>
                <a:latin typeface="Calibri" panose="020F0502020204030204" pitchFamily="34" charset="0"/>
                <a:cs typeface="Calibri" panose="020F0502020204030204" pitchFamily="34" charset="0"/>
              </a:rPr>
              <a:t>Từ kết quả quan sát được ở các thí nghiệm trên, em phát hiện được tính chất nào của nước?</a:t>
            </a:r>
            <a:endParaRPr lang="en-US" sz="3200" b="1" dirty="0">
              <a:ln w="0"/>
              <a:latin typeface="Calibri" panose="020F0502020204030204" pitchFamily="34" charset="0"/>
              <a:cs typeface="Calibri" panose="020F0502020204030204" pitchFamily="34" charset="0"/>
            </a:endParaRPr>
          </a:p>
          <a:p>
            <a:pPr marL="742950" lvl="0" indent="-742950" algn="just">
              <a:buAutoNum type="arabicPeriod"/>
              <a:defRPr/>
            </a:pPr>
            <a:r>
              <a:rPr lang="en-US" sz="3200" b="1" dirty="0">
                <a:ln w="0"/>
                <a:latin typeface="Calibri" panose="020F0502020204030204" pitchFamily="34" charset="0"/>
                <a:cs typeface="Calibri" panose="020F0502020204030204" pitchFamily="34" charset="0"/>
              </a:rPr>
              <a:t>N</a:t>
            </a:r>
            <a:r>
              <a:rPr lang="vi-VN" sz="3200" b="1" dirty="0">
                <a:ln w="0"/>
                <a:latin typeface="Calibri" panose="020F0502020204030204" pitchFamily="34" charset="0"/>
                <a:cs typeface="Calibri" panose="020F0502020204030204" pitchFamily="34" charset="0"/>
              </a:rPr>
              <a:t>êu một số ví dụ trong cuộc sống chứng tỏ nước thấm qua một số vật và hoà tan một số chất.</a:t>
            </a:r>
          </a:p>
        </p:txBody>
      </p:sp>
      <p:pic>
        <p:nvPicPr>
          <p:cNvPr id="10" name="Hình ảnh 58" descr="Ảnh có chứa đồ chơi, đồ họa véc-tơ&#10;&#10;Mô tả được tạo tự động">
            <a:extLst>
              <a:ext uri="{FF2B5EF4-FFF2-40B4-BE49-F238E27FC236}">
                <a16:creationId xmlns:a16="http://schemas.microsoft.com/office/drawing/2014/main" id="{C63613B0-E036-808A-373A-DE7B2A844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pic>
        <p:nvPicPr>
          <p:cNvPr id="13" name="Picture 12">
            <a:extLst>
              <a:ext uri="{FF2B5EF4-FFF2-40B4-BE49-F238E27FC236}">
                <a16:creationId xmlns:a16="http://schemas.microsoft.com/office/drawing/2014/main" id="{1DEC8C41-E2B4-E2E8-2F7C-417A5699143E}"/>
              </a:ext>
            </a:extLst>
          </p:cNvPr>
          <p:cNvPicPr>
            <a:picLocks noChangeAspect="1"/>
          </p:cNvPicPr>
          <p:nvPr/>
        </p:nvPicPr>
        <p:blipFill>
          <a:blip r:embed="rId3"/>
          <a:stretch>
            <a:fillRect/>
          </a:stretch>
        </p:blipFill>
        <p:spPr>
          <a:xfrm>
            <a:off x="1019174" y="1176337"/>
            <a:ext cx="967335" cy="842963"/>
          </a:xfrm>
          <a:prstGeom prst="rect">
            <a:avLst/>
          </a:prstGeom>
        </p:spPr>
      </p:pic>
    </p:spTree>
    <p:extLst>
      <p:ext uri="{BB962C8B-B14F-4D97-AF65-F5344CB8AC3E}">
        <p14:creationId xmlns:p14="http://schemas.microsoft.com/office/powerpoint/2010/main" val="2966826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957457" y="3501636"/>
            <a:ext cx="2030686" cy="3184484"/>
          </a:xfrm>
          <a:prstGeom prst="rect">
            <a:avLst/>
          </a:prstGeom>
        </p:spPr>
      </p:pic>
      <p:sp>
        <p:nvSpPr>
          <p:cNvPr id="3" name="Rectangle 2"/>
          <p:cNvSpPr/>
          <p:nvPr/>
        </p:nvSpPr>
        <p:spPr>
          <a:xfrm>
            <a:off x="2509520" y="1606455"/>
            <a:ext cx="7853680" cy="3046988"/>
          </a:xfrm>
          <a:prstGeom prst="rect">
            <a:avLst/>
          </a:prstGeom>
        </p:spPr>
        <p:txBody>
          <a:bodyPr wrap="square">
            <a:spAutoFit/>
          </a:bodyPr>
          <a:lstStyle/>
          <a:p>
            <a:pPr lvl="0" algn="just"/>
            <a:r>
              <a:rPr lang="vi-VN" sz="4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 các kết quả quan sát được ở các TN cho thấy: </a:t>
            </a:r>
            <a:r>
              <a:rPr lang="vi-VN" sz="4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Nước thấm qua một số vật và hòa tan một số chất.</a:t>
            </a:r>
          </a:p>
        </p:txBody>
      </p:sp>
      <p:pic>
        <p:nvPicPr>
          <p:cNvPr id="2" name="Picture 1">
            <a:extLst>
              <a:ext uri="{FF2B5EF4-FFF2-40B4-BE49-F238E27FC236}">
                <a16:creationId xmlns:a16="http://schemas.microsoft.com/office/drawing/2014/main" id="{8D6C7679-F018-7827-D76A-5AC5520D5BCE}"/>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257175" y="3380484"/>
            <a:ext cx="3003303" cy="3003303"/>
          </a:xfrm>
          <a:prstGeom prst="rect">
            <a:avLst/>
          </a:prstGeom>
        </p:spPr>
      </p:pic>
    </p:spTree>
    <p:extLst>
      <p:ext uri="{BB962C8B-B14F-4D97-AF65-F5344CB8AC3E}">
        <p14:creationId xmlns:p14="http://schemas.microsoft.com/office/powerpoint/2010/main" val="2196563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590799" y="180974"/>
            <a:ext cx="6486527" cy="923925"/>
            <a:chOff x="220394" y="27439"/>
            <a:chExt cx="2446724"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220394" y="27439"/>
              <a:ext cx="2446724"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320994" y="584144"/>
              <a:ext cx="2141332"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1026" name="Picture 2" descr="Tại sao quần áo lại sẫm màu đi khi bị ướt? - Báo Lâm Đồng điện tử">
            <a:extLst>
              <a:ext uri="{FF2B5EF4-FFF2-40B4-BE49-F238E27FC236}">
                <a16:creationId xmlns:a16="http://schemas.microsoft.com/office/drawing/2014/main" id="{D22D4764-C91E-673C-9118-C0A0FE395A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3" y="1576388"/>
            <a:ext cx="4500562" cy="2994919"/>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a:extLst>
              <a:ext uri="{FF2B5EF4-FFF2-40B4-BE49-F238E27FC236}">
                <a16:creationId xmlns:a16="http://schemas.microsoft.com/office/drawing/2014/main" id="{448B6180-12CB-024C-3F7F-8C1511AFEB64}"/>
              </a:ext>
            </a:extLst>
          </p:cNvPr>
          <p:cNvSpPr/>
          <p:nvPr/>
        </p:nvSpPr>
        <p:spPr>
          <a:xfrm>
            <a:off x="1695450" y="493395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Quần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áo</a:t>
            </a:r>
            <a:endParaRPr lang="vi-VN" sz="3600" dirty="0">
              <a:solidFill>
                <a:srgbClr val="FF0000"/>
              </a:solidFill>
              <a:latin typeface="Calibri" panose="020F0502020204030204" pitchFamily="34" charset="0"/>
              <a:cs typeface="Calibri" panose="020F0502020204030204" pitchFamily="34" charset="0"/>
            </a:endParaRPr>
          </a:p>
        </p:txBody>
      </p:sp>
      <p:pic>
        <p:nvPicPr>
          <p:cNvPr id="1028" name="Picture 4" descr="Bao lâu nên giặt khăn mặt và thay khăn? Hướng dẫn vệ sinh khăn mặt">
            <a:extLst>
              <a:ext uri="{FF2B5EF4-FFF2-40B4-BE49-F238E27FC236}">
                <a16:creationId xmlns:a16="http://schemas.microsoft.com/office/drawing/2014/main" id="{26A28563-EECD-CA9A-4E8F-E678440415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525" y="1462469"/>
            <a:ext cx="4381500" cy="3180969"/>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a:extLst>
              <a:ext uri="{FF2B5EF4-FFF2-40B4-BE49-F238E27FC236}">
                <a16:creationId xmlns:a16="http://schemas.microsoft.com/office/drawing/2014/main" id="{10900805-CF58-6D6B-4639-664082846D0E}"/>
              </a:ext>
            </a:extLst>
          </p:cNvPr>
          <p:cNvSpPr/>
          <p:nvPr/>
        </p:nvSpPr>
        <p:spPr>
          <a:xfrm>
            <a:off x="6829425" y="49530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Khăn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mặt</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021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247899" y="295272"/>
            <a:ext cx="7934326" cy="923925"/>
            <a:chOff x="-67033" y="-36378"/>
            <a:chExt cx="2992835"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2050" name="Picture 2" descr="Review 8 mẫu phao bơi cho trẻ đáng mua nhất hiện nay">
            <a:extLst>
              <a:ext uri="{FF2B5EF4-FFF2-40B4-BE49-F238E27FC236}">
                <a16:creationId xmlns:a16="http://schemas.microsoft.com/office/drawing/2014/main" id="{17F12A40-1B70-ABB0-6F3A-45A291553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540484"/>
            <a:ext cx="5678542" cy="319344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a:extLst>
              <a:ext uri="{FF2B5EF4-FFF2-40B4-BE49-F238E27FC236}">
                <a16:creationId xmlns:a16="http://schemas.microsoft.com/office/drawing/2014/main" id="{3844A478-3A6B-B4E8-EDE5-DFC9304D55D0}"/>
              </a:ext>
            </a:extLst>
          </p:cNvPr>
          <p:cNvSpPr/>
          <p:nvPr/>
        </p:nvSpPr>
        <p:spPr>
          <a:xfrm>
            <a:off x="1781175" y="49911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Phao</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bơi</a:t>
            </a:r>
            <a:endParaRPr lang="vi-VN" sz="3600" dirty="0">
              <a:solidFill>
                <a:srgbClr val="FF0000"/>
              </a:solidFill>
              <a:latin typeface="Calibri" panose="020F0502020204030204" pitchFamily="34" charset="0"/>
              <a:cs typeface="Calibri" panose="020F0502020204030204" pitchFamily="34" charset="0"/>
            </a:endParaRPr>
          </a:p>
        </p:txBody>
      </p:sp>
      <p:pic>
        <p:nvPicPr>
          <p:cNvPr id="2052" name="Picture 4" descr="Tìm hiểu vể nguồn gốc của bộ ấm chén Bát Tràng cao cấp">
            <a:extLst>
              <a:ext uri="{FF2B5EF4-FFF2-40B4-BE49-F238E27FC236}">
                <a16:creationId xmlns:a16="http://schemas.microsoft.com/office/drawing/2014/main" id="{11AA90B1-BC57-8F94-5F61-8DEBC44AED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449" y="1543793"/>
            <a:ext cx="4877176" cy="320918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a:extLst>
              <a:ext uri="{FF2B5EF4-FFF2-40B4-BE49-F238E27FC236}">
                <a16:creationId xmlns:a16="http://schemas.microsoft.com/office/drawing/2014/main" id="{6C5D02AD-BA3A-B8F3-0438-C67BA162920F}"/>
              </a:ext>
            </a:extLst>
          </p:cNvPr>
          <p:cNvSpPr/>
          <p:nvPr/>
        </p:nvSpPr>
        <p:spPr>
          <a:xfrm>
            <a:off x="7639050" y="50006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Cốc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chén</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5888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ppt_x"/>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486024" y="228597"/>
            <a:ext cx="6591301" cy="923925"/>
            <a:chOff x="-67033" y="-36378"/>
            <a:chExt cx="2992835" cy="3094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3074" name="Picture 2" descr="Sai lầm khi sử dụng mì chính, bột ngọt cần tránh - Bếp từ Lorca - an toàn  tối đa">
            <a:extLst>
              <a:ext uri="{FF2B5EF4-FFF2-40B4-BE49-F238E27FC236}">
                <a16:creationId xmlns:a16="http://schemas.microsoft.com/office/drawing/2014/main" id="{0603DC2A-DC39-8A95-54EF-B86767A756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489472"/>
            <a:ext cx="5937249" cy="333970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a:extLst>
              <a:ext uri="{FF2B5EF4-FFF2-40B4-BE49-F238E27FC236}">
                <a16:creationId xmlns:a16="http://schemas.microsoft.com/office/drawing/2014/main" id="{AAAFF5A8-DBC4-DF3D-67CD-C637BA4175B0}"/>
              </a:ext>
            </a:extLst>
          </p:cNvPr>
          <p:cNvSpPr/>
          <p:nvPr/>
        </p:nvSpPr>
        <p:spPr>
          <a:xfrm>
            <a:off x="1733550" y="50292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Mì</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chính</a:t>
            </a:r>
            <a:endParaRPr lang="vi-VN" sz="3600" dirty="0">
              <a:solidFill>
                <a:srgbClr val="FF0000"/>
              </a:solidFill>
              <a:latin typeface="Calibri" panose="020F0502020204030204" pitchFamily="34" charset="0"/>
              <a:cs typeface="Calibri" panose="020F0502020204030204" pitchFamily="34" charset="0"/>
            </a:endParaRPr>
          </a:p>
        </p:txBody>
      </p:sp>
      <p:pic>
        <p:nvPicPr>
          <p:cNvPr id="3076" name="Picture 4" descr="Thủ tục làm Giấy phép an toàn thực phẩm Giấm ăn (2023)">
            <a:extLst>
              <a:ext uri="{FF2B5EF4-FFF2-40B4-BE49-F238E27FC236}">
                <a16:creationId xmlns:a16="http://schemas.microsoft.com/office/drawing/2014/main" id="{C37E9181-65FC-9D5E-ED4A-F0A628B494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1483519"/>
            <a:ext cx="4486274" cy="3364705"/>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a:extLst>
              <a:ext uri="{FF2B5EF4-FFF2-40B4-BE49-F238E27FC236}">
                <a16:creationId xmlns:a16="http://schemas.microsoft.com/office/drawing/2014/main" id="{6F485D56-4AF2-9C36-2A33-F431F11B58B4}"/>
              </a:ext>
            </a:extLst>
          </p:cNvPr>
          <p:cNvSpPr/>
          <p:nvPr/>
        </p:nvSpPr>
        <p:spPr>
          <a:xfrm>
            <a:off x="7639050" y="50196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Giấm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045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additive="base">
                                        <p:cTn id="28" dur="500" fill="hold"/>
                                        <p:tgtEl>
                                          <p:spTgt spid="3076"/>
                                        </p:tgtEl>
                                        <p:attrNameLst>
                                          <p:attrName>ppt_x</p:attrName>
                                        </p:attrNameLst>
                                      </p:cBhvr>
                                      <p:tavLst>
                                        <p:tav tm="0">
                                          <p:val>
                                            <p:strVal val="#ppt_x"/>
                                          </p:val>
                                        </p:tav>
                                        <p:tav tm="100000">
                                          <p:val>
                                            <p:strVal val="#ppt_x"/>
                                          </p:val>
                                        </p:tav>
                                      </p:tavLst>
                                    </p:anim>
                                    <p:anim calcmode="lin" valueType="num">
                                      <p:cBhvr additive="base">
                                        <p:cTn id="2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sp>
        <p:nvSpPr>
          <p:cNvPr id="3" name="Rectangle: Rounded Corners 2">
            <a:extLst>
              <a:ext uri="{FF2B5EF4-FFF2-40B4-BE49-F238E27FC236}">
                <a16:creationId xmlns:a16="http://schemas.microsoft.com/office/drawing/2014/main" id="{944CE37B-0797-30CE-F808-D2291914AD92}"/>
              </a:ext>
            </a:extLst>
          </p:cNvPr>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a:extLst>
              <a:ext uri="{FF2B5EF4-FFF2-40B4-BE49-F238E27FC236}">
                <a16:creationId xmlns:a16="http://schemas.microsoft.com/office/drawing/2014/main" id="{F1AFBCD9-57DF-F154-DD57-6862479343F2}"/>
              </a:ext>
            </a:extLst>
          </p:cNvPr>
          <p:cNvGrpSpPr/>
          <p:nvPr/>
        </p:nvGrpSpPr>
        <p:grpSpPr>
          <a:xfrm>
            <a:off x="2486024" y="228597"/>
            <a:ext cx="7524751" cy="1262468"/>
            <a:chOff x="-67033" y="-36378"/>
            <a:chExt cx="2992835" cy="4228823"/>
          </a:xfrm>
          <a:solidFill>
            <a:srgbClr val="CCFFFF"/>
          </a:solidFill>
        </p:grpSpPr>
        <p:sp>
          <p:nvSpPr>
            <p:cNvPr id="8" name="椭圆 31">
              <a:extLst>
                <a:ext uri="{FF2B5EF4-FFF2-40B4-BE49-F238E27FC236}">
                  <a16:creationId xmlns:a16="http://schemas.microsoft.com/office/drawing/2014/main" id="{AF7A263B-8CB1-F155-416F-74514D1FC111}"/>
                </a:ext>
              </a:extLst>
            </p:cNvPr>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a:extLst>
                <a:ext uri="{FF2B5EF4-FFF2-40B4-BE49-F238E27FC236}">
                  <a16:creationId xmlns:a16="http://schemas.microsoft.com/office/drawing/2014/main" id="{07A28CBD-EFA1-722D-B072-80D2AF4BE439}"/>
                </a:ext>
              </a:extLst>
            </p:cNvPr>
            <p:cNvSpPr txBox="1"/>
            <p:nvPr/>
          </p:nvSpPr>
          <p:spPr>
            <a:xfrm>
              <a:off x="148538" y="584144"/>
              <a:ext cx="2777264" cy="360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4098" name="Picture 2" descr="Doanh nghiệp được tự quyết định giá bán xăng dầu?">
            <a:extLst>
              <a:ext uri="{FF2B5EF4-FFF2-40B4-BE49-F238E27FC236}">
                <a16:creationId xmlns:a16="http://schemas.microsoft.com/office/drawing/2014/main" id="{F1A402A3-71BE-D8D7-BD70-1D36340E41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 y="1447799"/>
            <a:ext cx="5705454" cy="358140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a:extLst>
              <a:ext uri="{FF2B5EF4-FFF2-40B4-BE49-F238E27FC236}">
                <a16:creationId xmlns:a16="http://schemas.microsoft.com/office/drawing/2014/main" id="{D6811C4E-CC9C-BE41-55ED-8C5DF2D41ED3}"/>
              </a:ext>
            </a:extLst>
          </p:cNvPr>
          <p:cNvSpPr/>
          <p:nvPr/>
        </p:nvSpPr>
        <p:spPr>
          <a:xfrm>
            <a:off x="1533525" y="52482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Xăng</a:t>
            </a:r>
            <a:endParaRPr lang="vi-VN" sz="3600" dirty="0">
              <a:solidFill>
                <a:srgbClr val="FF0000"/>
              </a:solidFill>
              <a:latin typeface="Calibri" panose="020F0502020204030204" pitchFamily="34" charset="0"/>
              <a:cs typeface="Calibri" panose="020F0502020204030204" pitchFamily="34" charset="0"/>
            </a:endParaRPr>
          </a:p>
        </p:txBody>
      </p:sp>
      <p:pic>
        <p:nvPicPr>
          <p:cNvPr id="4100" name="Picture 4" descr="Thông tin về 5 loại dầu ăn tốt cho sức khỏe khi sử dụng">
            <a:extLst>
              <a:ext uri="{FF2B5EF4-FFF2-40B4-BE49-F238E27FC236}">
                <a16:creationId xmlns:a16="http://schemas.microsoft.com/office/drawing/2014/main" id="{C213A655-90E2-1047-5DE3-BD44F66141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149" y="1448021"/>
            <a:ext cx="5133975" cy="357165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a:extLst>
              <a:ext uri="{FF2B5EF4-FFF2-40B4-BE49-F238E27FC236}">
                <a16:creationId xmlns:a16="http://schemas.microsoft.com/office/drawing/2014/main" id="{827A398A-FCD4-798F-A45A-621B3C515E66}"/>
              </a:ext>
            </a:extLst>
          </p:cNvPr>
          <p:cNvSpPr/>
          <p:nvPr/>
        </p:nvSpPr>
        <p:spPr>
          <a:xfrm>
            <a:off x="7620000" y="52292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Dầu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4902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anim calcmode="lin" valueType="num">
                                      <p:cBhvr additive="base">
                                        <p:cTn id="28" dur="500" fill="hold"/>
                                        <p:tgtEl>
                                          <p:spTgt spid="4100"/>
                                        </p:tgtEl>
                                        <p:attrNameLst>
                                          <p:attrName>ppt_x</p:attrName>
                                        </p:attrNameLst>
                                      </p:cBhvr>
                                      <p:tavLst>
                                        <p:tav tm="0">
                                          <p:val>
                                            <p:strVal val="#ppt_x"/>
                                          </p:val>
                                        </p:tav>
                                        <p:tav tm="100000">
                                          <p:val>
                                            <p:strVal val="#ppt_x"/>
                                          </p:val>
                                        </p:tav>
                                      </p:tavLst>
                                    </p:anim>
                                    <p:anim calcmode="lin" valueType="num">
                                      <p:cBhvr additive="base">
                                        <p:cTn id="29"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sp>
        <p:nvSpPr>
          <p:cNvPr id="2" name="Rectangle 1"/>
          <p:cNvSpPr/>
          <p:nvPr/>
        </p:nvSpPr>
        <p:spPr>
          <a:xfrm>
            <a:off x="6797752" y="458530"/>
            <a:ext cx="4853863" cy="5509200"/>
          </a:xfrm>
          <a:prstGeom prst="rect">
            <a:avLst/>
          </a:prstGeom>
          <a:noFill/>
        </p:spPr>
        <p:txBody>
          <a:bodyPr wrap="square" lIns="91440" tIns="45720" rIns="91440" bIns="45720">
            <a:spAutoFit/>
          </a:bodyPr>
          <a:lstStyle/>
          <a:p>
            <a:pPr algn="ctr"/>
            <a:r>
              <a:rPr lang="en-US" sz="8800" b="1" dirty="0" err="1" smtClean="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Algerian" panose="04020705040A02060702" pitchFamily="82" charset="0"/>
              </a:rPr>
              <a:t>Bóng</a:t>
            </a:r>
            <a:r>
              <a:rPr lang="en-US" sz="8800" b="1" dirty="0" smtClean="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Algerian" panose="04020705040A02060702" pitchFamily="82" charset="0"/>
              </a:rPr>
              <a:t> </a:t>
            </a:r>
            <a:r>
              <a:rPr lang="en-US" sz="8800" b="1" dirty="0" err="1" smtClean="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Algerian" panose="04020705040A02060702" pitchFamily="82" charset="0"/>
              </a:rPr>
              <a:t>nước</a:t>
            </a:r>
            <a:r>
              <a:rPr lang="en-US" sz="8800" b="1" dirty="0" smtClean="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Algerian" panose="04020705040A02060702" pitchFamily="82" charset="0"/>
              </a:rPr>
              <a:t> TRUYỀN TIN</a:t>
            </a:r>
            <a:endParaRPr lang="en-US" sz="88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Algerian" panose="04020705040A02060702" pitchFamily="8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sp>
        <p:nvSpPr>
          <p:cNvPr id="2" name="Rectangle 1"/>
          <p:cNvSpPr/>
          <p:nvPr/>
        </p:nvSpPr>
        <p:spPr>
          <a:xfrm>
            <a:off x="7225750" y="1224566"/>
            <a:ext cx="3938099" cy="3631763"/>
          </a:xfrm>
          <a:prstGeom prst="rect">
            <a:avLst/>
          </a:prstGeom>
          <a:noFill/>
        </p:spPr>
        <p:txBody>
          <a:bodyPr wrap="square" lIns="91440" tIns="45720" rIns="91440" bIns="45720">
            <a:spAutoFit/>
          </a:bodyPr>
          <a:lstStyle/>
          <a:p>
            <a:pPr algn="ctr"/>
            <a:r>
              <a:rPr lang="en-US" sz="11500" b="1"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VnBodoni" panose="020B7200000000000000" pitchFamily="34" charset="0"/>
              </a:rPr>
              <a:t>Vận</a:t>
            </a:r>
            <a:r>
              <a:rPr lang="en-US" sz="115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VnBodoni" panose="020B7200000000000000" pitchFamily="34" charset="0"/>
              </a:rPr>
              <a:t> </a:t>
            </a:r>
          </a:p>
          <a:p>
            <a:pPr algn="ctr"/>
            <a:r>
              <a:rPr lang="en-US" sz="11500" b="1"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VnBodoni" panose="020B7200000000000000" pitchFamily="34" charset="0"/>
              </a:rPr>
              <a:t>dụng</a:t>
            </a:r>
            <a:endParaRPr lang="en-US" sz="115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VnBodoni" panose="020B7200000000000000" pitchFamily="34" charset="0"/>
            </a:endParaRPr>
          </a:p>
        </p:txBody>
      </p:sp>
    </p:spTree>
    <p:extLst>
      <p:ext uri="{BB962C8B-B14F-4D97-AF65-F5344CB8AC3E}">
        <p14:creationId xmlns:p14="http://schemas.microsoft.com/office/powerpoint/2010/main" val="3663861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7"/>
          <p:cNvPicPr>
            <a:picLocks noChangeAspect="1"/>
          </p:cNvPicPr>
          <p:nvPr/>
        </p:nvPicPr>
        <p:blipFill>
          <a:blip r:embed="rId7"/>
          <a:stretch>
            <a:fillRect/>
          </a:stretch>
        </p:blipFill>
        <p:spPr>
          <a:xfrm>
            <a:off x="1" y="1"/>
            <a:ext cx="16256000" cy="66788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7145" y="5029983"/>
            <a:ext cx="2205531" cy="2271733"/>
          </a:xfrm>
          <a:prstGeom prst="rect">
            <a:avLst/>
          </a:prstGeom>
        </p:spPr>
      </p:pic>
      <p:sp>
        <p:nvSpPr>
          <p:cNvPr id="21" name="Flowchart: Manual Input 20"/>
          <p:cNvSpPr/>
          <p:nvPr/>
        </p:nvSpPr>
        <p:spPr>
          <a:xfrm rot="21005217">
            <a:off x="311858" y="3405206"/>
            <a:ext cx="6612868" cy="304940"/>
          </a:xfrm>
          <a:prstGeom prst="flowChartManualInput">
            <a:avLst/>
          </a:prstGeom>
          <a:solidFill>
            <a:schemeClr val="accent4">
              <a:lumMod val="20000"/>
              <a:lumOff val="8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l="28791" t="20932" r="43467" b="37778"/>
          <a:stretch/>
        </p:blipFill>
        <p:spPr>
          <a:xfrm>
            <a:off x="4022906" y="2317470"/>
            <a:ext cx="6432965" cy="5385737"/>
          </a:xfrm>
          <a:prstGeom prst="rect">
            <a:avLst/>
          </a:prstGeom>
        </p:spPr>
      </p:pic>
      <p:sp>
        <p:nvSpPr>
          <p:cNvPr id="5" name="PA_文本框 12">
            <a:extLst>
              <a:ext uri="{FF2B5EF4-FFF2-40B4-BE49-F238E27FC236}">
                <a16:creationId xmlns:a16="http://schemas.microsoft.com/office/drawing/2014/main" id="{513D0BBD-E8FE-4B80-A9F1-F5502C781CD2}"/>
              </a:ext>
            </a:extLst>
          </p:cNvPr>
          <p:cNvSpPr txBox="1"/>
          <p:nvPr>
            <p:custDataLst>
              <p:tags r:id="rId1"/>
            </p:custDataLst>
          </p:nvPr>
        </p:nvSpPr>
        <p:spPr>
          <a:xfrm rot="685582">
            <a:off x="1161772" y="1288612"/>
            <a:ext cx="2848857" cy="1733680"/>
          </a:xfrm>
          <a:prstGeom prst="rect">
            <a:avLst/>
          </a:prstGeom>
          <a:noFill/>
        </p:spPr>
        <p:txBody>
          <a:bodyPr wrap="none" rtlCol="0">
            <a:spAutoFit/>
            <a:scene3d>
              <a:camera prst="orthographicFront"/>
              <a:lightRig rig="threePt" dir="t"/>
            </a:scene3d>
            <a:sp3d extrusionH="57150">
              <a:bevelT w="38100" h="38100"/>
            </a:sp3d>
          </a:bodyPr>
          <a:lstStyle/>
          <a:p>
            <a:pPr defTabSz="914377"/>
            <a:r>
              <a:rPr lang="en-US" sz="10666"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Đưa</a:t>
            </a:r>
            <a:endParaRPr lang="en-US" sz="10666"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6" name="PA_文本框 12">
            <a:extLst>
              <a:ext uri="{FF2B5EF4-FFF2-40B4-BE49-F238E27FC236}">
                <a16:creationId xmlns:a16="http://schemas.microsoft.com/office/drawing/2014/main" id="{513D0BBD-E8FE-4B80-A9F1-F5502C781CD2}"/>
              </a:ext>
            </a:extLst>
          </p:cNvPr>
          <p:cNvSpPr txBox="1"/>
          <p:nvPr>
            <p:custDataLst>
              <p:tags r:id="rId2"/>
            </p:custDataLst>
          </p:nvPr>
        </p:nvSpPr>
        <p:spPr>
          <a:xfrm rot="685582">
            <a:off x="3201302" y="650925"/>
            <a:ext cx="4521366" cy="1733680"/>
          </a:xfrm>
          <a:prstGeom prst="rect">
            <a:avLst/>
          </a:prstGeom>
          <a:noFill/>
        </p:spPr>
        <p:txBody>
          <a:bodyPr wrap="none" rtlCol="0">
            <a:spAutoFit/>
            <a:scene3d>
              <a:camera prst="orthographicFront"/>
              <a:lightRig rig="threePt" dir="t"/>
            </a:scene3d>
            <a:sp3d extrusionH="57150">
              <a:bevelT w="38100" h="38100"/>
            </a:sp3d>
          </a:bodyPr>
          <a:lstStyle/>
          <a:p>
            <a:pPr defTabSz="914377"/>
            <a:r>
              <a:rPr lang="en-US" sz="10666"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thuyền</a:t>
            </a:r>
            <a:endParaRPr lang="en-US" sz="10666"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7" name="PA_文本框 12">
            <a:extLst>
              <a:ext uri="{FF2B5EF4-FFF2-40B4-BE49-F238E27FC236}">
                <a16:creationId xmlns:a16="http://schemas.microsoft.com/office/drawing/2014/main" id="{513D0BBD-E8FE-4B80-A9F1-F5502C781CD2}"/>
              </a:ext>
            </a:extLst>
          </p:cNvPr>
          <p:cNvSpPr txBox="1"/>
          <p:nvPr>
            <p:custDataLst>
              <p:tags r:id="rId3"/>
            </p:custDataLst>
          </p:nvPr>
        </p:nvSpPr>
        <p:spPr>
          <a:xfrm rot="685582">
            <a:off x="7400723" y="2351189"/>
            <a:ext cx="1525418" cy="1733680"/>
          </a:xfrm>
          <a:prstGeom prst="rect">
            <a:avLst/>
          </a:prstGeom>
          <a:noFill/>
        </p:spPr>
        <p:txBody>
          <a:bodyPr wrap="none" rtlCol="0">
            <a:spAutoFit/>
            <a:scene3d>
              <a:camera prst="orthographicFront"/>
              <a:lightRig rig="threePt" dir="t"/>
            </a:scene3d>
            <a:sp3d extrusionH="57150">
              <a:bevelT w="38100" h="38100"/>
            </a:sp3d>
          </a:bodyPr>
          <a:lstStyle/>
          <a:p>
            <a:pPr defTabSz="914377"/>
            <a:r>
              <a:rPr lang="en-US" sz="10666"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ra</a:t>
            </a:r>
            <a:endParaRPr lang="en-US" sz="10666"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8" name="PA_文本框 12">
            <a:extLst>
              <a:ext uri="{FF2B5EF4-FFF2-40B4-BE49-F238E27FC236}">
                <a16:creationId xmlns:a16="http://schemas.microsoft.com/office/drawing/2014/main" id="{513D0BBD-E8FE-4B80-A9F1-F5502C781CD2}"/>
              </a:ext>
            </a:extLst>
          </p:cNvPr>
          <p:cNvSpPr txBox="1"/>
          <p:nvPr>
            <p:custDataLst>
              <p:tags r:id="rId4"/>
            </p:custDataLst>
          </p:nvPr>
        </p:nvSpPr>
        <p:spPr>
          <a:xfrm rot="685582">
            <a:off x="8903529" y="1702725"/>
            <a:ext cx="3167855" cy="1733680"/>
          </a:xfrm>
          <a:prstGeom prst="rect">
            <a:avLst/>
          </a:prstGeom>
          <a:noFill/>
        </p:spPr>
        <p:txBody>
          <a:bodyPr wrap="none" rtlCol="0">
            <a:spAutoFit/>
            <a:scene3d>
              <a:camera prst="orthographicFront"/>
              <a:lightRig rig="threePt" dir="t"/>
            </a:scene3d>
            <a:sp3d extrusionH="57150">
              <a:bevelT w="38100" h="38100"/>
            </a:sp3d>
          </a:bodyPr>
          <a:lstStyle/>
          <a:p>
            <a:pPr defTabSz="914377"/>
            <a:r>
              <a:rPr lang="en-US" sz="10666"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khơi</a:t>
            </a:r>
            <a:endParaRPr lang="en-US" sz="10666"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28128" t="5334" r="31608"/>
          <a:stretch/>
        </p:blipFill>
        <p:spPr>
          <a:xfrm rot="278745">
            <a:off x="1950651" y="2586216"/>
            <a:ext cx="3673060" cy="4857776"/>
          </a:xfrm>
          <a:prstGeom prst="rect">
            <a:avLst/>
          </a:prstGeom>
        </p:spPr>
      </p:pic>
      <p:grpSp>
        <p:nvGrpSpPr>
          <p:cNvPr id="11" name="Group 10"/>
          <p:cNvGrpSpPr/>
          <p:nvPr/>
        </p:nvGrpSpPr>
        <p:grpSpPr>
          <a:xfrm>
            <a:off x="-140308" y="5101728"/>
            <a:ext cx="12574680" cy="3512545"/>
            <a:chOff x="13279" y="3504518"/>
            <a:chExt cx="12126926" cy="3633405"/>
          </a:xfrm>
        </p:grpSpPr>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grpSp>
        <p:nvGrpSpPr>
          <p:cNvPr id="15" name="Group 14"/>
          <p:cNvGrpSpPr/>
          <p:nvPr/>
        </p:nvGrpSpPr>
        <p:grpSpPr>
          <a:xfrm>
            <a:off x="151384" y="5377864"/>
            <a:ext cx="12574680" cy="3512545"/>
            <a:chOff x="13279" y="3504518"/>
            <a:chExt cx="12126926" cy="3633405"/>
          </a:xfrm>
        </p:grpSpPr>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l="51818" t="12660" r="23333" b="39124"/>
          <a:stretch/>
        </p:blipFill>
        <p:spPr>
          <a:xfrm rot="892262">
            <a:off x="7563486" y="417297"/>
            <a:ext cx="2232905" cy="2437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14:presetBounceEnd="8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80000">
                                          <p:cBhvr additive="base">
                                            <p:cTn id="18" dur="3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300"/>
                                </p:stCondLst>
                                <p:childTnLst>
                                  <p:par>
                                    <p:cTn id="21" presetID="2" presetClass="entr" presetSubtype="4" fill="hold" grpId="0" nodeType="afterEffect" p14:presetBounceEnd="8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80000">
                                          <p:cBhvr additive="base">
                                            <p:cTn id="23" dur="3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3600"/>
                                </p:stCondLst>
                                <p:childTnLst>
                                  <p:par>
                                    <p:cTn id="26" presetID="2" presetClass="entr" presetSubtype="4" fill="hold" grpId="0" nodeType="afterEffect" p14:presetBounceEnd="80000">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14:bounceEnd="80000">
                                          <p:cBhvr additive="base">
                                            <p:cTn id="28" dur="3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3900"/>
                                </p:stCondLst>
                                <p:childTnLst>
                                  <p:par>
                                    <p:cTn id="31" presetID="2" presetClass="entr" presetSubtype="4" fill="hold" grpId="0" nodeType="afterEffect" p14:presetBounceEnd="8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80000">
                                          <p:cBhvr additive="base">
                                            <p:cTn id="33" dur="3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49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300" fill="hold"/>
                                            <p:tgtEl>
                                              <p:spTgt spid="5"/>
                                            </p:tgtEl>
                                            <p:attrNameLst>
                                              <p:attrName>ppt_x</p:attrName>
                                            </p:attrNameLst>
                                          </p:cBhvr>
                                          <p:tavLst>
                                            <p:tav tm="0">
                                              <p:val>
                                                <p:strVal val="#ppt_x"/>
                                              </p:val>
                                            </p:tav>
                                            <p:tav tm="100000">
                                              <p:val>
                                                <p:strVal val="#ppt_x"/>
                                              </p:val>
                                            </p:tav>
                                          </p:tavLst>
                                        </p:anim>
                                        <p:anim calcmode="lin" valueType="num">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3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300" fill="hold"/>
                                            <p:tgtEl>
                                              <p:spTgt spid="6"/>
                                            </p:tgtEl>
                                            <p:attrNameLst>
                                              <p:attrName>ppt_x</p:attrName>
                                            </p:attrNameLst>
                                          </p:cBhvr>
                                          <p:tavLst>
                                            <p:tav tm="0">
                                              <p:val>
                                                <p:strVal val="#ppt_x"/>
                                              </p:val>
                                            </p:tav>
                                            <p:tav tm="100000">
                                              <p:val>
                                                <p:strVal val="#ppt_x"/>
                                              </p:val>
                                            </p:tav>
                                          </p:tavLst>
                                        </p:anim>
                                        <p:anim calcmode="lin" valueType="num">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36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300" fill="hold"/>
                                            <p:tgtEl>
                                              <p:spTgt spid="7"/>
                                            </p:tgtEl>
                                            <p:attrNameLst>
                                              <p:attrName>ppt_x</p:attrName>
                                            </p:attrNameLst>
                                          </p:cBhvr>
                                          <p:tavLst>
                                            <p:tav tm="0">
                                              <p:val>
                                                <p:strVal val="#ppt_x"/>
                                              </p:val>
                                            </p:tav>
                                            <p:tav tm="100000">
                                              <p:val>
                                                <p:strVal val="#ppt_x"/>
                                              </p:val>
                                            </p:tav>
                                          </p:tavLst>
                                        </p:anim>
                                        <p:anim calcmode="lin" valueType="num">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39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300" fill="hold"/>
                                            <p:tgtEl>
                                              <p:spTgt spid="8"/>
                                            </p:tgtEl>
                                            <p:attrNameLst>
                                              <p:attrName>ppt_x</p:attrName>
                                            </p:attrNameLst>
                                          </p:cBhvr>
                                          <p:tavLst>
                                            <p:tav tm="0">
                                              <p:val>
                                                <p:strVal val="#ppt_x"/>
                                              </p:val>
                                            </p:tav>
                                            <p:tav tm="100000">
                                              <p:val>
                                                <p:strVal val="#ppt_x"/>
                                              </p:val>
                                            </p:tav>
                                          </p:tavLst>
                                        </p:anim>
                                        <p:anim calcmode="lin" valueType="num">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49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218" name="Picture 2" descr="Nước Biển Sky Nền - biển png tải về - Miễn phí trong suốt Màu Xanh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815" b="100000" l="0" r="100000">
                        <a14:backgroundMark x1="1333" y1="69630" x2="81111" y2="71111"/>
                        <a14:backgroundMark x1="81889" y1="69074" x2="97333" y2="70000"/>
                      </a14:backgroundRemoval>
                    </a14:imgEffect>
                  </a14:imgLayer>
                </a14:imgProps>
              </a:ext>
              <a:ext uri="{28A0092B-C50C-407E-A947-70E740481C1C}">
                <a14:useLocalDpi xmlns:a14="http://schemas.microsoft.com/office/drawing/2010/main" val="0"/>
              </a:ext>
            </a:extLst>
          </a:blip>
          <a:srcRect t="73991"/>
          <a:stretch/>
        </p:blipFill>
        <p:spPr bwMode="auto">
          <a:xfrm>
            <a:off x="0" y="3183467"/>
            <a:ext cx="12192000" cy="36745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ạc bãi biển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6" b="94970" l="5747" r="93103"/>
                    </a14:imgEffect>
                  </a14:imgLayer>
                </a14:imgProps>
              </a:ext>
              <a:ext uri="{28A0092B-C50C-407E-A947-70E740481C1C}">
                <a14:useLocalDpi xmlns:a14="http://schemas.microsoft.com/office/drawing/2010/main" val="0"/>
              </a:ext>
            </a:extLst>
          </a:blip>
          <a:srcRect/>
          <a:stretch>
            <a:fillRect/>
          </a:stretch>
        </p:blipFill>
        <p:spPr bwMode="auto">
          <a:xfrm flipH="1">
            <a:off x="9694789" y="3183467"/>
            <a:ext cx="3151271" cy="3524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28791" t="20932" r="43467" b="37778"/>
          <a:stretch/>
        </p:blipFill>
        <p:spPr>
          <a:xfrm>
            <a:off x="-368953" y="1982044"/>
            <a:ext cx="1965572" cy="1970299"/>
          </a:xfrm>
          <a:prstGeom prst="rect">
            <a:avLst/>
          </a:prstGeom>
        </p:spPr>
      </p:pic>
      <p:pic>
        <p:nvPicPr>
          <p:cNvPr id="6" name="Picture 5">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13259" t="-1398" r="61348" b="58851"/>
          <a:stretch/>
        </p:blipFill>
        <p:spPr>
          <a:xfrm>
            <a:off x="3363739" y="3719204"/>
            <a:ext cx="2301947" cy="2169533"/>
          </a:xfrm>
          <a:prstGeom prst="rect">
            <a:avLst/>
          </a:prstGeom>
        </p:spPr>
      </p:pic>
      <p:sp>
        <p:nvSpPr>
          <p:cNvPr id="10" name="AutoShape 6" descr="Lá cây dừa xanh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Calibri"/>
            </a:endParaRPr>
          </a:p>
        </p:txBody>
      </p:sp>
      <p:pic>
        <p:nvPicPr>
          <p:cNvPr id="20" name="Picture 19">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0704" t="32648" r="9858" b="20211"/>
          <a:stretch/>
        </p:blipFill>
        <p:spPr>
          <a:xfrm>
            <a:off x="9139616" y="2992668"/>
            <a:ext cx="2130808" cy="1919353"/>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1091" y="3376969"/>
            <a:ext cx="2625572" cy="2511769"/>
          </a:xfrm>
          <a:prstGeom prst="rect">
            <a:avLst/>
          </a:prstGeom>
        </p:spPr>
      </p:pic>
      <p:sp>
        <p:nvSpPr>
          <p:cNvPr id="26" name="Text Box 9"/>
          <p:cNvSpPr txBox="1">
            <a:spLocks noChangeArrowheads="1"/>
          </p:cNvSpPr>
          <p:nvPr/>
        </p:nvSpPr>
        <p:spPr bwMode="auto">
          <a:xfrm>
            <a:off x="1" y="8591820"/>
            <a:ext cx="14652977" cy="271901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hangingPunct="1">
              <a:spcBef>
                <a:spcPct val="50000"/>
              </a:spcBef>
            </a:pPr>
            <a:r>
              <a:rPr lang="en-US" altLang="en-US" sz="4267" b="1" dirty="0">
                <a:solidFill>
                  <a:srgbClr val="0033CC"/>
                </a:solidFill>
                <a:latin typeface="Times New Roman" panose="02020603050405020304" pitchFamily="18" charset="0"/>
                <a:cs typeface="Times New Roman" panose="02020603050405020304" pitchFamily="18" charset="0"/>
              </a:rPr>
              <a:t>Click </a:t>
            </a:r>
            <a:r>
              <a:rPr lang="en-US" altLang="en-US" sz="4267" b="1" dirty="0" err="1">
                <a:solidFill>
                  <a:srgbClr val="0033CC"/>
                </a:solidFill>
                <a:latin typeface="Times New Roman" panose="02020603050405020304" pitchFamily="18" charset="0"/>
                <a:cs typeface="Times New Roman" panose="02020603050405020304" pitchFamily="18" charset="0"/>
              </a:rPr>
              <a:t>chiếc</a:t>
            </a:r>
            <a:r>
              <a:rPr lang="en-US" altLang="en-US" sz="4267" b="1" dirty="0">
                <a:solidFill>
                  <a:srgbClr val="0033CC"/>
                </a:solidFill>
                <a:latin typeface="Times New Roman" panose="02020603050405020304" pitchFamily="18" charset="0"/>
                <a:cs typeface="Times New Roman" panose="02020603050405020304" pitchFamily="18" charset="0"/>
              </a:rPr>
              <a:t> </a:t>
            </a:r>
            <a:r>
              <a:rPr lang="en-US" altLang="en-US" sz="4267" b="1" dirty="0" err="1">
                <a:solidFill>
                  <a:srgbClr val="0033CC"/>
                </a:solidFill>
                <a:latin typeface="Times New Roman" panose="02020603050405020304" pitchFamily="18" charset="0"/>
                <a:cs typeface="Times New Roman" panose="02020603050405020304" pitchFamily="18" charset="0"/>
              </a:rPr>
              <a:t>tàu</a:t>
            </a:r>
            <a:r>
              <a:rPr lang="en-US" altLang="en-US" sz="4267" b="1" dirty="0">
                <a:solidFill>
                  <a:srgbClr val="0033CC"/>
                </a:solidFill>
                <a:latin typeface="Times New Roman" panose="02020603050405020304" pitchFamily="18" charset="0"/>
                <a:cs typeface="Times New Roman" panose="02020603050405020304" pitchFamily="18" charset="0"/>
              </a:rPr>
              <a:t> </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377" eaLnBrk="1" hangingPunct="1">
              <a:spcBef>
                <a:spcPct val="50000"/>
              </a:spcBef>
            </a:pP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377" eaLnBrk="1" hangingPunct="1">
              <a:spcBef>
                <a:spcPct val="50000"/>
              </a:spcBef>
            </a:pP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4267"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7"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4267" dirty="0">
              <a:solidFill>
                <a:srgbClr val="0033CC"/>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4031" y="2451406"/>
            <a:ext cx="4579977" cy="4579977"/>
          </a:xfrm>
          <a:prstGeom prst="rect">
            <a:avLst/>
          </a:prstGeom>
        </p:spPr>
      </p:pic>
      <p:pic>
        <p:nvPicPr>
          <p:cNvPr id="1032"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p:blipFill>
        <p:spPr bwMode="auto">
          <a:xfrm>
            <a:off x="2405928" y="5712823"/>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p:blipFill>
        <p:spPr bwMode="auto">
          <a:xfrm>
            <a:off x="5670779" y="6134148"/>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p:blipFill>
        <p:spPr bwMode="auto">
          <a:xfrm>
            <a:off x="9087284" y="4941636"/>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75001" y="6855"/>
            <a:ext cx="1577476" cy="710731"/>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51699" y="362220"/>
            <a:ext cx="1437447" cy="64764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7580" y="730207"/>
            <a:ext cx="1015416" cy="457495"/>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64325" y="187362"/>
            <a:ext cx="1375292" cy="619636"/>
          </a:xfrm>
          <a:prstGeom prst="rect">
            <a:avLst/>
          </a:prstGeom>
        </p:spPr>
      </p:pic>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7303" y="374841"/>
            <a:ext cx="1015416" cy="457495"/>
          </a:xfrm>
          <a:prstGeom prst="rect">
            <a:avLst/>
          </a:prstGeom>
        </p:spPr>
      </p:pic>
      <p:pic>
        <p:nvPicPr>
          <p:cNvPr id="27" name="Picture 2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76584" y="268434"/>
            <a:ext cx="1015416" cy="457495"/>
          </a:xfrm>
          <a:prstGeom prst="rect">
            <a:avLst/>
          </a:prstGeom>
        </p:spPr>
      </p:pic>
      <p:sp>
        <p:nvSpPr>
          <p:cNvPr id="4" name="Rectangle: Rounded Corners 3">
            <a:hlinkClick r:id="rId22" action="ppaction://hlinksldjump"/>
            <a:extLst>
              <a:ext uri="{FF2B5EF4-FFF2-40B4-BE49-F238E27FC236}">
                <a16:creationId xmlns:a16="http://schemas.microsoft.com/office/drawing/2014/main" id="{F6E8E44B-33E8-C0EA-76AA-136569C2FEF9}"/>
              </a:ext>
            </a:extLst>
          </p:cNvPr>
          <p:cNvSpPr/>
          <p:nvPr/>
        </p:nvSpPr>
        <p:spPr>
          <a:xfrm>
            <a:off x="198783" y="109330"/>
            <a:ext cx="1162878" cy="4373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1305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par>
                          <p:cTn id="25" fill="hold">
                            <p:stCondLst>
                              <p:cond delay="2500"/>
                            </p:stCondLst>
                            <p:childTnLst>
                              <p:par>
                                <p:cTn id="26" presetID="35" presetClass="path" presetSubtype="0" repeatCount="indefinite" accel="50000" decel="50000" fill="hold" nodeType="afterEffect">
                                  <p:stCondLst>
                                    <p:cond delay="0"/>
                                  </p:stCondLst>
                                  <p:endCondLst>
                                    <p:cond evt="onNext" delay="0">
                                      <p:tgtEl>
                                        <p:sldTgt/>
                                      </p:tgtEl>
                                    </p:cond>
                                  </p:endCondLst>
                                  <p:childTnLst>
                                    <p:animMotion origin="layout" path="M 4.44444E-6 1.38778E-17 L -0.10296 0.00463 " pathEditMode="relative" rAng="0" ptsTypes="AA">
                                      <p:cBhvr>
                                        <p:cTn id="27" dur="5000" fill="hold"/>
                                        <p:tgtEl>
                                          <p:spTgt spid="21"/>
                                        </p:tgtEl>
                                        <p:attrNameLst>
                                          <p:attrName>ppt_x</p:attrName>
                                          <p:attrName>ppt_y</p:attrName>
                                        </p:attrNameLst>
                                      </p:cBhvr>
                                      <p:rCtr x="-5156" y="216"/>
                                    </p:animMotion>
                                  </p:childTnLst>
                                </p:cTn>
                              </p:par>
                              <p:par>
                                <p:cTn id="28" presetID="35" presetClass="path" presetSubtype="0" repeatCount="indefinite" accel="50000" decel="50000" fill="hold" nodeType="withEffect">
                                  <p:stCondLst>
                                    <p:cond delay="0"/>
                                  </p:stCondLst>
                                  <p:endCondLst>
                                    <p:cond evt="onNext" delay="0">
                                      <p:tgtEl>
                                        <p:sldTgt/>
                                      </p:tgtEl>
                                    </p:cond>
                                  </p:endCondLst>
                                  <p:childTnLst>
                                    <p:animMotion origin="layout" path="M -3.33333E-6 -8.64198E-7 L -0.16319 0.0037 " pathEditMode="relative" rAng="0" ptsTypes="AA">
                                      <p:cBhvr>
                                        <p:cTn id="29" dur="5000" fill="hold"/>
                                        <p:tgtEl>
                                          <p:spTgt spid="27"/>
                                        </p:tgtEl>
                                        <p:attrNameLst>
                                          <p:attrName>ppt_x</p:attrName>
                                          <p:attrName>ppt_y</p:attrName>
                                        </p:attrNameLst>
                                      </p:cBhvr>
                                      <p:rCtr x="-8160" y="185"/>
                                    </p:animMotion>
                                  </p:childTnLst>
                                </p:cTn>
                              </p:par>
                              <p:par>
                                <p:cTn id="30" presetID="35" presetClass="path" presetSubtype="0" repeatCount="indefinite" accel="50000" decel="50000" fill="hold" nodeType="withEffect">
                                  <p:stCondLst>
                                    <p:cond delay="0"/>
                                  </p:stCondLst>
                                  <p:endCondLst>
                                    <p:cond evt="onNext" delay="0">
                                      <p:tgtEl>
                                        <p:sldTgt/>
                                      </p:tgtEl>
                                    </p:cond>
                                  </p:endCondLst>
                                  <p:childTnLst>
                                    <p:animMotion origin="layout" path="M 8.33333E-7 -8.64198E-7 L -0.12465 0.0037 " pathEditMode="relative" rAng="0" ptsTypes="AA">
                                      <p:cBhvr>
                                        <p:cTn id="31" dur="5000" fill="hold"/>
                                        <p:tgtEl>
                                          <p:spTgt spid="23"/>
                                        </p:tgtEl>
                                        <p:attrNameLst>
                                          <p:attrName>ppt_x</p:attrName>
                                          <p:attrName>ppt_y</p:attrName>
                                        </p:attrNameLst>
                                      </p:cBhvr>
                                      <p:rCtr x="-6233" y="185"/>
                                    </p:animMotion>
                                  </p:childTnLst>
                                </p:cTn>
                              </p:par>
                              <p:par>
                                <p:cTn id="32" presetID="35" presetClass="path" presetSubtype="0" repeatCount="indefinite" accel="50000" decel="50000" fill="hold" nodeType="withEffect">
                                  <p:stCondLst>
                                    <p:cond delay="0"/>
                                  </p:stCondLst>
                                  <p:endCondLst>
                                    <p:cond evt="onNext" delay="0">
                                      <p:tgtEl>
                                        <p:sldTgt/>
                                      </p:tgtEl>
                                    </p:cond>
                                  </p:endCondLst>
                                  <p:childTnLst>
                                    <p:animMotion origin="layout" path="M -4.16667E-6 -4.81481E-6 L -0.07864 0.00741 " pathEditMode="relative" rAng="0" ptsTypes="AA">
                                      <p:cBhvr>
                                        <p:cTn id="33" dur="5000" fill="hold"/>
                                        <p:tgtEl>
                                          <p:spTgt spid="22"/>
                                        </p:tgtEl>
                                        <p:attrNameLst>
                                          <p:attrName>ppt_x</p:attrName>
                                          <p:attrName>ppt_y</p:attrName>
                                        </p:attrNameLst>
                                      </p:cBhvr>
                                      <p:rCtr x="-3941" y="370"/>
                                    </p:animMotion>
                                  </p:childTnLst>
                                </p:cTn>
                              </p:par>
                              <p:par>
                                <p:cTn id="34" presetID="35" presetClass="path" presetSubtype="0" repeatCount="indefinite" accel="50000" decel="50000" fill="hold" nodeType="withEffect">
                                  <p:stCondLst>
                                    <p:cond delay="0"/>
                                  </p:stCondLst>
                                  <p:endCondLst>
                                    <p:cond evt="onNext" delay="0">
                                      <p:tgtEl>
                                        <p:sldTgt/>
                                      </p:tgtEl>
                                    </p:cond>
                                  </p:endCondLst>
                                  <p:childTnLst>
                                    <p:animMotion origin="layout" path="M 1.94444E-6 2.22222E-6 L -0.10452 0.00185 " pathEditMode="relative" rAng="0" ptsTypes="AA">
                                      <p:cBhvr>
                                        <p:cTn id="35" dur="5000" fill="hold"/>
                                        <p:tgtEl>
                                          <p:spTgt spid="3"/>
                                        </p:tgtEl>
                                        <p:attrNameLst>
                                          <p:attrName>ppt_x</p:attrName>
                                          <p:attrName>ppt_y</p:attrName>
                                        </p:attrNameLst>
                                      </p:cBhvr>
                                      <p:rCtr x="-5226" y="93"/>
                                    </p:animMotion>
                                  </p:childTnLst>
                                </p:cTn>
                              </p:par>
                              <p:par>
                                <p:cTn id="36" presetID="35" presetClass="path" presetSubtype="0" repeatCount="indefinite" accel="50000" decel="50000" fill="hold" nodeType="withEffect">
                                  <p:stCondLst>
                                    <p:cond delay="0"/>
                                  </p:stCondLst>
                                  <p:endCondLst>
                                    <p:cond evt="onNext" delay="0">
                                      <p:tgtEl>
                                        <p:sldTgt/>
                                      </p:tgtEl>
                                    </p:cond>
                                  </p:endCondLst>
                                  <p:childTnLst>
                                    <p:animMotion origin="layout" path="M -2.77778E-6 -2.96296E-6 L -0.08264 -0.00679 " pathEditMode="relative" rAng="0" ptsTypes="AA">
                                      <p:cBhvr>
                                        <p:cTn id="37" dur="5000" fill="hold"/>
                                        <p:tgtEl>
                                          <p:spTgt spid="24"/>
                                        </p:tgtEl>
                                        <p:attrNameLst>
                                          <p:attrName>ppt_x</p:attrName>
                                          <p:attrName>ppt_y</p:attrName>
                                        </p:attrNameLst>
                                      </p:cBhvr>
                                      <p:rCtr x="-4132" y="-34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repeatCount="indefinite" fill="hold" nodeType="withEffect">
                                  <p:stCondLst>
                                    <p:cond delay="1800"/>
                                  </p:stCondLst>
                                  <p:endCondLst>
                                    <p:cond evt="onNext" delay="0">
                                      <p:tgtEl>
                                        <p:sldTgt/>
                                      </p:tgtEl>
                                    </p:cond>
                                  </p:endCondLst>
                                  <p:childTnLst>
                                    <p:animRot by="120000">
                                      <p:cBhvr>
                                        <p:cTn id="42" dur="100" fill="hold">
                                          <p:stCondLst>
                                            <p:cond delay="0"/>
                                          </p:stCondLst>
                                        </p:cTn>
                                        <p:tgtEl>
                                          <p:spTgt spid="6"/>
                                        </p:tgtEl>
                                        <p:attrNameLst>
                                          <p:attrName>r</p:attrName>
                                        </p:attrNameLst>
                                      </p:cBhvr>
                                    </p:animRot>
                                    <p:animRot by="-240000">
                                      <p:cBhvr>
                                        <p:cTn id="43" dur="200" fill="hold">
                                          <p:stCondLst>
                                            <p:cond delay="200"/>
                                          </p:stCondLst>
                                        </p:cTn>
                                        <p:tgtEl>
                                          <p:spTgt spid="6"/>
                                        </p:tgtEl>
                                        <p:attrNameLst>
                                          <p:attrName>r</p:attrName>
                                        </p:attrNameLst>
                                      </p:cBhvr>
                                    </p:animRot>
                                    <p:animRot by="240000">
                                      <p:cBhvr>
                                        <p:cTn id="44" dur="200" fill="hold">
                                          <p:stCondLst>
                                            <p:cond delay="400"/>
                                          </p:stCondLst>
                                        </p:cTn>
                                        <p:tgtEl>
                                          <p:spTgt spid="6"/>
                                        </p:tgtEl>
                                        <p:attrNameLst>
                                          <p:attrName>r</p:attrName>
                                        </p:attrNameLst>
                                      </p:cBhvr>
                                    </p:animRot>
                                    <p:animRot by="-240000">
                                      <p:cBhvr>
                                        <p:cTn id="45" dur="200" fill="hold">
                                          <p:stCondLst>
                                            <p:cond delay="600"/>
                                          </p:stCondLst>
                                        </p:cTn>
                                        <p:tgtEl>
                                          <p:spTgt spid="6"/>
                                        </p:tgtEl>
                                        <p:attrNameLst>
                                          <p:attrName>r</p:attrName>
                                        </p:attrNameLst>
                                      </p:cBhvr>
                                    </p:animRot>
                                    <p:animRot by="120000">
                                      <p:cBhvr>
                                        <p:cTn id="46" dur="200" fill="hold">
                                          <p:stCondLst>
                                            <p:cond delay="800"/>
                                          </p:stCondLst>
                                        </p:cTn>
                                        <p:tgtEl>
                                          <p:spTgt spid="6"/>
                                        </p:tgtEl>
                                        <p:attrNameLst>
                                          <p:attrName>r</p:attrName>
                                        </p:attrNameLst>
                                      </p:cBhvr>
                                    </p:animRot>
                                  </p:childTnLst>
                                </p:cTn>
                              </p:par>
                            </p:childTnLst>
                          </p:cTn>
                        </p:par>
                        <p:par>
                          <p:cTn id="47" fill="hold">
                            <p:stCondLst>
                              <p:cond delay="2800"/>
                            </p:stCondLst>
                            <p:childTnLst>
                              <p:par>
                                <p:cTn id="48" presetID="42" presetClass="path" presetSubtype="0" accel="50000" decel="50000" fill="hold" nodeType="afterEffect">
                                  <p:stCondLst>
                                    <p:cond delay="0"/>
                                  </p:stCondLst>
                                  <p:childTnLst>
                                    <p:animMotion origin="layout" path="M -2.5E-6 1.35802E-6 L 0.44254 -0.30617 " pathEditMode="relative" rAng="0" ptsTypes="AA">
                                      <p:cBhvr>
                                        <p:cTn id="49" dur="2000" fill="hold"/>
                                        <p:tgtEl>
                                          <p:spTgt spid="6"/>
                                        </p:tgtEl>
                                        <p:attrNameLst>
                                          <p:attrName>ppt_x</p:attrName>
                                          <p:attrName>ppt_y</p:attrName>
                                        </p:attrNameLst>
                                      </p:cBhvr>
                                      <p:rCtr x="22118" y="-15309"/>
                                    </p:animMotion>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14"/>
                                        </p:tgtEl>
                                        <p:attrNameLst>
                                          <p:attrName>r</p:attrName>
                                        </p:attrNameLst>
                                      </p:cBhvr>
                                    </p:animRot>
                                    <p:animRot by="-240000">
                                      <p:cBhvr>
                                        <p:cTn id="55" dur="200" fill="hold">
                                          <p:stCondLst>
                                            <p:cond delay="200"/>
                                          </p:stCondLst>
                                        </p:cTn>
                                        <p:tgtEl>
                                          <p:spTgt spid="14"/>
                                        </p:tgtEl>
                                        <p:attrNameLst>
                                          <p:attrName>r</p:attrName>
                                        </p:attrNameLst>
                                      </p:cBhvr>
                                    </p:animRot>
                                    <p:animRot by="240000">
                                      <p:cBhvr>
                                        <p:cTn id="56" dur="200" fill="hold">
                                          <p:stCondLst>
                                            <p:cond delay="400"/>
                                          </p:stCondLst>
                                        </p:cTn>
                                        <p:tgtEl>
                                          <p:spTgt spid="14"/>
                                        </p:tgtEl>
                                        <p:attrNameLst>
                                          <p:attrName>r</p:attrName>
                                        </p:attrNameLst>
                                      </p:cBhvr>
                                    </p:animRot>
                                    <p:animRot by="-240000">
                                      <p:cBhvr>
                                        <p:cTn id="57" dur="200" fill="hold">
                                          <p:stCondLst>
                                            <p:cond delay="600"/>
                                          </p:stCondLst>
                                        </p:cTn>
                                        <p:tgtEl>
                                          <p:spTgt spid="14"/>
                                        </p:tgtEl>
                                        <p:attrNameLst>
                                          <p:attrName>r</p:attrName>
                                        </p:attrNameLst>
                                      </p:cBhvr>
                                    </p:animRot>
                                    <p:animRot by="120000">
                                      <p:cBhvr>
                                        <p:cTn id="58" dur="200" fill="hold">
                                          <p:stCondLst>
                                            <p:cond delay="800"/>
                                          </p:stCondLst>
                                        </p:cTn>
                                        <p:tgtEl>
                                          <p:spTgt spid="14"/>
                                        </p:tgtEl>
                                        <p:attrNameLst>
                                          <p:attrName>r</p:attrName>
                                        </p:attrNameLst>
                                      </p:cBhvr>
                                    </p:animRot>
                                  </p:childTnLst>
                                </p:cTn>
                              </p:par>
                            </p:childTnLst>
                          </p:cTn>
                        </p:par>
                        <p:par>
                          <p:cTn id="59" fill="hold">
                            <p:stCondLst>
                              <p:cond delay="1000"/>
                            </p:stCondLst>
                            <p:childTnLst>
                              <p:par>
                                <p:cTn id="60" presetID="42" presetClass="path" presetSubtype="0" accel="50000" decel="50000" fill="hold" nodeType="afterEffect">
                                  <p:stCondLst>
                                    <p:cond delay="0"/>
                                  </p:stCondLst>
                                  <p:childTnLst>
                                    <p:animMotion origin="layout" path="M -1.94444E-6 1.35802E-6 L -0.41632 -0.27438 " pathEditMode="relative" rAng="0" ptsTypes="AA">
                                      <p:cBhvr>
                                        <p:cTn id="61" dur="2000" fill="hold"/>
                                        <p:tgtEl>
                                          <p:spTgt spid="14"/>
                                        </p:tgtEl>
                                        <p:attrNameLst>
                                          <p:attrName>ppt_x</p:attrName>
                                          <p:attrName>ppt_y</p:attrName>
                                        </p:attrNameLst>
                                      </p:cBhvr>
                                      <p:rCtr x="-20816" y="-13735"/>
                                    </p:animMotion>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20"/>
                                        </p:tgtEl>
                                        <p:attrNameLst>
                                          <p:attrName>r</p:attrName>
                                        </p:attrNameLst>
                                      </p:cBhvr>
                                    </p:animRot>
                                    <p:animRot by="-240000">
                                      <p:cBhvr>
                                        <p:cTn id="67" dur="200" fill="hold">
                                          <p:stCondLst>
                                            <p:cond delay="200"/>
                                          </p:stCondLst>
                                        </p:cTn>
                                        <p:tgtEl>
                                          <p:spTgt spid="20"/>
                                        </p:tgtEl>
                                        <p:attrNameLst>
                                          <p:attrName>r</p:attrName>
                                        </p:attrNameLst>
                                      </p:cBhvr>
                                    </p:animRot>
                                    <p:animRot by="240000">
                                      <p:cBhvr>
                                        <p:cTn id="68" dur="200" fill="hold">
                                          <p:stCondLst>
                                            <p:cond delay="400"/>
                                          </p:stCondLst>
                                        </p:cTn>
                                        <p:tgtEl>
                                          <p:spTgt spid="20"/>
                                        </p:tgtEl>
                                        <p:attrNameLst>
                                          <p:attrName>r</p:attrName>
                                        </p:attrNameLst>
                                      </p:cBhvr>
                                    </p:animRot>
                                    <p:animRot by="-240000">
                                      <p:cBhvr>
                                        <p:cTn id="69" dur="200" fill="hold">
                                          <p:stCondLst>
                                            <p:cond delay="600"/>
                                          </p:stCondLst>
                                        </p:cTn>
                                        <p:tgtEl>
                                          <p:spTgt spid="20"/>
                                        </p:tgtEl>
                                        <p:attrNameLst>
                                          <p:attrName>r</p:attrName>
                                        </p:attrNameLst>
                                      </p:cBhvr>
                                    </p:animRot>
                                    <p:animRot by="120000">
                                      <p:cBhvr>
                                        <p:cTn id="70" dur="200" fill="hold">
                                          <p:stCondLst>
                                            <p:cond delay="800"/>
                                          </p:stCondLst>
                                        </p:cTn>
                                        <p:tgtEl>
                                          <p:spTgt spid="20"/>
                                        </p:tgtEl>
                                        <p:attrNameLst>
                                          <p:attrName>r</p:attrName>
                                        </p:attrNameLst>
                                      </p:cBhvr>
                                    </p:animRot>
                                  </p:childTnLst>
                                </p:cTn>
                              </p:par>
                            </p:childTnLst>
                          </p:cTn>
                        </p:par>
                        <p:par>
                          <p:cTn id="71" fill="hold">
                            <p:stCondLst>
                              <p:cond delay="1000"/>
                            </p:stCondLst>
                            <p:childTnLst>
                              <p:par>
                                <p:cTn id="72" presetID="42" presetClass="path" presetSubtype="0" accel="50000" decel="50000" fill="hold" nodeType="afterEffect">
                                  <p:stCondLst>
                                    <p:cond delay="0"/>
                                  </p:stCondLst>
                                  <p:childTnLst>
                                    <p:animMotion origin="layout" path="M 8.33333E-7 -4.5679E-6 L -0.39271 -0.18209 " pathEditMode="relative" rAng="0" ptsTypes="AA">
                                      <p:cBhvr>
                                        <p:cTn id="73" dur="2000" fill="hold"/>
                                        <p:tgtEl>
                                          <p:spTgt spid="20"/>
                                        </p:tgtEl>
                                        <p:attrNameLst>
                                          <p:attrName>ppt_x</p:attrName>
                                          <p:attrName>ppt_y</p:attrName>
                                        </p:attrNameLst>
                                      </p:cBhvr>
                                      <p:rCtr x="-19635" y="-9105"/>
                                    </p:animMotion>
                                  </p:childTnLst>
                                  <p:subTnLst>
                                    <p:audio>
                                      <p:cMediaNode>
                                        <p:cTn display="0" masterRel="sameClick">
                                          <p:stCondLst>
                                            <p:cond evt="begin" delay="0">
                                              <p:tn val="7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p:blipFill>
        <p:spPr>
          <a:xfrm>
            <a:off x="0" y="4649442"/>
            <a:ext cx="1575893" cy="2289380"/>
          </a:xfrm>
          <a:prstGeom prst="rect">
            <a:avLst/>
          </a:prstGeom>
        </p:spPr>
      </p:pic>
      <p:sp>
        <p:nvSpPr>
          <p:cNvPr id="5" name="TextBox 4"/>
          <p:cNvSpPr txBox="1"/>
          <p:nvPr/>
        </p:nvSpPr>
        <p:spPr>
          <a:xfrm>
            <a:off x="575334" y="733844"/>
            <a:ext cx="10406992" cy="1405641"/>
          </a:xfrm>
          <a:prstGeom prst="rect">
            <a:avLst/>
          </a:prstGeom>
          <a:solidFill>
            <a:schemeClr val="accent4">
              <a:lumMod val="40000"/>
              <a:lumOff val="60000"/>
              <a:alpha val="31000"/>
            </a:schemeClr>
          </a:solidFill>
        </p:spPr>
        <p:txBody>
          <a:bodyPr wrap="square" rtlCol="0">
            <a:spAutoFit/>
          </a:bodyPr>
          <a:lstStyle/>
          <a:p>
            <a:pPr algn="ctr" defTabSz="914377"/>
            <a:r>
              <a:rPr lang="en-US" sz="4267" b="1" dirty="0">
                <a:solidFill>
                  <a:prstClr val="black"/>
                </a:solidFill>
                <a:latin typeface="Cambria" panose="02040503050406030204" pitchFamily="18" charset="0"/>
                <a:ea typeface="Cambria" panose="02040503050406030204" pitchFamily="18" charset="0"/>
              </a:rPr>
              <a:t>1. </a:t>
            </a:r>
            <a:r>
              <a:rPr lang="vi-VN" sz="4267" b="1" dirty="0">
                <a:solidFill>
                  <a:prstClr val="black"/>
                </a:solidFill>
                <a:latin typeface="Cambria" panose="02040503050406030204" pitchFamily="18" charset="0"/>
                <a:ea typeface="Cambria" panose="02040503050406030204" pitchFamily="18" charset="0"/>
              </a:rPr>
              <a:t>Nước có màu sắc và mùi vị như thế nào? </a:t>
            </a:r>
            <a:endParaRPr lang="en-US" sz="4267" b="1" dirty="0">
              <a:solidFill>
                <a:prstClr val="black"/>
              </a:solidFill>
              <a:latin typeface="Cambria" panose="02040503050406030204" pitchFamily="18" charset="0"/>
              <a:ea typeface="Cambria" panose="02040503050406030204" pitchFamily="18" charset="0"/>
            </a:endParaRPr>
          </a:p>
        </p:txBody>
      </p:sp>
      <p:grpSp>
        <p:nvGrpSpPr>
          <p:cNvPr id="21" name="Group 20"/>
          <p:cNvGrpSpPr/>
          <p:nvPr/>
        </p:nvGrpSpPr>
        <p:grpSpPr>
          <a:xfrm>
            <a:off x="824813" y="3860165"/>
            <a:ext cx="5465921" cy="1481047"/>
            <a:chOff x="618609" y="2895123"/>
            <a:chExt cx="4099441" cy="1110785"/>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775706" y="2895123"/>
              <a:ext cx="3942344" cy="1110785"/>
            </a:xfrm>
            <a:prstGeom prst="rect">
              <a:avLst/>
            </a:prstGeom>
          </p:spPr>
        </p:pic>
        <p:sp>
          <p:nvSpPr>
            <p:cNvPr id="17"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14424" y="3126305"/>
              <a:ext cx="3130146"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thơm</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mát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c từ chữ cái ver 1 Illustration - Twinkl"/>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4878" t="-1" r="24427" b="-2096"/>
            <a:stretch/>
          </p:blipFill>
          <p:spPr bwMode="auto">
            <a:xfrm>
              <a:off x="618609" y="3004944"/>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489897" y="2388142"/>
            <a:ext cx="5256459" cy="1481047"/>
            <a:chOff x="4867423" y="1791106"/>
            <a:chExt cx="3942344" cy="1110785"/>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4867423" y="1791106"/>
              <a:ext cx="3942344" cy="1110785"/>
            </a:xfrm>
            <a:prstGeom prst="rect">
              <a:avLst/>
            </a:prstGeom>
          </p:spPr>
        </p:pic>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364515"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8"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81682" y="1821575"/>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69333" y="2341125"/>
            <a:ext cx="5603460" cy="1481047"/>
            <a:chOff x="201999" y="1755843"/>
            <a:chExt cx="4202595" cy="1110785"/>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462250" y="1755843"/>
              <a:ext cx="3942344" cy="1110785"/>
            </a:xfrm>
            <a:prstGeom prst="rect">
              <a:avLst/>
            </a:prstGeom>
          </p:spPr>
        </p:pic>
        <p:pic>
          <p:nvPicPr>
            <p:cNvPr id="1030"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1999" y="1938323"/>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775706"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trắng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p:blipFill>
        <p:spPr>
          <a:xfrm>
            <a:off x="10553489" y="-66050"/>
            <a:ext cx="1722891" cy="1699399"/>
          </a:xfrm>
          <a:prstGeom prst="rect">
            <a:avLst/>
          </a:prstGeom>
        </p:spPr>
      </p:pic>
      <p:pic>
        <p:nvPicPr>
          <p:cNvPr id="22" name="Picture 21">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p:blipFill>
        <p:spPr>
          <a:xfrm>
            <a:off x="10005977" y="4788018"/>
            <a:ext cx="2377625" cy="2383343"/>
          </a:xfrm>
          <a:prstGeom prst="rect">
            <a:avLst/>
          </a:prstGeom>
        </p:spPr>
      </p:pic>
    </p:spTree>
    <p:extLst>
      <p:ext uri="{BB962C8B-B14F-4D97-AF65-F5344CB8AC3E}">
        <p14:creationId xmlns:p14="http://schemas.microsoft.com/office/powerpoint/2010/main" val="119462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11"/>
                                        </p:tgtEl>
                                        <p:attrNameLst>
                                          <p:attrName>ppt_w</p:attrName>
                                        </p:attrNameLst>
                                      </p:cBhvr>
                                      <p:tavLst>
                                        <p:tav tm="0">
                                          <p:val>
                                            <p:strVal val="ppt_w"/>
                                          </p:val>
                                        </p:tav>
                                        <p:tav tm="100000">
                                          <p:val>
                                            <p:fltVal val="0"/>
                                          </p:val>
                                        </p:tav>
                                      </p:tavLst>
                                    </p:anim>
                                    <p:anim calcmode="lin" valueType="num">
                                      <p:cBhvr>
                                        <p:cTn id="49" dur="500"/>
                                        <p:tgtEl>
                                          <p:spTgt spid="11"/>
                                        </p:tgtEl>
                                        <p:attrNameLst>
                                          <p:attrName>ppt_h</p:attrName>
                                        </p:attrNameLst>
                                      </p:cBhvr>
                                      <p:tavLst>
                                        <p:tav tm="0">
                                          <p:val>
                                            <p:strVal val="ppt_h"/>
                                          </p:val>
                                        </p:tav>
                                        <p:tav tm="100000">
                                          <p:val>
                                            <p:fltVal val="0"/>
                                          </p:val>
                                        </p:tav>
                                      </p:tavLst>
                                    </p:anim>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p:blipFill>
        <p:spPr>
          <a:xfrm>
            <a:off x="-241774" y="4227221"/>
            <a:ext cx="1994401" cy="2897367"/>
          </a:xfrm>
          <a:prstGeom prst="rect">
            <a:avLst/>
          </a:prstGeom>
        </p:spPr>
      </p:pic>
      <p:sp>
        <p:nvSpPr>
          <p:cNvPr id="11" name="TextBox 10"/>
          <p:cNvSpPr txBox="1"/>
          <p:nvPr/>
        </p:nvSpPr>
        <p:spPr>
          <a:xfrm>
            <a:off x="1233995" y="1268890"/>
            <a:ext cx="9686576" cy="707886"/>
          </a:xfrm>
          <a:prstGeom prst="rect">
            <a:avLst/>
          </a:prstGeom>
          <a:solidFill>
            <a:schemeClr val="accent4">
              <a:lumMod val="40000"/>
              <a:lumOff val="60000"/>
              <a:alpha val="25000"/>
            </a:schemeClr>
          </a:solidFill>
        </p:spPr>
        <p:txBody>
          <a:bodyPr wrap="square" rtlCol="0">
            <a:spAutoFit/>
          </a:bodyPr>
          <a:lstStyle/>
          <a:p>
            <a:pPr algn="ctr" defTabSz="914377"/>
            <a:r>
              <a:rPr lang="en-US" sz="4000" b="1" dirty="0">
                <a:solidFill>
                  <a:prstClr val="black"/>
                </a:solidFill>
                <a:latin typeface="Cambria" panose="02040503050406030204" pitchFamily="18" charset="0"/>
                <a:ea typeface="Cambria" panose="02040503050406030204" pitchFamily="18" charset="0"/>
              </a:rPr>
              <a:t>2. </a:t>
            </a:r>
            <a:r>
              <a:rPr lang="vi-VN" sz="4000" b="1" dirty="0">
                <a:solidFill>
                  <a:prstClr val="black"/>
                </a:solidFill>
                <a:latin typeface="Cambria" panose="02040503050406030204" pitchFamily="18" charset="0"/>
                <a:ea typeface="Cambria" panose="02040503050406030204" pitchFamily="18" charset="0"/>
              </a:rPr>
              <a:t> Nước có hình dạng như thế nào?</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19" name="Group 18"/>
          <p:cNvGrpSpPr/>
          <p:nvPr/>
        </p:nvGrpSpPr>
        <p:grpSpPr>
          <a:xfrm>
            <a:off x="896569" y="4409202"/>
            <a:ext cx="5391041" cy="1481047"/>
            <a:chOff x="672426" y="2787430"/>
            <a:chExt cx="4043281" cy="111078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773363" y="2787430"/>
              <a:ext cx="3942344" cy="1110785"/>
            </a:xfrm>
            <a:prstGeom prst="rect">
              <a:avLst/>
            </a:prstGeom>
          </p:spPr>
        </p:pic>
        <p:sp>
          <p:nvSpPr>
            <p:cNvPr id="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90762" y="2963940"/>
              <a:ext cx="3524945"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2" descr="c từ chữ cái ver 1 Illustration - Twinkl"/>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4878" t="-1" r="24427" b="-2096"/>
            <a:stretch/>
          </p:blipFill>
          <p:spPr bwMode="auto">
            <a:xfrm>
              <a:off x="672426" y="2835730"/>
              <a:ext cx="595365" cy="5517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582078" y="2822589"/>
            <a:ext cx="5835841" cy="1481047"/>
            <a:chOff x="4936558" y="1597470"/>
            <a:chExt cx="4376881" cy="1110785"/>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4936558" y="1597470"/>
              <a:ext cx="3496242" cy="1110785"/>
            </a:xfrm>
            <a:prstGeom prst="rect">
              <a:avLst/>
            </a:prstGeom>
          </p:spPr>
        </p:pic>
        <p:sp>
          <p:nvSpPr>
            <p:cNvPr id="4"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900652" y="1821172"/>
              <a:ext cx="3412787"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tròn</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13799" y="1769906"/>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751800" y="2822589"/>
            <a:ext cx="5525175" cy="1481047"/>
            <a:chOff x="563850" y="1597470"/>
            <a:chExt cx="4143881" cy="1110785"/>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p:blipFill>
          <p:spPr>
            <a:xfrm>
              <a:off x="563850" y="1597470"/>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692" y="1696871"/>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114425" y="1781928"/>
              <a:ext cx="3593306"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p:blipFill>
        <p:spPr>
          <a:xfrm>
            <a:off x="10893512" y="-49938"/>
            <a:ext cx="1722891" cy="1699399"/>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p:blipFill>
        <p:spPr>
          <a:xfrm>
            <a:off x="9789293" y="4649547"/>
            <a:ext cx="2377625" cy="2383343"/>
          </a:xfrm>
          <a:prstGeom prst="rect">
            <a:avLst/>
          </a:prstGeom>
        </p:spPr>
      </p:pic>
    </p:spTree>
    <p:extLst>
      <p:ext uri="{BB962C8B-B14F-4D97-AF65-F5344CB8AC3E}">
        <p14:creationId xmlns:p14="http://schemas.microsoft.com/office/powerpoint/2010/main" val="166906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100"/>
                                        <p:tgtEl>
                                          <p:spTgt spid="18"/>
                                        </p:tgtEl>
                                      </p:cBhvr>
                                    </p:animEffect>
                                    <p:anim calcmode="lin" valueType="num">
                                      <p:cBhvr>
                                        <p:cTn id="38" dur="1100" fill="hold"/>
                                        <p:tgtEl>
                                          <p:spTgt spid="18"/>
                                        </p:tgtEl>
                                        <p:attrNameLst>
                                          <p:attrName>ppt_x</p:attrName>
                                        </p:attrNameLst>
                                      </p:cBhvr>
                                      <p:tavLst>
                                        <p:tav tm="0">
                                          <p:val>
                                            <p:strVal val="#ppt_x"/>
                                          </p:val>
                                        </p:tav>
                                        <p:tav tm="100000">
                                          <p:val>
                                            <p:strVal val="#ppt_x"/>
                                          </p:val>
                                        </p:tav>
                                      </p:tavLst>
                                    </p:anim>
                                    <p:anim calcmode="lin" valueType="num">
                                      <p:cBhvr>
                                        <p:cTn id="39" dur="11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601027" y="2282122"/>
            <a:ext cx="3895747" cy="1481047"/>
            <a:chOff x="4950770" y="1711591"/>
            <a:chExt cx="2921810" cy="1110785"/>
          </a:xfrm>
        </p:grpSpPr>
        <p:grpSp>
          <p:nvGrpSpPr>
            <p:cNvPr id="2" name="Group 1"/>
            <p:cNvGrpSpPr/>
            <p:nvPr/>
          </p:nvGrpSpPr>
          <p:grpSpPr>
            <a:xfrm>
              <a:off x="4950770" y="1711591"/>
              <a:ext cx="2921810" cy="1110785"/>
              <a:chOff x="4950770" y="1711591"/>
              <a:chExt cx="2921810" cy="1110785"/>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4969005" y="1711591"/>
                <a:ext cx="2903575" cy="1110785"/>
              </a:xfrm>
              <a:prstGeom prst="rect">
                <a:avLst/>
              </a:prstGeom>
            </p:spPr>
          </p:pic>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50770" y="1739353"/>
                <a:ext cx="620534" cy="6291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589539" y="1938781"/>
              <a:ext cx="1644272"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Bát</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sứ</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9701" t="4725" r="25581" b="5611"/>
          <a:stretch/>
        </p:blipFill>
        <p:spPr>
          <a:xfrm>
            <a:off x="-17399" y="4124229"/>
            <a:ext cx="1994401" cy="2897367"/>
          </a:xfrm>
          <a:prstGeom prst="rect">
            <a:avLst/>
          </a:prstGeom>
        </p:spPr>
      </p:pic>
      <p:sp>
        <p:nvSpPr>
          <p:cNvPr id="11" name="TextBox 10"/>
          <p:cNvSpPr txBox="1"/>
          <p:nvPr/>
        </p:nvSpPr>
        <p:spPr>
          <a:xfrm>
            <a:off x="747438" y="1135302"/>
            <a:ext cx="10501013" cy="666786"/>
          </a:xfrm>
          <a:prstGeom prst="rect">
            <a:avLst/>
          </a:prstGeom>
          <a:solidFill>
            <a:schemeClr val="accent4">
              <a:lumMod val="40000"/>
              <a:lumOff val="60000"/>
              <a:alpha val="25000"/>
            </a:schemeClr>
          </a:solidFill>
        </p:spPr>
        <p:txBody>
          <a:bodyPr wrap="square" rtlCol="0">
            <a:spAutoFit/>
          </a:bodyPr>
          <a:lstStyle/>
          <a:p>
            <a:pPr algn="ctr" defTabSz="914377"/>
            <a:r>
              <a:rPr lang="en-US" sz="3733" b="1" dirty="0">
                <a:solidFill>
                  <a:prstClr val="black"/>
                </a:solidFill>
                <a:latin typeface="Cambria" panose="02040503050406030204" pitchFamily="18" charset="0"/>
                <a:ea typeface="Cambria" panose="02040503050406030204" pitchFamily="18" charset="0"/>
              </a:rPr>
              <a:t>3. </a:t>
            </a:r>
            <a:r>
              <a:rPr lang="vi-VN" sz="3733" b="1" dirty="0">
                <a:solidFill>
                  <a:prstClr val="black"/>
                </a:solidFill>
                <a:latin typeface="Cambria" panose="02040503050406030204" pitchFamily="18" charset="0"/>
                <a:ea typeface="Cambria" panose="02040503050406030204" pitchFamily="18" charset="0"/>
              </a:rPr>
              <a:t>Vật nào sau đây nước có thể thấm qua?</a:t>
            </a:r>
            <a:endParaRPr lang="en-US" sz="3733" b="1" dirty="0">
              <a:solidFill>
                <a:prstClr val="black"/>
              </a:solidFill>
              <a:latin typeface="Cambria" panose="02040503050406030204" pitchFamily="18" charset="0"/>
              <a:ea typeface="Cambria" panose="02040503050406030204" pitchFamily="18" charset="0"/>
            </a:endParaRPr>
          </a:p>
        </p:txBody>
      </p:sp>
      <p:grpSp>
        <p:nvGrpSpPr>
          <p:cNvPr id="22" name="Group 21"/>
          <p:cNvGrpSpPr/>
          <p:nvPr/>
        </p:nvGrpSpPr>
        <p:grpSpPr>
          <a:xfrm>
            <a:off x="1213005" y="3801161"/>
            <a:ext cx="4642828" cy="1481046"/>
            <a:chOff x="909753" y="2850871"/>
            <a:chExt cx="3482121" cy="1110785"/>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909753" y="2850871"/>
              <a:ext cx="3288294" cy="1110785"/>
            </a:xfrm>
            <a:prstGeom prst="rect">
              <a:avLst/>
            </a:prstGeom>
          </p:spPr>
        </p:pic>
        <p:sp>
          <p:nvSpPr>
            <p:cNvPr id="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768149" y="3049566"/>
              <a:ext cx="2623725" cy="50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Áo</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mưa</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2" name="Picture 2" descr="c từ chữ cái ver 1 Illustration - Twinkl"/>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24878" t="-1" r="24427" b="-2096"/>
            <a:stretch/>
          </p:blipFill>
          <p:spPr bwMode="auto">
            <a:xfrm>
              <a:off x="982041" y="3068899"/>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768150" y="3731865"/>
            <a:ext cx="4857513" cy="1481047"/>
            <a:chOff x="5076112" y="2798898"/>
            <a:chExt cx="3643135" cy="111078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5162833" y="2798898"/>
              <a:ext cx="3556414" cy="1110785"/>
            </a:xfrm>
            <a:prstGeom prst="rect">
              <a:avLst/>
            </a:prstGeom>
          </p:spPr>
        </p:pic>
        <p:sp>
          <p:nvSpPr>
            <p:cNvPr id="8"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5571304" y="3029938"/>
              <a:ext cx="2900753"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Vải</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5" name="Picture 8" descr="Chữ Hoa Màu Cam D PNG Hình ảnh, Hiệu ứng văn bản PSD Để tải xuống miễn phí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76112" y="2850138"/>
              <a:ext cx="530649" cy="530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795063" y="2282122"/>
            <a:ext cx="5256459" cy="1481047"/>
            <a:chOff x="596297" y="1711591"/>
            <a:chExt cx="3942344" cy="1110785"/>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p:blipFill>
          <p:spPr>
            <a:xfrm>
              <a:off x="596297" y="1711591"/>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7575" y="1895357"/>
              <a:ext cx="567930" cy="5679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1386491" y="1938781"/>
              <a:ext cx="2811556"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defTabSz="914377" eaLnBrk="1" fontAlgn="base" hangingPunct="1">
                <a:spcBef>
                  <a:spcPct val="0"/>
                </a:spcBef>
                <a:spcAft>
                  <a:spcPct val="0"/>
                </a:spcAft>
              </a:pP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Cốc</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thủy</a:t>
              </a:r>
              <a:r>
                <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srgbClr val="002060"/>
                  </a:solidFill>
                  <a:latin typeface="Cambria" panose="02040503050406030204" pitchFamily="18" charset="0"/>
                  <a:ea typeface="Cambria" panose="02040503050406030204" pitchFamily="18" charset="0"/>
                  <a:cs typeface="Arial" panose="020B0604020202020204" pitchFamily="34" charset="0"/>
                </a:rPr>
                <a:t>tinh</a:t>
              </a:r>
              <a:endParaRPr lang="en-US" sz="3733"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l="37802" t="28522" r="38022" b="29084"/>
          <a:stretch/>
        </p:blipFill>
        <p:spPr>
          <a:xfrm>
            <a:off x="10732219" y="9735"/>
            <a:ext cx="1722891" cy="1699399"/>
          </a:xfrm>
          <a:prstGeom prst="rect">
            <a:avLst/>
          </a:prstGeom>
        </p:spPr>
      </p:pic>
      <p:pic>
        <p:nvPicPr>
          <p:cNvPr id="18" name="Picture 17">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28791" t="20932" r="43467" b="37778"/>
          <a:stretch/>
        </p:blipFill>
        <p:spPr>
          <a:xfrm>
            <a:off x="10077485" y="4401055"/>
            <a:ext cx="2377625" cy="2383343"/>
          </a:xfrm>
          <a:prstGeom prst="rect">
            <a:avLst/>
          </a:prstGeom>
        </p:spPr>
      </p:pic>
    </p:spTree>
    <p:extLst>
      <p:ext uri="{BB962C8B-B14F-4D97-AF65-F5344CB8AC3E}">
        <p14:creationId xmlns:p14="http://schemas.microsoft.com/office/powerpoint/2010/main" val="148321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19"/>
                                        </p:tgtEl>
                                        <p:attrNameLst>
                                          <p:attrName>ppt_w</p:attrName>
                                        </p:attrNameLst>
                                      </p:cBhvr>
                                      <p:tavLst>
                                        <p:tav tm="0">
                                          <p:val>
                                            <p:strVal val="ppt_w"/>
                                          </p:val>
                                        </p:tav>
                                        <p:tav tm="100000">
                                          <p:val>
                                            <p:fltVal val="0"/>
                                          </p:val>
                                        </p:tav>
                                      </p:tavLst>
                                    </p:anim>
                                    <p:anim calcmode="lin" valueType="num">
                                      <p:cBhvr>
                                        <p:cTn id="44" dur="500"/>
                                        <p:tgtEl>
                                          <p:spTgt spid="19"/>
                                        </p:tgtEl>
                                        <p:attrNameLst>
                                          <p:attrName>ppt_h</p:attrName>
                                        </p:attrNameLst>
                                      </p:cBhvr>
                                      <p:tavLst>
                                        <p:tav tm="0">
                                          <p:val>
                                            <p:strVal val="ppt_h"/>
                                          </p:val>
                                        </p:tav>
                                        <p:tav tm="100000">
                                          <p:val>
                                            <p:fltVal val="0"/>
                                          </p:val>
                                        </p:tav>
                                      </p:tavLst>
                                    </p:anim>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17" name="Picture 16">
            <a:extLst>
              <a:ext uri="{FF2B5EF4-FFF2-40B4-BE49-F238E27FC236}">
                <a16:creationId xmlns:a16="http://schemas.microsoft.com/office/drawing/2014/main" id="{0E0032D9-E381-3C7F-6439-621D3DB335D7}"/>
              </a:ext>
            </a:extLst>
          </p:cNvPr>
          <p:cNvPicPr>
            <a:picLocks noChangeAspect="1"/>
          </p:cNvPicPr>
          <p:nvPr/>
        </p:nvPicPr>
        <p:blipFill>
          <a:blip r:embed="rId6"/>
          <a:stretch>
            <a:fillRect/>
          </a:stretch>
        </p:blipFill>
        <p:spPr>
          <a:xfrm>
            <a:off x="1936910" y="1844487"/>
            <a:ext cx="8318178" cy="1883202"/>
          </a:xfrm>
          <a:prstGeom prst="rect">
            <a:avLst/>
          </a:prstGeom>
        </p:spPr>
      </p:pic>
    </p:spTree>
    <p:extLst>
      <p:ext uri="{BB962C8B-B14F-4D97-AF65-F5344CB8AC3E}">
        <p14:creationId xmlns:p14="http://schemas.microsoft.com/office/powerpoint/2010/main" val="274633603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3" name="Picture 2">
            <a:extLst>
              <a:ext uri="{FF2B5EF4-FFF2-40B4-BE49-F238E27FC236}">
                <a16:creationId xmlns:a16="http://schemas.microsoft.com/office/drawing/2014/main" id="{994065FD-0C52-9DC4-B937-4593B14CDA53}"/>
              </a:ext>
            </a:extLst>
          </p:cNvPr>
          <p:cNvPicPr>
            <a:picLocks noChangeAspect="1"/>
          </p:cNvPicPr>
          <p:nvPr/>
        </p:nvPicPr>
        <p:blipFill>
          <a:blip r:embed="rId6"/>
          <a:stretch>
            <a:fillRect/>
          </a:stretch>
        </p:blipFill>
        <p:spPr>
          <a:xfrm>
            <a:off x="987208" y="657807"/>
            <a:ext cx="9934343" cy="5200068"/>
          </a:xfrm>
          <a:prstGeom prst="rect">
            <a:avLst/>
          </a:prstGeom>
        </p:spPr>
      </p:pic>
    </p:spTree>
    <p:extLst>
      <p:ext uri="{BB962C8B-B14F-4D97-AF65-F5344CB8AC3E}">
        <p14:creationId xmlns:p14="http://schemas.microsoft.com/office/powerpoint/2010/main" val="2616755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ẢY KHỞI ĐỘNG TIẾT HỌC PHẦ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8401" y="751568"/>
            <a:ext cx="8836569" cy="4970570"/>
          </a:xfrm>
          <a:prstGeom prst="rect">
            <a:avLst/>
          </a:prstGeom>
        </p:spPr>
      </p:pic>
    </p:spTree>
    <p:extLst>
      <p:ext uri="{BB962C8B-B14F-4D97-AF65-F5344CB8AC3E}">
        <p14:creationId xmlns:p14="http://schemas.microsoft.com/office/powerpoint/2010/main" val="1863813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C9EC457D-9D80-416F-16A5-4DC478C478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0084" y="4162425"/>
            <a:ext cx="2158366" cy="2158366"/>
          </a:xfrm>
          <a:prstGeom prst="rect">
            <a:avLst/>
          </a:prstGeom>
        </p:spPr>
      </p:pic>
      <p:pic>
        <p:nvPicPr>
          <p:cNvPr id="5" name="Picture 4" descr="Icon&#10;&#10;Description automatically generated">
            <a:extLst>
              <a:ext uri="{FF2B5EF4-FFF2-40B4-BE49-F238E27FC236}">
                <a16:creationId xmlns:a16="http://schemas.microsoft.com/office/drawing/2014/main" id="{127F14E9-4093-00ED-496E-D262AD89E3A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324350"/>
            <a:ext cx="2158366" cy="2158366"/>
          </a:xfrm>
          <a:prstGeom prst="rect">
            <a:avLst/>
          </a:prstGeom>
        </p:spPr>
      </p:pic>
      <p:sp>
        <p:nvSpPr>
          <p:cNvPr id="6" name="文本框 34">
            <a:extLst>
              <a:ext uri="{FF2B5EF4-FFF2-40B4-BE49-F238E27FC236}">
                <a16:creationId xmlns:a16="http://schemas.microsoft.com/office/drawing/2014/main" id="{9E116C8E-9748-30DF-24C3-1F183004D052}"/>
              </a:ext>
            </a:extLst>
          </p:cNvPr>
          <p:cNvSpPr txBox="1"/>
          <p:nvPr/>
        </p:nvSpPr>
        <p:spPr>
          <a:xfrm>
            <a:off x="4846748" y="1278113"/>
            <a:ext cx="5973108" cy="1191816"/>
          </a:xfrm>
          <a:prstGeom prst="wedgeRoundRectCallout">
            <a:avLst>
              <a:gd name="adj1" fmla="val 32985"/>
              <a:gd name="adj2" fmla="val 92267"/>
              <a:gd name="adj3" fmla="val 16667"/>
            </a:avLst>
          </a:prstGeom>
          <a:solidFill>
            <a:srgbClr val="FFC0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Kể</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những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việc</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hoạt</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động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của</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con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người</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sử</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dụng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đến</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nước</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pic>
        <p:nvPicPr>
          <p:cNvPr id="9" name="Picture 8">
            <a:extLst>
              <a:ext uri="{FF2B5EF4-FFF2-40B4-BE49-F238E27FC236}">
                <a16:creationId xmlns:a16="http://schemas.microsoft.com/office/drawing/2014/main" id="{446D6B4A-D91E-9393-221C-ABFC8FFA8C3C}"/>
              </a:ext>
            </a:extLst>
          </p:cNvPr>
          <p:cNvPicPr>
            <a:picLocks noChangeAspect="1"/>
          </p:cNvPicPr>
          <p:nvPr/>
        </p:nvPicPr>
        <p:blipFill rotWithShape="1">
          <a:blip r:embed="rId5">
            <a:extLst>
              <a:ext uri="{28A0092B-C50C-407E-A947-70E740481C1C}">
                <a14:useLocalDpi xmlns:a14="http://schemas.microsoft.com/office/drawing/2010/main" val="0"/>
              </a:ext>
            </a:extLst>
          </a:blip>
          <a:srcRect b="28597"/>
          <a:stretch/>
        </p:blipFill>
        <p:spPr>
          <a:xfrm>
            <a:off x="7073205" y="2469929"/>
            <a:ext cx="4205759" cy="2547521"/>
          </a:xfrm>
          <a:prstGeom prst="rect">
            <a:avLst/>
          </a:prstGeom>
        </p:spPr>
      </p:pic>
      <p:pic>
        <p:nvPicPr>
          <p:cNvPr id="2" name="videoplayback-copy-2_OLjTyld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609600" cy="609600"/>
          </a:xfrm>
          <a:prstGeom prst="rect">
            <a:avLst/>
          </a:prstGeom>
        </p:spPr>
      </p:pic>
    </p:spTree>
    <p:extLst>
      <p:ext uri="{BB962C8B-B14F-4D97-AF65-F5344CB8AC3E}">
        <p14:creationId xmlns:p14="http://schemas.microsoft.com/office/powerpoint/2010/main" val="2757662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1835"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C9EC457D-9D80-416F-16A5-4DC478C4783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0084" y="4162425"/>
            <a:ext cx="2158366" cy="2158366"/>
          </a:xfrm>
          <a:prstGeom prst="rect">
            <a:avLst/>
          </a:prstGeom>
        </p:spPr>
      </p:pic>
      <p:pic>
        <p:nvPicPr>
          <p:cNvPr id="5" name="Picture 4" descr="Icon&#10;&#10;Description automatically generated">
            <a:extLst>
              <a:ext uri="{FF2B5EF4-FFF2-40B4-BE49-F238E27FC236}">
                <a16:creationId xmlns:a16="http://schemas.microsoft.com/office/drawing/2014/main" id="{127F14E9-4093-00ED-496E-D262AD89E3A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324350"/>
            <a:ext cx="2158366" cy="2158366"/>
          </a:xfrm>
          <a:prstGeom prst="rect">
            <a:avLst/>
          </a:prstGeom>
        </p:spPr>
      </p:pic>
      <p:sp>
        <p:nvSpPr>
          <p:cNvPr id="6" name="文本框 34">
            <a:extLst>
              <a:ext uri="{FF2B5EF4-FFF2-40B4-BE49-F238E27FC236}">
                <a16:creationId xmlns:a16="http://schemas.microsoft.com/office/drawing/2014/main" id="{9E116C8E-9748-30DF-24C3-1F183004D052}"/>
              </a:ext>
            </a:extLst>
          </p:cNvPr>
          <p:cNvSpPr txBox="1"/>
          <p:nvPr/>
        </p:nvSpPr>
        <p:spPr>
          <a:xfrm>
            <a:off x="4846748" y="1278113"/>
            <a:ext cx="5973108" cy="1191816"/>
          </a:xfrm>
          <a:prstGeom prst="wedgeRoundRectCallout">
            <a:avLst>
              <a:gd name="adj1" fmla="val 32985"/>
              <a:gd name="adj2" fmla="val 92267"/>
              <a:gd name="adj3" fmla="val 16667"/>
            </a:avLst>
          </a:prstGeom>
          <a:solidFill>
            <a:srgbClr val="FFC0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Kể</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những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việc</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hoạt</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động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của</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con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người</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sử</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dụng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đến</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nước</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pic>
        <p:nvPicPr>
          <p:cNvPr id="9" name="Picture 8">
            <a:extLst>
              <a:ext uri="{FF2B5EF4-FFF2-40B4-BE49-F238E27FC236}">
                <a16:creationId xmlns:a16="http://schemas.microsoft.com/office/drawing/2014/main" id="{446D6B4A-D91E-9393-221C-ABFC8FFA8C3C}"/>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7073205" y="2469929"/>
            <a:ext cx="4205759" cy="2547521"/>
          </a:xfrm>
          <a:prstGeom prst="rect">
            <a:avLst/>
          </a:prstGeom>
        </p:spPr>
      </p:pic>
      <p:sp>
        <p:nvSpPr>
          <p:cNvPr id="12" name="文本框 34">
            <a:extLst>
              <a:ext uri="{FF2B5EF4-FFF2-40B4-BE49-F238E27FC236}">
                <a16:creationId xmlns:a16="http://schemas.microsoft.com/office/drawing/2014/main" id="{3C86B937-3875-0C03-EAF6-750C740C1354}"/>
              </a:ext>
            </a:extLst>
          </p:cNvPr>
          <p:cNvSpPr txBox="1"/>
          <p:nvPr/>
        </p:nvSpPr>
        <p:spPr>
          <a:xfrm>
            <a:off x="1701105" y="3310689"/>
            <a:ext cx="5372100" cy="1191816"/>
          </a:xfrm>
          <a:prstGeom prst="wedgeRoundRectCallout">
            <a:avLst>
              <a:gd name="adj1" fmla="val 58517"/>
              <a:gd name="adj2" fmla="val -440"/>
              <a:gd name="adj3" fmla="val 16667"/>
            </a:avLst>
          </a:prstGeom>
          <a:solidFill>
            <a:schemeClr val="accent5">
              <a:lumMod val="20000"/>
              <a:lumOff val="80000"/>
            </a:schemeClr>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Con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người</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đã</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vận</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dụng</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tính</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chất</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nào</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của</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nước</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spTree>
    <p:extLst>
      <p:ext uri="{BB962C8B-B14F-4D97-AF65-F5344CB8AC3E}">
        <p14:creationId xmlns:p14="http://schemas.microsoft.com/office/powerpoint/2010/main" val="2586045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70"/>
            <a:ext cx="9829800" cy="5440154"/>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9465696" y="2028695"/>
            <a:ext cx="2726304" cy="3734861"/>
          </a:xfrm>
          <a:prstGeom prst="rect">
            <a:avLst/>
          </a:prstGeom>
        </p:spPr>
      </p:pic>
      <p:pic>
        <p:nvPicPr>
          <p:cNvPr id="13" name="Picture 12" descr="Icon&#10;&#10;Description automatically generated">
            <a:extLst>
              <a:ext uri="{FF2B5EF4-FFF2-40B4-BE49-F238E27FC236}">
                <a16:creationId xmlns:a16="http://schemas.microsoft.com/office/drawing/2014/main" id="{0058BDAA-0CDA-84F4-2AD1-A7385D47F46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a:extLst>
              <a:ext uri="{FF2B5EF4-FFF2-40B4-BE49-F238E27FC236}">
                <a16:creationId xmlns:a16="http://schemas.microsoft.com/office/drawing/2014/main" id="{460C9741-50BF-CB69-F750-6164893A5B4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sp>
        <p:nvSpPr>
          <p:cNvPr id="14" name="TextBox 13">
            <a:extLst>
              <a:ext uri="{FF2B5EF4-FFF2-40B4-BE49-F238E27FC236}">
                <a16:creationId xmlns:a16="http://schemas.microsoft.com/office/drawing/2014/main" id="{B84FACCA-2630-7029-B195-8AC3BA7347B8}"/>
              </a:ext>
            </a:extLst>
          </p:cNvPr>
          <p:cNvSpPr txBox="1"/>
          <p:nvPr/>
        </p:nvSpPr>
        <p:spPr>
          <a:xfrm>
            <a:off x="7829551" y="228600"/>
            <a:ext cx="6181725" cy="369332"/>
          </a:xfrm>
          <a:prstGeom prst="rect">
            <a:avLst/>
          </a:prstGeom>
          <a:noFill/>
        </p:spPr>
        <p:txBody>
          <a:bodyPr wrap="square" rtlCol="0">
            <a:spAutoFit/>
          </a:bodyPr>
          <a:lstStyle/>
          <a:p>
            <a:r>
              <a:rPr lang="en-US" dirty="0" err="1">
                <a:solidFill>
                  <a:schemeClr val="bg1"/>
                </a:solidFill>
                <a:latin typeface="Pattaya" panose="00000500000000000000" pitchFamily="2" charset="-34"/>
                <a:cs typeface="Pattaya" panose="00000500000000000000" pitchFamily="2" charset="-34"/>
              </a:rPr>
              <a:t>Hương</a:t>
            </a:r>
            <a:r>
              <a:rPr lang="en-US" dirty="0">
                <a:solidFill>
                  <a:schemeClr val="bg1"/>
                </a:solidFill>
                <a:latin typeface="Pattaya" panose="00000500000000000000" pitchFamily="2" charset="-34"/>
                <a:cs typeface="Pattaya" panose="00000500000000000000" pitchFamily="2" charset="-34"/>
              </a:rPr>
              <a:t> </a:t>
            </a:r>
            <a:r>
              <a:rPr lang="en-US" dirty="0" err="1">
                <a:solidFill>
                  <a:schemeClr val="bg1"/>
                </a:solidFill>
                <a:latin typeface="Pattaya" panose="00000500000000000000" pitchFamily="2" charset="-34"/>
                <a:cs typeface="Pattaya" panose="00000500000000000000" pitchFamily="2" charset="-34"/>
              </a:rPr>
              <a:t>Thảo</a:t>
            </a:r>
            <a:r>
              <a:rPr lang="en-US" dirty="0">
                <a:solidFill>
                  <a:schemeClr val="bg1"/>
                </a:solidFill>
                <a:latin typeface="Pattaya" panose="00000500000000000000" pitchFamily="2" charset="-34"/>
                <a:cs typeface="Pattaya" panose="00000500000000000000" pitchFamily="2" charset="-34"/>
              </a:rPr>
              <a:t> – </a:t>
            </a:r>
            <a:r>
              <a:rPr lang="en-US" dirty="0" err="1">
                <a:solidFill>
                  <a:schemeClr val="bg1"/>
                </a:solidFill>
                <a:latin typeface="Pattaya" panose="00000500000000000000" pitchFamily="2" charset="-34"/>
                <a:cs typeface="Pattaya" panose="00000500000000000000" pitchFamily="2" charset="-34"/>
              </a:rPr>
              <a:t>Zalo</a:t>
            </a:r>
            <a:r>
              <a:rPr lang="en-US" dirty="0">
                <a:solidFill>
                  <a:schemeClr val="bg1"/>
                </a:solidFill>
                <a:latin typeface="Pattaya" panose="00000500000000000000" pitchFamily="2" charset="-34"/>
                <a:cs typeface="Pattaya" panose="00000500000000000000" pitchFamily="2" charset="-34"/>
              </a:rPr>
              <a:t> 0972.115.126</a:t>
            </a:r>
          </a:p>
        </p:txBody>
      </p:sp>
      <p:pic>
        <p:nvPicPr>
          <p:cNvPr id="6" name="Picture 5">
            <a:extLst>
              <a:ext uri="{FF2B5EF4-FFF2-40B4-BE49-F238E27FC236}">
                <a16:creationId xmlns:a16="http://schemas.microsoft.com/office/drawing/2014/main" id="{ABC95364-5C6E-2991-1667-461D7DE711F2}"/>
              </a:ext>
            </a:extLst>
          </p:cNvPr>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a:extLst>
              <a:ext uri="{FF2B5EF4-FFF2-40B4-BE49-F238E27FC236}">
                <a16:creationId xmlns:a16="http://schemas.microsoft.com/office/drawing/2014/main" id="{255AF403-A10C-EDE1-C73B-D7457D97B996}"/>
              </a:ext>
            </a:extLst>
          </p:cNvPr>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a:extLst>
              <a:ext uri="{FF2B5EF4-FFF2-40B4-BE49-F238E27FC236}">
                <a16:creationId xmlns:a16="http://schemas.microsoft.com/office/drawing/2014/main" id="{10E10DCB-6BCD-78C7-BAE5-0C519213DEDA}"/>
              </a:ext>
            </a:extLst>
          </p:cNvPr>
          <p:cNvPicPr>
            <a:picLocks noChangeAspect="1"/>
          </p:cNvPicPr>
          <p:nvPr/>
        </p:nvPicPr>
        <p:blipFill>
          <a:blip r:embed="rId10"/>
          <a:stretch>
            <a:fillRect/>
          </a:stretch>
        </p:blipFill>
        <p:spPr>
          <a:xfrm>
            <a:off x="2328217" y="2223327"/>
            <a:ext cx="7456054" cy="2828789"/>
          </a:xfrm>
          <a:prstGeom prst="rect">
            <a:avLst/>
          </a:prstGeom>
        </p:spPr>
      </p:pic>
    </p:spTree>
    <p:extLst>
      <p:ext uri="{BB962C8B-B14F-4D97-AF65-F5344CB8AC3E}">
        <p14:creationId xmlns:p14="http://schemas.microsoft.com/office/powerpoint/2010/main" val="2305708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8" name="图片 27"/>
          <p:cNvPicPr>
            <a:picLocks noChangeAspect="1"/>
          </p:cNvPicPr>
          <p:nvPr/>
        </p:nvPicPr>
        <p:blipFill>
          <a:blip r:embed="rId6"/>
          <a:stretch>
            <a:fillRect/>
          </a:stretch>
        </p:blipFill>
        <p:spPr>
          <a:xfrm>
            <a:off x="2759959" y="326475"/>
            <a:ext cx="9369288" cy="5969304"/>
          </a:xfrm>
          <a:prstGeom prst="rect">
            <a:avLst/>
          </a:prstGeom>
        </p:spPr>
      </p:pic>
      <p:sp>
        <p:nvSpPr>
          <p:cNvPr id="4" name="TextBox 3">
            <a:extLst>
              <a:ext uri="{FF2B5EF4-FFF2-40B4-BE49-F238E27FC236}">
                <a16:creationId xmlns:a16="http://schemas.microsoft.com/office/drawing/2014/main" id="{7C50C547-BD48-31D0-543B-9CE9966436DA}"/>
              </a:ext>
            </a:extLst>
          </p:cNvPr>
          <p:cNvSpPr txBox="1"/>
          <p:nvPr/>
        </p:nvSpPr>
        <p:spPr>
          <a:xfrm>
            <a:off x="3350418" y="2008912"/>
            <a:ext cx="8289131" cy="2123658"/>
          </a:xfrm>
          <a:prstGeom prst="rect">
            <a:avLst/>
          </a:prstGeom>
          <a:noFill/>
        </p:spPr>
        <p:txBody>
          <a:bodyPr wrap="square">
            <a:spAutoFit/>
          </a:bodyPr>
          <a:lstStyle/>
          <a:p>
            <a:pPr marL="342900" indent="-342900">
              <a:buFont typeface="Arial" panose="020B0604020202020204" pitchFamily="34" charset="0"/>
              <a:buChar char="•"/>
            </a:pPr>
            <a:r>
              <a:rPr lang="vi-VN" sz="2200" b="1" dirty="0">
                <a:solidFill>
                  <a:srgbClr val="FF0000"/>
                </a:solidFill>
                <a:latin typeface="Calibri" panose="020F0502020204030204" pitchFamily="34" charset="0"/>
                <a:cs typeface="Calibri" panose="020F0502020204030204" pitchFamily="34" charset="0"/>
              </a:rPr>
              <a:t>Quan sát và làm được TN đơn giản để phát hiện ra một số tính chất của nước. </a:t>
            </a:r>
            <a:endParaRPr lang="en-US" sz="2200" b="1" dirty="0">
              <a:solidFill>
                <a:srgbClr val="FF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200" b="1" dirty="0">
                <a:solidFill>
                  <a:srgbClr val="FF0000"/>
                </a:solidFill>
                <a:latin typeface="Calibri" panose="020F0502020204030204" pitchFamily="34" charset="0"/>
                <a:cs typeface="Calibri" panose="020F0502020204030204" pitchFamily="34" charset="0"/>
              </a:rPr>
              <a:t>Nêu được một số tính chất của nước (không màu, không mùi, không vị, không có hình dạng nhất định; chảy từ cao xuống thấp, chảy lan ra khắp mọi phía; thấm qua một số vật và hoà tan một số chất</a:t>
            </a:r>
            <a:r>
              <a:rPr lang="vi-VN" sz="2200" b="1" dirty="0" smtClean="0">
                <a:solidFill>
                  <a:srgbClr val="FF0000"/>
                </a:solidFill>
                <a:latin typeface="Calibri" panose="020F0502020204030204" pitchFamily="34" charset="0"/>
                <a:cs typeface="Calibri" panose="020F0502020204030204" pitchFamily="34" charset="0"/>
              </a:rPr>
              <a:t>).</a:t>
            </a:r>
            <a:endParaRPr lang="en-US" sz="2200" b="1" dirty="0">
              <a:solidFill>
                <a:srgbClr val="FF0000"/>
              </a:solidFill>
              <a:latin typeface="Calibri" panose="020F0502020204030204" pitchFamily="34" charset="0"/>
              <a:cs typeface="Calibri" panose="020F0502020204030204" pitchFamily="34" charset="0"/>
            </a:endParaRPr>
          </a:p>
        </p:txBody>
      </p:sp>
      <p:pic>
        <p:nvPicPr>
          <p:cNvPr id="5" name="图片 3" descr="ccxz">
            <a:extLst>
              <a:ext uri="{FF2B5EF4-FFF2-40B4-BE49-F238E27FC236}">
                <a16:creationId xmlns:a16="http://schemas.microsoft.com/office/drawing/2014/main" id="{4436C002-9A41-7862-6B60-2DDA18799C94}"/>
              </a:ext>
            </a:extLst>
          </p:cNvPr>
          <p:cNvPicPr>
            <a:picLocks noChangeAspect="1"/>
          </p:cNvPicPr>
          <p:nvPr/>
        </p:nvPicPr>
        <p:blipFill>
          <a:blip r:embed="rId7"/>
          <a:srcRect l="22863" t="18799" r="11123" b="16087"/>
          <a:stretch>
            <a:fillRect/>
          </a:stretch>
        </p:blipFill>
        <p:spPr>
          <a:xfrm>
            <a:off x="-89535" y="3848100"/>
            <a:ext cx="3293297" cy="3243580"/>
          </a:xfrm>
          <a:prstGeom prst="rect">
            <a:avLst/>
          </a:prstGeom>
        </p:spPr>
      </p:pic>
      <p:pic>
        <p:nvPicPr>
          <p:cNvPr id="6" name="Picture 5">
            <a:extLst>
              <a:ext uri="{FF2B5EF4-FFF2-40B4-BE49-F238E27FC236}">
                <a16:creationId xmlns:a16="http://schemas.microsoft.com/office/drawing/2014/main" id="{C89E7E7A-0710-CD6B-016D-88BD64B0E8BC}"/>
              </a:ext>
            </a:extLst>
          </p:cNvPr>
          <p:cNvPicPr>
            <a:picLocks noChangeAspect="1"/>
          </p:cNvPicPr>
          <p:nvPr/>
        </p:nvPicPr>
        <p:blipFill>
          <a:blip r:embed="rId8"/>
          <a:stretch>
            <a:fillRect/>
          </a:stretch>
        </p:blipFill>
        <p:spPr>
          <a:xfrm>
            <a:off x="4797327" y="1088085"/>
            <a:ext cx="5188146" cy="1176630"/>
          </a:xfrm>
          <a:prstGeom prst="rect">
            <a:avLst/>
          </a:prstGeom>
        </p:spPr>
      </p:pic>
    </p:spTree>
    <p:extLst>
      <p:ext uri="{BB962C8B-B14F-4D97-AF65-F5344CB8AC3E}">
        <p14:creationId xmlns:p14="http://schemas.microsoft.com/office/powerpoint/2010/main" val="1566237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down)">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pic>
        <p:nvPicPr>
          <p:cNvPr id="2" name="Picture 1">
            <a:extLst>
              <a:ext uri="{FF2B5EF4-FFF2-40B4-BE49-F238E27FC236}">
                <a16:creationId xmlns:a16="http://schemas.microsoft.com/office/drawing/2014/main" id="{2A2D7F99-FFCC-93A4-2E59-ABBD212C3426}"/>
              </a:ext>
            </a:extLst>
          </p:cNvPr>
          <p:cNvPicPr>
            <a:picLocks noChangeAspect="1"/>
          </p:cNvPicPr>
          <p:nvPr/>
        </p:nvPicPr>
        <p:blipFill>
          <a:blip r:embed="rId9"/>
          <a:stretch>
            <a:fillRect/>
          </a:stretch>
        </p:blipFill>
        <p:spPr>
          <a:xfrm>
            <a:off x="3307985" y="1481546"/>
            <a:ext cx="5480779" cy="3761558"/>
          </a:xfrm>
          <a:prstGeom prst="rect">
            <a:avLst/>
          </a:prstGeom>
        </p:spPr>
      </p:pic>
    </p:spTree>
    <p:extLst>
      <p:ext uri="{BB962C8B-B14F-4D97-AF65-F5344CB8AC3E}">
        <p14:creationId xmlns:p14="http://schemas.microsoft.com/office/powerpoint/2010/main" val="3996275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1934</TotalTime>
  <Words>874</Words>
  <Application>Microsoft Office PowerPoint</Application>
  <PresentationFormat>Widescreen</PresentationFormat>
  <Paragraphs>97</Paragraphs>
  <Slides>37</Slides>
  <Notes>5</Notes>
  <HiddenSlides>0</HiddenSlides>
  <MMClips>2</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37</vt:i4>
      </vt:variant>
    </vt:vector>
  </HeadingPairs>
  <TitlesOfParts>
    <vt:vector size="62" baseType="lpstr">
      <vt:lpstr>宋体</vt:lpstr>
      <vt:lpstr>.VnBodoni</vt:lpstr>
      <vt:lpstr>Algerian</vt:lpstr>
      <vt:lpstr>Arial</vt:lpstr>
      <vt:lpstr>Bauhaus 93</vt:lpstr>
      <vt:lpstr>Calibri</vt:lpstr>
      <vt:lpstr>Calibri Light</vt:lpstr>
      <vt:lpstr>Cambria</vt:lpstr>
      <vt:lpstr>等线</vt:lpstr>
      <vt:lpstr>Georgia</vt:lpstr>
      <vt:lpstr>HP001</vt:lpstr>
      <vt:lpstr>Pattaya</vt:lpstr>
      <vt:lpstr>SVN-Internation</vt:lpstr>
      <vt:lpstr>Times New Roman</vt:lpstr>
      <vt:lpstr>UTM Bienvenue</vt:lpstr>
      <vt:lpstr>Wingdings</vt:lpstr>
      <vt:lpstr>思源黑体 CN</vt:lpstr>
      <vt:lpstr>思源黑体 CN Bold</vt:lpstr>
      <vt:lpstr>楷体</vt:lpstr>
      <vt:lpstr>钻石甜心手机字体</vt:lpstr>
      <vt:lpstr>Office 主题​​</vt:lpstr>
      <vt:lpstr>Office Theme</vt:lpstr>
      <vt:lpstr>1_Chủ đề Office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cp:lastModifiedBy>
  <cp:revision>71</cp:revision>
  <dcterms:created xsi:type="dcterms:W3CDTF">2023-04-05T11:15:16Z</dcterms:created>
  <dcterms:modified xsi:type="dcterms:W3CDTF">2025-08-17T14:49:58Z</dcterms:modified>
  <cp:category>9Slide.vn</cp:category>
</cp:coreProperties>
</file>