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  <p:sldMasterId id="2147483683" r:id="rId2"/>
    <p:sldMasterId id="2147483708" r:id="rId3"/>
  </p:sldMasterIdLst>
  <p:notesMasterIdLst>
    <p:notesMasterId r:id="rId23"/>
  </p:notesMasterIdLst>
  <p:sldIdLst>
    <p:sldId id="276" r:id="rId4"/>
    <p:sldId id="273" r:id="rId5"/>
    <p:sldId id="284" r:id="rId6"/>
    <p:sldId id="260" r:id="rId7"/>
    <p:sldId id="285" r:id="rId8"/>
    <p:sldId id="261" r:id="rId9"/>
    <p:sldId id="286" r:id="rId10"/>
    <p:sldId id="282" r:id="rId11"/>
    <p:sldId id="303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12" r:id="rId20"/>
    <p:sldId id="323" r:id="rId21"/>
    <p:sldId id="29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AD5F"/>
    <a:srgbClr val="AA06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171071-B034-4C46-B636-5E496C324228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CDC7A-2006-4049-9E4B-06531B6D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96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defTabSz="457200">
              <a:defRPr/>
            </a:pPr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 defTabSz="457200">
                <a:defRPr/>
              </a:pPr>
              <a:t>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79750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416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252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737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8224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7308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7285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775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323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CDC7A-2006-4049-9E4B-06531B6D1D0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163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10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CDC7A-2006-4049-9E4B-06531B6D1D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199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10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CDC7A-2006-4049-9E4B-06531B6D1D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84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10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CDC7A-2006-4049-9E4B-06531B6D1D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09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AEDF9F-1B32-4B4C-9309-881D22A656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625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345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95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0F410-F771-42D6-BC00-CC590170F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AD68E-FDB2-4B4C-A3E6-0A3F8F341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19300-3157-4D2E-9D8A-3953603F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561A6-99B5-4511-90B5-F24B2885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2076E-4E36-4138-846F-73E7BB27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89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5F964-9CFC-4B35-B715-52142E19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A4D67E-0E2C-4C19-BE40-E2DEF5AD4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AA25D-609B-4144-8E6D-76489D29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3B969-C566-4BF4-92AF-ED9B179B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6BCAF-350D-47F5-90B0-CB559763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664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039F53-96CE-4459-A751-B35AFB22DC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3D705-5B1A-4552-AF65-1FF0C95C8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FA5DC-94FA-4CE7-BFFD-9C0F9B6D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6FC2F-D8DB-4251-ABC1-EF7AD972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5294D-0A13-4DB4-AC8E-9276AA4C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57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47808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05080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46980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65870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656250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498520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711476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21927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72A35-8268-4AAA-923D-93517ED3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D42E3-F1DD-41B3-9B02-CA44BC06E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6DD24-F66B-4D98-8CB8-B87B3B4D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73CED-D87C-44F0-A8BD-0A842C85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CF5B1-1556-4870-B34E-C92E76D4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229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657141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815612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288650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287072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6137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B1BDE-70B8-41B3-8C3F-515E85376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385BF-75FE-43A9-A699-2832DB21E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2E8B5-A34D-4069-9781-C6A38B5A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607E9-D457-4B14-9F5E-3765FF64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229F7-26E9-4F21-BA5F-A81E8427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1172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3654E-2247-4F12-97BC-5FB06279E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AA07D-7556-4F3F-A150-308C579A8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C491E-1271-4662-9298-D41F924C2F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5B13A-2415-4A87-BDF7-50D4868CA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4F103-8E78-46A9-9C65-EE6A6F9A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63697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D9BA2-BF15-4E32-BD38-79FE65DD7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23AD2-123E-44A5-9EEE-1AE176479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3B319F-06F6-40BD-95C2-DEFD540B0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0105AD-3417-492F-B151-6E0F3BE3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230A0E-E66F-4529-A77E-6C35DC404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6EC02-452D-4395-84B8-92B8E571B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78954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6C41B-FC13-40BD-8D38-5D9B0ACC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FE328-0FA8-453A-8B94-6657A0E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C269A-D6E3-44E9-9510-8A47320E6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CF0E5E-E5E0-4E5C-BF6F-D7997897BE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3573F3-3BF5-43BA-BA2A-23EB10973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5E0900-2790-4A23-85A4-9E80C3A6D9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C832B6-B21D-4040-8159-ACBD40250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11D958-42B2-457D-B06C-AC508A3B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32591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1AFC1-B2FE-440E-9B9F-4C8E9E050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0FBB54-C816-47EA-B7F1-37917C91B4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9FD7F5-9D4D-4DD0-88D6-D9E00B17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17A24E-730C-4C26-9152-8303FF57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7693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5A460-5AD0-4B58-AF72-124661BE8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A0962-D842-4C2D-956E-43662E53E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B3DCC-BD80-4EA7-94EF-9CA5453E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F9290-9293-4F7C-9273-B875115B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B1C97-1224-40DF-A2FF-58025711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427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9453BB-846D-4ED7-A930-CF802A366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A940B3-5641-443A-8657-C0279C09B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86BD3-B7EB-4D89-A1D2-E6B2F7B9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71693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46882-AC4E-4683-8208-FB4F8103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79A20-D4B7-4EF2-95D5-BFFFD6E2D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B6526-622D-48C9-A8C1-F02C22DCA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F2645E-719D-4D01-A10D-2B249CA0F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D36170-26F6-4FC9-91ED-96026CAB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75ED0-49C2-4027-86EC-1F3EB724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31498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C7422-8F70-4740-BEA2-F6C3C8701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6E0D91-562D-4498-9462-38F4CD93E9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736A6-EF2C-450A-B24E-14F704C30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F3A8F-F646-4C26-B41B-2419FBBBF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EF5B4-8E52-4044-BE20-B45C60A1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3AC2B-E958-453F-BFCA-30E26A94C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78187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E0068-EC9D-41E9-AF81-FF0978899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13783-D6F7-49BC-9556-B085A52CE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1F616-9B69-4837-BE40-AE3F6B2FEC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5BBCC-4156-439E-AD99-2EAF2FD56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0998C-05B5-4BE9-9C43-18413510B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88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D99FF5-EA9E-4862-A59C-B09D879E59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9B181E-3031-450D-8076-5D91AF806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BB350-10AA-4E7F-AEEC-8949CCFAD7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FA7E7-94F0-4306-A1A6-7F047FF2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FAE36-E8B4-4F5A-BF83-8DE4A04E2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83339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637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352B-610A-446C-ABBC-134166A2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46FC4-B111-466E-9C20-852F962A3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823B3-5CC6-4B46-B3F5-61FB24760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55E72A-850E-43FC-9765-87F1055A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5AF0F-2962-4F0A-8ED0-5E1217CA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9CD05-A790-4209-98FB-B5DC05D8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82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7701A-D064-408D-9C22-BC1F8054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E282D-8F99-4CF1-B6BA-F92DA3CED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54FE4-A404-444B-B0D8-F3926E12D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65CA07-20BC-4F3E-96AA-BCE3FD074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ECB392-03E5-4FD0-9EE4-BAB24A8E8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AEFA9D-4A5E-461F-ACE8-AF9AF8D20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86E7F-F65B-4C21-85A6-97569350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06CA1-57C6-4D4E-B90D-8E34A8D0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92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F0A3-048A-4228-8312-E0EDECDC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E46E7C-0CB9-4DA0-94A3-976E1E67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26F9A-5EB1-4E87-B5AC-2EF14A1F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C16B3-96DD-43F4-8A4B-E2CFB0A8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60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9055D-CC37-48E0-879B-204B58CE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9B9446-B3BD-4719-B12E-A8841341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F77BB-80E8-4482-90F5-633ADC8F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66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F574-A44D-457C-B655-337C581E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85248-F69A-4DE0-B81F-5E14FF30F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329AA-960C-47D2-8616-DC8C737AC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17B71-E1FF-4298-9AF1-1C78EF19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A00E4-163A-4905-A266-F4B01DC8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87168-9922-45AE-B044-1DF172BB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50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162C-27EE-4C29-9FAF-08C708EAE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A85CD-7DB6-4D78-9762-AD3798026D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D45E46-FBC2-4B1A-BD6D-CB238D854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A278E-AA27-469A-B565-023E410F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CC5D3-36AA-429A-8973-A802FF738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8CFE0-B9CF-4037-88A9-8DCCA050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8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EE0A13-A4D8-4C58-8CAA-2883D0DC4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CB7FE-49E3-4939-838C-013DC128A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DDC3B-8210-4A74-8BFF-EF141EE82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3C37D-09AE-4658-92CC-D9AF3F0F4D0C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867C1-2A56-4E37-B1A4-CEE141F10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3F998-20E0-4D82-B990-793513946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FC0838D-10AC-84B2-B471-0D53D7C9DFF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0"/>
            <a:ext cx="1540124" cy="154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9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5141EE5-3C5E-6CE9-F066-8B94597516D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0"/>
            <a:ext cx="1540124" cy="154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846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C12356D-11A1-DB6E-1FF3-F9BC8C681A0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0"/>
            <a:ext cx="1540124" cy="154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29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0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image" Target="../media/image11.sv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3.xml"/><Relationship Id="rId7" Type="http://schemas.openxmlformats.org/officeDocument/2006/relationships/image" Target="../media/image11.sv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30.xml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8.png"/><Relationship Id="rId4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0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png"/><Relationship Id="rId5" Type="http://schemas.openxmlformats.org/officeDocument/2006/relationships/image" Target="../media/image49.png"/><Relationship Id="rId4" Type="http://schemas.openxmlformats.org/officeDocument/2006/relationships/image" Target="../media/image11.svg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5.wdp"/><Relationship Id="rId5" Type="http://schemas.openxmlformats.org/officeDocument/2006/relationships/image" Target="../media/image50.png"/><Relationship Id="rId4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5.wdp"/><Relationship Id="rId5" Type="http://schemas.openxmlformats.org/officeDocument/2006/relationships/image" Target="../media/image50.png"/><Relationship Id="rId4" Type="http://schemas.openxmlformats.org/officeDocument/2006/relationships/image" Target="../media/image1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1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1.wdp"/><Relationship Id="rId11" Type="http://schemas.openxmlformats.org/officeDocument/2006/relationships/image" Target="../media/image1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sv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emf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gif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12" Type="http://schemas.openxmlformats.org/officeDocument/2006/relationships/image" Target="../media/image23.png"/><Relationship Id="rId17" Type="http://schemas.openxmlformats.org/officeDocument/2006/relationships/slide" Target="slide7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5" Type="http://schemas.openxmlformats.org/officeDocument/2006/relationships/slide" Target="slide6.xml"/><Relationship Id="rId10" Type="http://schemas.openxmlformats.org/officeDocument/2006/relationships/image" Target="../media/image21.png"/><Relationship Id="rId19" Type="http://schemas.openxmlformats.org/officeDocument/2006/relationships/image" Target="../media/image28.gif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10" Type="http://schemas.openxmlformats.org/officeDocument/2006/relationships/image" Target="../media/image1.png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sv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microsoft.com/office/2007/relationships/hdphoto" Target="../media/hdphoto2.wdp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png"/><Relationship Id="rId5" Type="http://schemas.openxmlformats.org/officeDocument/2006/relationships/image" Target="../media/image41.png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8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59088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86" y="3911308"/>
            <a:ext cx="2406437" cy="2881960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80" y="5159910"/>
            <a:ext cx="1833548" cy="1725692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038"/>
            <a:ext cx="11472039" cy="1785067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157" y="5271925"/>
            <a:ext cx="4825912" cy="16586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87423" y="3283050"/>
            <a:ext cx="3873709" cy="3124173"/>
          </a:xfrm>
          <a:prstGeom prst="rect">
            <a:avLst/>
          </a:prstGeom>
        </p:spPr>
      </p:pic>
      <p:pic>
        <p:nvPicPr>
          <p:cNvPr id="12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426" y="5410438"/>
            <a:ext cx="6742092" cy="1224636"/>
          </a:xfrm>
          <a:prstGeom prst="rect">
            <a:avLst/>
          </a:prstGeom>
        </p:spPr>
      </p:pic>
      <p:pic>
        <p:nvPicPr>
          <p:cNvPr id="13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941" y="5587963"/>
            <a:ext cx="4673599" cy="730871"/>
          </a:xfrm>
          <a:prstGeom prst="rect">
            <a:avLst/>
          </a:prstGeom>
        </p:spPr>
      </p:pic>
      <p:sp>
        <p:nvSpPr>
          <p:cNvPr id="31" name="Google Shape;453;p20"/>
          <p:cNvSpPr txBox="1"/>
          <p:nvPr/>
        </p:nvSpPr>
        <p:spPr>
          <a:xfrm>
            <a:off x="736094" y="1312999"/>
            <a:ext cx="10599993" cy="66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3734" b="1" dirty="0">
              <a:solidFill>
                <a:srgbClr val="1807F3"/>
              </a:solidFill>
              <a:latin typeface="Cambria" panose="02040503050406030204" pitchFamily="18" charset="0"/>
              <a:ea typeface="Odibee Sans"/>
              <a:cs typeface="Odibee Sans"/>
              <a:sym typeface="Odibee San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238176" y="223829"/>
            <a:ext cx="1194839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XÃ ỨNG HÒA</a:t>
            </a:r>
          </a:p>
          <a:p>
            <a:pPr algn="ctr">
              <a:defRPr/>
            </a:pPr>
            <a:r>
              <a:rPr lang="en-US" sz="2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KIM ĐƯỜNG</a:t>
            </a:r>
          </a:p>
          <a:p>
            <a:pPr algn="ctr">
              <a:defRPr/>
            </a:pPr>
            <a:endParaRPr lang="en-US" sz="12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iCiel Nabila" pitchFamily="2" charset="0"/>
                <a:cs typeface="Times New Roman" panose="02020603050405020304" pitchFamily="18" charset="0"/>
              </a:rPr>
              <a:t>Môn </a:t>
            </a:r>
            <a:r>
              <a:rPr lang="en-US" sz="4400" b="1" dirty="0" err="1">
                <a:solidFill>
                  <a:srgbClr val="FF0000"/>
                </a:solidFill>
                <a:latin typeface="iCiel Nabila" pitchFamily="2" charset="0"/>
                <a:cs typeface="Times New Roman" panose="02020603050405020304" pitchFamily="18" charset="0"/>
              </a:rPr>
              <a:t>Tự</a:t>
            </a:r>
            <a:r>
              <a:rPr lang="en-US" sz="4400" b="1" dirty="0">
                <a:solidFill>
                  <a:srgbClr val="FF0000"/>
                </a:solidFill>
                <a:latin typeface="iCiel Nabila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iCiel Nabila" pitchFamily="2" charset="0"/>
                <a:cs typeface="Times New Roman" panose="02020603050405020304" pitchFamily="18" charset="0"/>
              </a:rPr>
              <a:t>nhiên</a:t>
            </a:r>
            <a:r>
              <a:rPr lang="en-US" sz="4400" b="1" dirty="0">
                <a:solidFill>
                  <a:srgbClr val="FF0000"/>
                </a:solidFill>
                <a:latin typeface="iCiel Nabila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iCiel Nabila" pitchFamily="2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iCiel Nabila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iCiel Nabila" pitchFamily="2" charset="0"/>
                <a:cs typeface="Times New Roman" panose="02020603050405020304" pitchFamily="18" charset="0"/>
              </a:rPr>
              <a:t>xã</a:t>
            </a:r>
            <a:r>
              <a:rPr lang="en-US" sz="4400" b="1" dirty="0">
                <a:solidFill>
                  <a:srgbClr val="FF0000"/>
                </a:solidFill>
                <a:latin typeface="iCiel Nabila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iCiel Nabila" pitchFamily="2" charset="0"/>
                <a:cs typeface="Times New Roman" panose="02020603050405020304" pitchFamily="18" charset="0"/>
              </a:rPr>
              <a:t>hội</a:t>
            </a:r>
            <a:r>
              <a:rPr lang="en-US" sz="4400" b="1" dirty="0">
                <a:solidFill>
                  <a:srgbClr val="FF0000"/>
                </a:solidFill>
                <a:latin typeface="iCiel Nabila" pitchFamily="2" charset="0"/>
                <a:cs typeface="Times New Roman" panose="02020603050405020304" pitchFamily="18" charset="0"/>
              </a:rPr>
              <a:t> 3</a:t>
            </a:r>
          </a:p>
          <a:p>
            <a:pPr algn="ctr">
              <a:defRPr/>
            </a:pPr>
            <a:endParaRPr lang="en-US" sz="2400" b="1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44546A">
                    <a:lumMod val="50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             </a:t>
            </a:r>
          </a:p>
          <a:p>
            <a:pPr>
              <a:defRPr/>
            </a:pPr>
            <a:r>
              <a:rPr lang="en-US" sz="2000" b="1" i="1" dirty="0">
                <a:solidFill>
                  <a:srgbClr val="44546A">
                    <a:lumMod val="50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en-US" sz="2800" b="1" i="1" dirty="0" err="1">
                <a:solidFill>
                  <a:srgbClr val="44546A">
                    <a:lumMod val="50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b="1" i="1" dirty="0">
                <a:solidFill>
                  <a:srgbClr val="44546A">
                    <a:lumMod val="50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44546A">
                    <a:lumMod val="50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solidFill>
                  <a:srgbClr val="44546A">
                    <a:lumMod val="50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44546A">
                    <a:lumMod val="50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b="1" i="1" dirty="0">
                <a:solidFill>
                  <a:srgbClr val="44546A">
                    <a:lumMod val="50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44546A">
                    <a:lumMod val="50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srgbClr val="44546A">
                    <a:lumMod val="50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Lê Thị Minh </a:t>
            </a:r>
            <a:r>
              <a:rPr lang="en-US" sz="2800" b="1" i="1" dirty="0" err="1">
                <a:solidFill>
                  <a:srgbClr val="44546A">
                    <a:lumMod val="50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Diễn</a:t>
            </a:r>
            <a:endParaRPr lang="en-US" sz="2800" b="1" i="1" dirty="0">
              <a:solidFill>
                <a:srgbClr val="44546A">
                  <a:lumMod val="50000"/>
                </a:srgbClr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62566" y="2267387"/>
            <a:ext cx="9205993" cy="1015663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033CC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NHIỆT LIỆT CHÀO MỪNG QUÝ THẦY CÔ GIÁO 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0033CC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VỀ DỰ TIẾT CHUYÊN ĐỀ THEO SGK LỚP 3C</a:t>
            </a:r>
          </a:p>
        </p:txBody>
      </p:sp>
    </p:spTree>
    <p:extLst>
      <p:ext uri="{BB962C8B-B14F-4D97-AF65-F5344CB8AC3E}">
        <p14:creationId xmlns:p14="http://schemas.microsoft.com/office/powerpoint/2010/main" val="201365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D9102-BD35-4338-9FAE-5DC7DCDF6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958" y="3040354"/>
            <a:ext cx="11485859" cy="3145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0DBF31-C40A-3BEC-C5B3-5C9430BF7FA7}"/>
              </a:ext>
            </a:extLst>
          </p:cNvPr>
          <p:cNvSpPr txBox="1"/>
          <p:nvPr/>
        </p:nvSpPr>
        <p:spPr>
          <a:xfrm>
            <a:off x="2881424" y="749595"/>
            <a:ext cx="67738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9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endParaRPr lang="en-US" sz="9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52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8371" b="4322"/>
          <a:stretch/>
        </p:blipFill>
        <p:spPr>
          <a:xfrm>
            <a:off x="-132080" y="0"/>
            <a:ext cx="1232408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5CD68E-648B-4724-80E9-88674E4C0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8828" y="1353340"/>
            <a:ext cx="7905483" cy="433008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BE70AFF-E27F-4AE0-9C9E-E7C700E8DC22}"/>
              </a:ext>
            </a:extLst>
          </p:cNvPr>
          <p:cNvGrpSpPr/>
          <p:nvPr/>
        </p:nvGrpSpPr>
        <p:grpSpPr>
          <a:xfrm>
            <a:off x="4696275" y="333375"/>
            <a:ext cx="4927107" cy="4165600"/>
            <a:chOff x="7184616" y="164496"/>
            <a:chExt cx="4927107" cy="4165600"/>
          </a:xfrm>
        </p:grpSpPr>
        <p:sp>
          <p:nvSpPr>
            <p:cNvPr id="2" name="Speech Bubble: Oval 1">
              <a:extLst>
                <a:ext uri="{FF2B5EF4-FFF2-40B4-BE49-F238E27FC236}">
                  <a16:creationId xmlns:a16="http://schemas.microsoft.com/office/drawing/2014/main" id="{307F4008-D233-4854-9D6A-772A41114CAD}"/>
                </a:ext>
              </a:extLst>
            </p:cNvPr>
            <p:cNvSpPr/>
            <p:nvPr/>
          </p:nvSpPr>
          <p:spPr>
            <a:xfrm>
              <a:off x="7184616" y="164496"/>
              <a:ext cx="4927107" cy="4165600"/>
            </a:xfrm>
            <a:prstGeom prst="wedgeEllipseCallout">
              <a:avLst>
                <a:gd name="adj1" fmla="val -25576"/>
                <a:gd name="adj2" fmla="val 51280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9DBAC31-BE78-44EA-9292-3E786A6EA030}"/>
                </a:ext>
              </a:extLst>
            </p:cNvPr>
            <p:cNvSpPr/>
            <p:nvPr/>
          </p:nvSpPr>
          <p:spPr>
            <a:xfrm>
              <a:off x="7536592" y="1158930"/>
              <a:ext cx="4318824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1. </a:t>
              </a:r>
              <a:r>
                <a:rPr kumimoji="0" lang="vi-VN" sz="4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Sự an toàn và vệ sinh trong trường học</a:t>
              </a:r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A431BACD-FA5F-4220-AC82-074ACE680B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2859804" y="3344734"/>
            <a:ext cx="2736717" cy="334244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909875C-67B4-4133-BDCD-80CAD350D736}"/>
              </a:ext>
            </a:extLst>
          </p:cNvPr>
          <p:cNvGrpSpPr/>
          <p:nvPr/>
        </p:nvGrpSpPr>
        <p:grpSpPr>
          <a:xfrm>
            <a:off x="-132080" y="-136406"/>
            <a:ext cx="2563919" cy="1626153"/>
            <a:chOff x="-213452" y="-612324"/>
            <a:chExt cx="3561591" cy="235990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DDAD02D-3BD2-435C-AEE8-560E51C95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92"/>
            <a:stretch/>
          </p:blipFill>
          <p:spPr>
            <a:xfrm rot="20851398">
              <a:off x="-213452" y="-612324"/>
              <a:ext cx="2448479" cy="225110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9C43E5B-A4F1-4F3C-A5F5-9EA95F226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5714" y="116060"/>
              <a:ext cx="2722425" cy="16315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84500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16927 0.00023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B4026A3-59D6-3F09-E88D-DCB7548BA811}"/>
              </a:ext>
            </a:extLst>
          </p:cNvPr>
          <p:cNvSpPr/>
          <p:nvPr/>
        </p:nvSpPr>
        <p:spPr>
          <a:xfrm>
            <a:off x="314325" y="314325"/>
            <a:ext cx="11715750" cy="62579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48228B7-87FC-49D1-479D-7840F8057165}"/>
              </a:ext>
            </a:extLst>
          </p:cNvPr>
          <p:cNvGrpSpPr/>
          <p:nvPr/>
        </p:nvGrpSpPr>
        <p:grpSpPr>
          <a:xfrm>
            <a:off x="2850058" y="1531972"/>
            <a:ext cx="8692642" cy="954640"/>
            <a:chOff x="7254516" y="2298339"/>
            <a:chExt cx="4862865" cy="795488"/>
          </a:xfrm>
        </p:grpSpPr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2CA983E3-172F-F9E9-765E-898798151474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" name="Freeform: Shape 18">
              <a:extLst>
                <a:ext uri="{FF2B5EF4-FFF2-40B4-BE49-F238E27FC236}">
                  <a16:creationId xmlns:a16="http://schemas.microsoft.com/office/drawing/2014/main" id="{609EA99F-F4C7-445B-2D29-CF82DC542CF1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 w="12700" cap="flat" cmpd="sng" algn="ctr">
              <a:solidFill>
                <a:srgbClr val="EE327A"/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94CB218-78E8-8F99-A6D3-9EE97C5FF385}"/>
                </a:ext>
              </a:extLst>
            </p:cNvPr>
            <p:cNvSpPr txBox="1"/>
            <p:nvPr/>
          </p:nvSpPr>
          <p:spPr>
            <a:xfrm>
              <a:off x="7787690" y="2486724"/>
              <a:ext cx="4329691" cy="484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2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Nhóm 1: Phòng học, khu vực xung quanh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5921C7-8EE2-A91C-D6E9-22A26AAF27F5}"/>
              </a:ext>
            </a:extLst>
          </p:cNvPr>
          <p:cNvGrpSpPr/>
          <p:nvPr/>
        </p:nvGrpSpPr>
        <p:grpSpPr>
          <a:xfrm>
            <a:off x="2824393" y="2953662"/>
            <a:ext cx="7953197" cy="1144528"/>
            <a:chOff x="7228851" y="3429000"/>
            <a:chExt cx="4746408" cy="1144528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6A20EC3-0CC4-192D-C5D1-CDD83E2D5D62}"/>
                </a:ext>
              </a:extLst>
            </p:cNvPr>
            <p:cNvSpPr/>
            <p:nvPr/>
          </p:nvSpPr>
          <p:spPr>
            <a:xfrm>
              <a:off x="7812958" y="3452037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 w="12700" cap="flat" cmpd="sng" algn="ctr">
              <a:solidFill>
                <a:srgbClr val="CFA439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A166E45-2EB2-AB81-4037-49C6C48D69C2}"/>
                </a:ext>
              </a:extLst>
            </p:cNvPr>
            <p:cNvSpPr txBox="1"/>
            <p:nvPr/>
          </p:nvSpPr>
          <p:spPr>
            <a:xfrm>
              <a:off x="7905240" y="3465596"/>
              <a:ext cx="4070019" cy="1107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2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Nhóm 2: Sân chơi, bãi tập, dụng cụ thể thao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48">
              <a:extLst>
                <a:ext uri="{FF2B5EF4-FFF2-40B4-BE49-F238E27FC236}">
                  <a16:creationId xmlns:a16="http://schemas.microsoft.com/office/drawing/2014/main" id="{BB2C8576-D540-2152-66B6-4C8055E96263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28851" y="3429000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E5FE074-15DA-BF50-C257-F377E0169C58}"/>
              </a:ext>
            </a:extLst>
          </p:cNvPr>
          <p:cNvGrpSpPr/>
          <p:nvPr/>
        </p:nvGrpSpPr>
        <p:grpSpPr>
          <a:xfrm>
            <a:off x="2821826" y="4613395"/>
            <a:ext cx="8089398" cy="957749"/>
            <a:chOff x="7226284" y="5088735"/>
            <a:chExt cx="4734911" cy="727842"/>
          </a:xfrm>
        </p:grpSpPr>
        <p:sp>
          <p:nvSpPr>
            <p:cNvPr id="24" name="Freeform: Shape 21">
              <a:extLst>
                <a:ext uri="{FF2B5EF4-FFF2-40B4-BE49-F238E27FC236}">
                  <a16:creationId xmlns:a16="http://schemas.microsoft.com/office/drawing/2014/main" id="{E3499343-4027-E019-6963-F9CEAC6722C0}"/>
                </a:ext>
              </a:extLst>
            </p:cNvPr>
            <p:cNvSpPr/>
            <p:nvPr/>
          </p:nvSpPr>
          <p:spPr>
            <a:xfrm>
              <a:off x="7812957" y="5118756"/>
              <a:ext cx="4070019" cy="697821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CFA439">
                <a:lumMod val="60000"/>
                <a:lumOff val="40000"/>
              </a:srgbClr>
            </a:solidFill>
            <a:ln w="12700" cap="flat" cmpd="sng" algn="ctr">
              <a:solidFill>
                <a:srgbClr val="CFA439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0DC8A36-D408-ED5F-2FDF-27FE00882E77}"/>
                </a:ext>
              </a:extLst>
            </p:cNvPr>
            <p:cNvSpPr txBox="1"/>
            <p:nvPr/>
          </p:nvSpPr>
          <p:spPr>
            <a:xfrm>
              <a:off x="7891176" y="5245466"/>
              <a:ext cx="4070019" cy="477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Nhóm 3: Các khu vệ sinh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48">
              <a:extLst>
                <a:ext uri="{FF2B5EF4-FFF2-40B4-BE49-F238E27FC236}">
                  <a16:creationId xmlns:a16="http://schemas.microsoft.com/office/drawing/2014/main" id="{B8132651-85F2-52A1-5B78-3D67FAFD7422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CFA439">
                <a:lumMod val="60000"/>
                <a:lumOff val="40000"/>
              </a:srgbClr>
            </a:solidFill>
            <a:ln>
              <a:solidFill>
                <a:srgbClr val="CFA439">
                  <a:lumMod val="50000"/>
                </a:srgbClr>
              </a:solidFill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27" name="Picture 2" descr="https://i.pinimg.com/564x/22/27/c4/2227c47778bf9f246509ee9b62dbae0e.jpg">
            <a:extLst>
              <a:ext uri="{FF2B5EF4-FFF2-40B4-BE49-F238E27FC236}">
                <a16:creationId xmlns:a16="http://schemas.microsoft.com/office/drawing/2014/main" id="{998A374A-A512-6DF4-A0C1-6B8C26950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5432" y="1858757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1">
            <a:extLst>
              <a:ext uri="{FF2B5EF4-FFF2-40B4-BE49-F238E27FC236}">
                <a16:creationId xmlns:a16="http://schemas.microsoft.com/office/drawing/2014/main" id="{9EE623C9-6B8F-EE2C-1DAC-9E71367F7AD3}"/>
              </a:ext>
            </a:extLst>
          </p:cNvPr>
          <p:cNvSpPr/>
          <p:nvPr/>
        </p:nvSpPr>
        <p:spPr>
          <a:xfrm>
            <a:off x="1960880" y="476396"/>
            <a:ext cx="9020673" cy="810460"/>
          </a:xfrm>
          <a:prstGeom prst="roundRect">
            <a:avLst/>
          </a:prstGeom>
          <a:solidFill>
            <a:sysClr val="window" lastClr="FFFFFF">
              <a:alpha val="87000"/>
            </a:sysClr>
          </a:solidFill>
          <a:ln w="12700" cap="flat" cmpd="sng" algn="ctr">
            <a:solidFill>
              <a:srgbClr val="CFA439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nhóm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7063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B4026A3-59D6-3F09-E88D-DCB7548BA811}"/>
              </a:ext>
            </a:extLst>
          </p:cNvPr>
          <p:cNvSpPr/>
          <p:nvPr/>
        </p:nvSpPr>
        <p:spPr>
          <a:xfrm>
            <a:off x="314325" y="314325"/>
            <a:ext cx="11715750" cy="62579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图片 8" descr="图形用户界面&#10;&#10;中度可信度描述已自动生成">
            <a:extLst>
              <a:ext uri="{FF2B5EF4-FFF2-40B4-BE49-F238E27FC236}">
                <a16:creationId xmlns:a16="http://schemas.microsoft.com/office/drawing/2014/main" id="{8B7E9AC6-4EF2-A131-566B-AFF6A1A3D3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0" b="39441"/>
          <a:stretch/>
        </p:blipFill>
        <p:spPr>
          <a:xfrm>
            <a:off x="1294177" y="0"/>
            <a:ext cx="10410941" cy="1990214"/>
          </a:xfrm>
          <a:prstGeom prst="rect">
            <a:avLst/>
          </a:prstGeom>
        </p:spPr>
      </p:pic>
      <p:sp>
        <p:nvSpPr>
          <p:cNvPr id="6" name="矩形 9">
            <a:extLst>
              <a:ext uri="{FF2B5EF4-FFF2-40B4-BE49-F238E27FC236}">
                <a16:creationId xmlns:a16="http://schemas.microsoft.com/office/drawing/2014/main" id="{08B637E1-E434-12FB-CE1E-DE33A1FC91D2}"/>
              </a:ext>
            </a:extLst>
          </p:cNvPr>
          <p:cNvSpPr/>
          <p:nvPr/>
        </p:nvSpPr>
        <p:spPr>
          <a:xfrm>
            <a:off x="2098104" y="595210"/>
            <a:ext cx="82956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Thảo</a:t>
            </a:r>
            <a:r>
              <a:rPr lang="en-US" altLang="zh-CN" sz="2800" b="1" dirty="0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luận</a:t>
            </a:r>
            <a:r>
              <a:rPr lang="en-US" altLang="zh-CN" sz="2800" b="1" dirty="0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và</a:t>
            </a:r>
            <a:r>
              <a:rPr lang="en-US" altLang="zh-CN" sz="2800" b="1" dirty="0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hoàn</a:t>
            </a:r>
            <a:r>
              <a:rPr lang="en-US" altLang="zh-CN" sz="2800" b="1" dirty="0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b="1" dirty="0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phiếu</a:t>
            </a:r>
            <a:r>
              <a:rPr lang="en-US" altLang="zh-CN" sz="2800" b="1" dirty="0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khảo</a:t>
            </a:r>
            <a:r>
              <a:rPr lang="en-US" altLang="zh-CN" sz="2800" b="1" dirty="0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sát</a:t>
            </a:r>
            <a:r>
              <a:rPr lang="en-US" altLang="zh-CN" sz="2800" b="1" dirty="0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theo</a:t>
            </a:r>
            <a:r>
              <a:rPr lang="en-US" altLang="zh-CN" sz="2800" b="1" dirty="0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mẫu</a:t>
            </a:r>
            <a:endParaRPr lang="zh-CN" altLang="en-US" sz="2800" b="1" dirty="0">
              <a:solidFill>
                <a:srgbClr val="1D7C26"/>
              </a:solidFill>
              <a:latin typeface="Cambria" panose="02040503050406030204" pitchFamily="18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6F6EDC45-3D7E-54F8-672E-35458F4A8B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672449"/>
              </p:ext>
            </p:extLst>
          </p:nvPr>
        </p:nvGraphicFramePr>
        <p:xfrm>
          <a:off x="1696914" y="2558291"/>
          <a:ext cx="8111880" cy="373163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22376">
                  <a:extLst>
                    <a:ext uri="{9D8B030D-6E8A-4147-A177-3AD203B41FA5}">
                      <a16:colId xmlns:a16="http://schemas.microsoft.com/office/drawing/2014/main" val="2411115780"/>
                    </a:ext>
                  </a:extLst>
                </a:gridCol>
                <a:gridCol w="1622376">
                  <a:extLst>
                    <a:ext uri="{9D8B030D-6E8A-4147-A177-3AD203B41FA5}">
                      <a16:colId xmlns:a16="http://schemas.microsoft.com/office/drawing/2014/main" val="3584579240"/>
                    </a:ext>
                  </a:extLst>
                </a:gridCol>
                <a:gridCol w="1622376">
                  <a:extLst>
                    <a:ext uri="{9D8B030D-6E8A-4147-A177-3AD203B41FA5}">
                      <a16:colId xmlns:a16="http://schemas.microsoft.com/office/drawing/2014/main" val="3674449403"/>
                    </a:ext>
                  </a:extLst>
                </a:gridCol>
                <a:gridCol w="1622376">
                  <a:extLst>
                    <a:ext uri="{9D8B030D-6E8A-4147-A177-3AD203B41FA5}">
                      <a16:colId xmlns:a16="http://schemas.microsoft.com/office/drawing/2014/main" val="3659172888"/>
                    </a:ext>
                  </a:extLst>
                </a:gridCol>
                <a:gridCol w="1622376">
                  <a:extLst>
                    <a:ext uri="{9D8B030D-6E8A-4147-A177-3AD203B41FA5}">
                      <a16:colId xmlns:a16="http://schemas.microsoft.com/office/drawing/2014/main" val="288671419"/>
                    </a:ext>
                  </a:extLst>
                </a:gridCol>
              </a:tblGrid>
              <a:tr h="466454">
                <a:tc gridSpan="5"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Phiếu</a:t>
                      </a:r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khảo</a:t>
                      </a:r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sát</a:t>
                      </a:r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5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Nhóm</a:t>
                      </a:r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1)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8064508"/>
                  </a:ext>
                </a:extLst>
              </a:tr>
              <a:tr h="466454">
                <a:tc rowSpan="2"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trạng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Đề</a:t>
                      </a:r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2444955"/>
                  </a:ext>
                </a:extLst>
              </a:tr>
              <a:tr h="46645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An </a:t>
                      </a:r>
                      <a:r>
                        <a:rPr lang="en-US" sz="25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toàn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Vệ</a:t>
                      </a:r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sinh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5977233"/>
                  </a:ext>
                </a:extLst>
              </a:tr>
              <a:tr h="466454">
                <a:tc rowSpan="2"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Trần</a:t>
                      </a:r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4179430"/>
                  </a:ext>
                </a:extLst>
              </a:tr>
              <a:tr h="466454"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1526804"/>
                  </a:ext>
                </a:extLst>
              </a:tr>
              <a:tr h="466454">
                <a:tc rowSpan="2"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Cầu</a:t>
                      </a:r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thang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2252363"/>
                  </a:ext>
                </a:extLst>
              </a:tr>
              <a:tr h="466454"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4386618"/>
                  </a:ext>
                </a:extLst>
              </a:tr>
              <a:tr h="466454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6335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18133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1" y="0"/>
            <a:ext cx="1242765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D9F8CD-1CE2-4B4A-BD2A-C837750453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924" y="813589"/>
            <a:ext cx="10620152" cy="523082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362DFCF-9BE0-405F-B261-2A95925C5110}"/>
              </a:ext>
            </a:extLst>
          </p:cNvPr>
          <p:cNvSpPr/>
          <p:nvPr/>
        </p:nvSpPr>
        <p:spPr>
          <a:xfrm>
            <a:off x="2838450" y="3434127"/>
            <a:ext cx="65196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Khi đi khảo sát, em cần chú ý điều gì?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CF3D394-78C5-401B-97DA-A068C9A2E0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5FB92F-C12E-4EEB-AB6D-9399A88D1E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FD347B-E6CE-4DEC-9716-3A2FBAD0C1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13" y="161765"/>
            <a:ext cx="2722425" cy="16315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4FC0724-008F-44C5-9451-E8C52AA5BF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92"/>
          <a:stretch/>
        </p:blipFill>
        <p:spPr>
          <a:xfrm rot="20851398">
            <a:off x="9932243" y="-287055"/>
            <a:ext cx="2448479" cy="225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236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B4026A3-59D6-3F09-E88D-DCB7548BA811}"/>
              </a:ext>
            </a:extLst>
          </p:cNvPr>
          <p:cNvSpPr/>
          <p:nvPr/>
        </p:nvSpPr>
        <p:spPr>
          <a:xfrm>
            <a:off x="314325" y="314325"/>
            <a:ext cx="11715750" cy="62579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DAE79281-4B4F-C410-5955-0BC52D605E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77557" y="2289084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29222E-25F2-3DC6-906D-6C70C42EF2AD}"/>
              </a:ext>
            </a:extLst>
          </p:cNvPr>
          <p:cNvSpPr txBox="1"/>
          <p:nvPr/>
        </p:nvSpPr>
        <p:spPr>
          <a:xfrm>
            <a:off x="2618693" y="2398291"/>
            <a:ext cx="8816175" cy="707886"/>
          </a:xfrm>
          <a:custGeom>
            <a:avLst/>
            <a:gdLst>
              <a:gd name="connsiteX0" fmla="*/ 0 w 8816175"/>
              <a:gd name="connsiteY0" fmla="*/ 0 h 707886"/>
              <a:gd name="connsiteX1" fmla="*/ 8816175 w 8816175"/>
              <a:gd name="connsiteY1" fmla="*/ 0 h 707886"/>
              <a:gd name="connsiteX2" fmla="*/ 8816175 w 8816175"/>
              <a:gd name="connsiteY2" fmla="*/ 707886 h 707886"/>
              <a:gd name="connsiteX3" fmla="*/ 0 w 8816175"/>
              <a:gd name="connsiteY3" fmla="*/ 707886 h 707886"/>
              <a:gd name="connsiteX4" fmla="*/ 0 w 8816175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6175" h="707886" fill="none" extrusionOk="0">
                <a:moveTo>
                  <a:pt x="0" y="0"/>
                </a:moveTo>
                <a:cubicBezTo>
                  <a:pt x="4025796" y="5222"/>
                  <a:pt x="7031218" y="24918"/>
                  <a:pt x="8816175" y="0"/>
                </a:cubicBezTo>
                <a:cubicBezTo>
                  <a:pt x="8875585" y="312948"/>
                  <a:pt x="8818084" y="396148"/>
                  <a:pt x="8816175" y="707886"/>
                </a:cubicBezTo>
                <a:cubicBezTo>
                  <a:pt x="6981668" y="543125"/>
                  <a:pt x="920879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8816175" h="707886" stroke="0" extrusionOk="0">
                <a:moveTo>
                  <a:pt x="0" y="0"/>
                </a:moveTo>
                <a:cubicBezTo>
                  <a:pt x="1729347" y="11849"/>
                  <a:pt x="5244018" y="-161459"/>
                  <a:pt x="8816175" y="0"/>
                </a:cubicBezTo>
                <a:cubicBezTo>
                  <a:pt x="8862491" y="266683"/>
                  <a:pt x="8824937" y="423695"/>
                  <a:pt x="8816175" y="707886"/>
                </a:cubicBezTo>
                <a:cubicBezTo>
                  <a:pt x="6086000" y="562026"/>
                  <a:pt x="3641601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4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4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4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4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gàng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9F1AA7-4A10-CA7F-2985-6F5889E5528E}"/>
              </a:ext>
            </a:extLst>
          </p:cNvPr>
          <p:cNvSpPr txBox="1"/>
          <p:nvPr/>
        </p:nvSpPr>
        <p:spPr>
          <a:xfrm>
            <a:off x="3099925" y="3490213"/>
            <a:ext cx="8253663" cy="707886"/>
          </a:xfrm>
          <a:custGeom>
            <a:avLst/>
            <a:gdLst>
              <a:gd name="connsiteX0" fmla="*/ 0 w 8253663"/>
              <a:gd name="connsiteY0" fmla="*/ 0 h 707886"/>
              <a:gd name="connsiteX1" fmla="*/ 8253663 w 8253663"/>
              <a:gd name="connsiteY1" fmla="*/ 0 h 707886"/>
              <a:gd name="connsiteX2" fmla="*/ 8253663 w 8253663"/>
              <a:gd name="connsiteY2" fmla="*/ 707886 h 707886"/>
              <a:gd name="connsiteX3" fmla="*/ 0 w 8253663"/>
              <a:gd name="connsiteY3" fmla="*/ 707886 h 707886"/>
              <a:gd name="connsiteX4" fmla="*/ 0 w 8253663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3663" h="707886" fill="none" extrusionOk="0">
                <a:moveTo>
                  <a:pt x="0" y="0"/>
                </a:moveTo>
                <a:cubicBezTo>
                  <a:pt x="2573454" y="5222"/>
                  <a:pt x="5688401" y="24918"/>
                  <a:pt x="8253663" y="0"/>
                </a:cubicBezTo>
                <a:cubicBezTo>
                  <a:pt x="8313073" y="312948"/>
                  <a:pt x="8255572" y="396148"/>
                  <a:pt x="8253663" y="707886"/>
                </a:cubicBezTo>
                <a:cubicBezTo>
                  <a:pt x="5577155" y="543125"/>
                  <a:pt x="1896876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8253663" h="707886" stroke="0" extrusionOk="0">
                <a:moveTo>
                  <a:pt x="0" y="0"/>
                </a:moveTo>
                <a:cubicBezTo>
                  <a:pt x="2041124" y="11849"/>
                  <a:pt x="6376254" y="-161459"/>
                  <a:pt x="8253663" y="0"/>
                </a:cubicBezTo>
                <a:cubicBezTo>
                  <a:pt x="8299979" y="266683"/>
                  <a:pt x="8262425" y="423695"/>
                  <a:pt x="8253663" y="707886"/>
                </a:cubicBezTo>
                <a:cubicBezTo>
                  <a:pt x="4414608" y="562026"/>
                  <a:pt x="3198151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4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nhảy</a:t>
            </a:r>
            <a:r>
              <a:rPr lang="en-US" sz="4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leo</a:t>
            </a:r>
            <a:r>
              <a:rPr lang="en-US" sz="4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trèo</a:t>
            </a:r>
            <a:r>
              <a:rPr lang="en-US" sz="4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đùa</a:t>
            </a:r>
            <a:r>
              <a:rPr lang="en-US" sz="4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nghịch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8433244C-B099-CA71-6976-12CD5179DDA0}"/>
              </a:ext>
            </a:extLst>
          </p:cNvPr>
          <p:cNvSpPr/>
          <p:nvPr/>
        </p:nvSpPr>
        <p:spPr>
          <a:xfrm>
            <a:off x="2702560" y="883336"/>
            <a:ext cx="7204858" cy="810460"/>
          </a:xfrm>
          <a:prstGeom prst="roundRect">
            <a:avLst/>
          </a:prstGeom>
          <a:solidFill>
            <a:sysClr val="window" lastClr="FFFFFF">
              <a:alpha val="87000"/>
            </a:sysClr>
          </a:solidFill>
          <a:ln w="76200" cap="flat" cmpd="sng" algn="ctr">
            <a:solidFill>
              <a:srgbClr val="FF00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cần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chú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ý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9502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B4026A3-59D6-3F09-E88D-DCB7548BA811}"/>
              </a:ext>
            </a:extLst>
          </p:cNvPr>
          <p:cNvSpPr/>
          <p:nvPr/>
        </p:nvSpPr>
        <p:spPr>
          <a:xfrm>
            <a:off x="314325" y="314325"/>
            <a:ext cx="11715750" cy="62579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FEC9CB-1637-B45B-1844-6BC0194EA65B}"/>
              </a:ext>
            </a:extLst>
          </p:cNvPr>
          <p:cNvSpPr txBox="1"/>
          <p:nvPr/>
        </p:nvSpPr>
        <p:spPr>
          <a:xfrm>
            <a:off x="2411606" y="968720"/>
            <a:ext cx="7982074" cy="1615827"/>
          </a:xfrm>
          <a:custGeom>
            <a:avLst/>
            <a:gdLst>
              <a:gd name="connsiteX0" fmla="*/ 0 w 7982074"/>
              <a:gd name="connsiteY0" fmla="*/ 0 h 1615827"/>
              <a:gd name="connsiteX1" fmla="*/ 7982074 w 7982074"/>
              <a:gd name="connsiteY1" fmla="*/ 0 h 1615827"/>
              <a:gd name="connsiteX2" fmla="*/ 7982074 w 7982074"/>
              <a:gd name="connsiteY2" fmla="*/ 1615827 h 1615827"/>
              <a:gd name="connsiteX3" fmla="*/ 0 w 7982074"/>
              <a:gd name="connsiteY3" fmla="*/ 1615827 h 1615827"/>
              <a:gd name="connsiteX4" fmla="*/ 0 w 7982074"/>
              <a:gd name="connsiteY4" fmla="*/ 0 h 161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2074" h="1615827" fill="none" extrusionOk="0">
                <a:moveTo>
                  <a:pt x="0" y="0"/>
                </a:moveTo>
                <a:cubicBezTo>
                  <a:pt x="3780967" y="5222"/>
                  <a:pt x="5239822" y="24918"/>
                  <a:pt x="7982074" y="0"/>
                </a:cubicBezTo>
                <a:cubicBezTo>
                  <a:pt x="8068411" y="316813"/>
                  <a:pt x="7971946" y="1116517"/>
                  <a:pt x="7982074" y="1615827"/>
                </a:cubicBezTo>
                <a:cubicBezTo>
                  <a:pt x="7039213" y="1451066"/>
                  <a:pt x="2802477" y="1733977"/>
                  <a:pt x="0" y="1615827"/>
                </a:cubicBezTo>
                <a:cubicBezTo>
                  <a:pt x="-112592" y="1329516"/>
                  <a:pt x="40413" y="540878"/>
                  <a:pt x="0" y="0"/>
                </a:cubicBezTo>
                <a:close/>
              </a:path>
              <a:path w="7982074" h="1615827" stroke="0" extrusionOk="0">
                <a:moveTo>
                  <a:pt x="0" y="0"/>
                </a:moveTo>
                <a:cubicBezTo>
                  <a:pt x="1126322" y="11849"/>
                  <a:pt x="7122666" y="-161459"/>
                  <a:pt x="7982074" y="0"/>
                </a:cubicBezTo>
                <a:cubicBezTo>
                  <a:pt x="7985634" y="629606"/>
                  <a:pt x="8122692" y="944940"/>
                  <a:pt x="7982074" y="1615827"/>
                </a:cubicBezTo>
                <a:cubicBezTo>
                  <a:pt x="5741473" y="1469967"/>
                  <a:pt x="2993557" y="1537503"/>
                  <a:pt x="0" y="1615827"/>
                </a:cubicBezTo>
                <a:cubicBezTo>
                  <a:pt x="-41209" y="959959"/>
                  <a:pt x="93754" y="2711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3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tiến hành khảo sát, em phải thực hiện những yêu cầu nào?</a:t>
            </a:r>
            <a:r>
              <a:rPr lang="en-US" sz="33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</a:t>
            </a:r>
            <a:r>
              <a:rPr lang="en-US" sz="33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sao</a:t>
            </a:r>
            <a:r>
              <a:rPr lang="en-US" sz="33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phải</a:t>
            </a:r>
            <a:r>
              <a:rPr lang="en-US" sz="33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33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33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3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33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33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vi-VN" sz="33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 descr="https://i.pinimg.com/564x/3b/10/37/3b1037fde6f90055ff49d688133d9c45.jpg">
            <a:extLst>
              <a:ext uri="{FF2B5EF4-FFF2-40B4-BE49-F238E27FC236}">
                <a16:creationId xmlns:a16="http://schemas.microsoft.com/office/drawing/2014/main" id="{CF3C7FB9-E455-8910-A72E-DA562328CF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12844" y="2199728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4C4C4F-DDBF-4FD2-6A08-60B533E6AA20}"/>
              </a:ext>
            </a:extLst>
          </p:cNvPr>
          <p:cNvSpPr txBox="1"/>
          <p:nvPr/>
        </p:nvSpPr>
        <p:spPr>
          <a:xfrm>
            <a:off x="4249256" y="3445738"/>
            <a:ext cx="7209549" cy="2062103"/>
          </a:xfrm>
          <a:custGeom>
            <a:avLst/>
            <a:gdLst>
              <a:gd name="connsiteX0" fmla="*/ 0 w 7209549"/>
              <a:gd name="connsiteY0" fmla="*/ 0 h 2062103"/>
              <a:gd name="connsiteX1" fmla="*/ 7209549 w 7209549"/>
              <a:gd name="connsiteY1" fmla="*/ 0 h 2062103"/>
              <a:gd name="connsiteX2" fmla="*/ 7209549 w 7209549"/>
              <a:gd name="connsiteY2" fmla="*/ 2062103 h 2062103"/>
              <a:gd name="connsiteX3" fmla="*/ 0 w 7209549"/>
              <a:gd name="connsiteY3" fmla="*/ 2062103 h 2062103"/>
              <a:gd name="connsiteX4" fmla="*/ 0 w 7209549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9549" h="2062103" fill="none" extrusionOk="0">
                <a:moveTo>
                  <a:pt x="0" y="0"/>
                </a:moveTo>
                <a:cubicBezTo>
                  <a:pt x="2483220" y="5222"/>
                  <a:pt x="5294755" y="24918"/>
                  <a:pt x="7209549" y="0"/>
                </a:cubicBezTo>
                <a:cubicBezTo>
                  <a:pt x="7048304" y="602541"/>
                  <a:pt x="7165789" y="1321515"/>
                  <a:pt x="7209549" y="2062103"/>
                </a:cubicBezTo>
                <a:cubicBezTo>
                  <a:pt x="6317758" y="1897342"/>
                  <a:pt x="3529888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7209549" h="2062103" stroke="0" extrusionOk="0">
                <a:moveTo>
                  <a:pt x="0" y="0"/>
                </a:moveTo>
                <a:cubicBezTo>
                  <a:pt x="742514" y="11849"/>
                  <a:pt x="4809068" y="-161459"/>
                  <a:pt x="7209549" y="0"/>
                </a:cubicBezTo>
                <a:cubicBezTo>
                  <a:pt x="7212679" y="760657"/>
                  <a:pt x="7108373" y="1587749"/>
                  <a:pt x="7209549" y="2062103"/>
                </a:cubicBezTo>
                <a:cubicBezTo>
                  <a:pt x="4931197" y="1916243"/>
                  <a:pt x="1968001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Khi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khảo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sát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quy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địa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chuyện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riêng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đùa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nghịch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vứt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rác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bừa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bãi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….</a:t>
            </a:r>
            <a:endParaRPr lang="vi-VN" sz="32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Freeform: Shape 34">
            <a:extLst>
              <a:ext uri="{FF2B5EF4-FFF2-40B4-BE49-F238E27FC236}">
                <a16:creationId xmlns:a16="http://schemas.microsoft.com/office/drawing/2014/main" id="{93366F96-891C-5A35-4422-6554D521D433}"/>
              </a:ext>
            </a:extLst>
          </p:cNvPr>
          <p:cNvSpPr/>
          <p:nvPr/>
        </p:nvSpPr>
        <p:spPr>
          <a:xfrm>
            <a:off x="2969322" y="2561541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9520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79752" y="1036900"/>
            <a:ext cx="7788272" cy="3867942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2793950" y="1348689"/>
            <a:ext cx="7305277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773077" y="2834261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520968" y="3761873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90840" y="952549"/>
            <a:ext cx="6369404" cy="14492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1CF6D7-7F72-45DF-8D57-DAF01171AFD3}"/>
              </a:ext>
            </a:extLst>
          </p:cNvPr>
          <p:cNvSpPr txBox="1"/>
          <p:nvPr/>
        </p:nvSpPr>
        <p:spPr>
          <a:xfrm>
            <a:off x="2840510" y="2125979"/>
            <a:ext cx="66092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nhóm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vi-VN" sz="3200" dirty="0">
                <a:solidFill>
                  <a:srgbClr val="FF0000"/>
                </a:solidFill>
              </a:rPr>
              <a:t>lên trình bày trước lớp về phiếu khảo sát của mình và nói ý tưởng khi tiến hành khảo sát.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B4026A3-59D6-3F09-E88D-DCB7548BA811}"/>
              </a:ext>
            </a:extLst>
          </p:cNvPr>
          <p:cNvSpPr/>
          <p:nvPr/>
        </p:nvSpPr>
        <p:spPr>
          <a:xfrm>
            <a:off x="314325" y="314325"/>
            <a:ext cx="11715750" cy="62579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7" descr="1-26">
            <a:extLst>
              <a:ext uri="{FF2B5EF4-FFF2-40B4-BE49-F238E27FC236}">
                <a16:creationId xmlns:a16="http://schemas.microsoft.com/office/drawing/2014/main" id="{C1A149E4-63A9-ECA6-24D3-47D78050E1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2021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 descr="1-43">
            <a:extLst>
              <a:ext uri="{FF2B5EF4-FFF2-40B4-BE49-F238E27FC236}">
                <a16:creationId xmlns:a16="http://schemas.microsoft.com/office/drawing/2014/main" id="{2FCCA04D-9FEF-3CDE-6E06-7E39FD3B21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2808" y="3264702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 descr="1-42">
            <a:extLst>
              <a:ext uri="{FF2B5EF4-FFF2-40B4-BE49-F238E27FC236}">
                <a16:creationId xmlns:a16="http://schemas.microsoft.com/office/drawing/2014/main" id="{1CBE904A-44FC-4AA9-AA02-308BD3E026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45" y="-328596"/>
            <a:ext cx="9721721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A8CCB0-5F51-CE4A-0F2D-028136EA26BD}"/>
              </a:ext>
            </a:extLst>
          </p:cNvPr>
          <p:cNvSpPr txBox="1"/>
          <p:nvPr/>
        </p:nvSpPr>
        <p:spPr>
          <a:xfrm rot="21280811">
            <a:off x="929155" y="2251731"/>
            <a:ext cx="6145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</a:rPr>
              <a:t>Giới thiệu vớ</a:t>
            </a:r>
            <a:r>
              <a:rPr lang="en-US" sz="3200" dirty="0" err="1">
                <a:solidFill>
                  <a:srgbClr val="002060"/>
                </a:solidFill>
              </a:rPr>
              <a:t>i</a:t>
            </a:r>
            <a:r>
              <a:rPr lang="vi-VN" sz="3200" dirty="0">
                <a:solidFill>
                  <a:srgbClr val="002060"/>
                </a:solidFill>
              </a:rPr>
              <a:t> bố mẹ hoặc người thân phiếu khảo sát của nhóm mình.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宋体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3850FD-73D9-582E-A4E6-CBFEA5B66699}"/>
              </a:ext>
            </a:extLst>
          </p:cNvPr>
          <p:cNvSpPr txBox="1"/>
          <p:nvPr/>
        </p:nvSpPr>
        <p:spPr>
          <a:xfrm rot="21280811">
            <a:off x="1283213" y="3857772"/>
            <a:ext cx="6145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>
                <a:solidFill>
                  <a:srgbClr val="002060"/>
                </a:solidFill>
                <a:latin typeface="Arial"/>
                <a:ea typeface="宋体"/>
              </a:rPr>
              <a:t>Chuẩn bị tư trang những thứ cần thiết cho buổi thực hành khảo sát tiết sau.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宋体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28A096-89F9-D9FF-A8DA-763E1CAF3E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7746" y="934647"/>
            <a:ext cx="3011685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522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6B20B3-4C07-4935-8D84-679D377CF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12B1782-225B-458B-98A4-75C0AA7F22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0830" y="0"/>
            <a:ext cx="11417490" cy="6628887"/>
          </a:xfrm>
          <a:prstGeom prst="rect">
            <a:avLst/>
          </a:prstGeom>
        </p:spPr>
      </p:pic>
      <p:sp>
        <p:nvSpPr>
          <p:cNvPr id="39" name="AutoShape 3">
            <a:extLst>
              <a:ext uri="{FF2B5EF4-FFF2-40B4-BE49-F238E27FC236}">
                <a16:creationId xmlns:a16="http://schemas.microsoft.com/office/drawing/2014/main" id="{99CAABE2-3DBF-4BE0-8522-24B8E17872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5F0D0C6-F5A9-4E53-8FC7-457135C084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92"/>
          <a:stretch/>
        </p:blipFill>
        <p:spPr>
          <a:xfrm rot="20851398">
            <a:off x="320883" y="-338876"/>
            <a:ext cx="2448479" cy="2251104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44642392-1F7F-49F5-EE55-A5E2451AFE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240" y="1300663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4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D9102-BD35-4338-9FAE-5DC7DCDF6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958" y="3040354"/>
            <a:ext cx="11485859" cy="3145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167E65-ED19-95F5-9B7B-68C26D6993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09370" y="937880"/>
            <a:ext cx="7535309" cy="3267739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E10B85E-076B-5265-EBAF-08C544E145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0"/>
            <a:ext cx="1540124" cy="154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9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1311" y="2019247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8F7A3B-2EFD-4FA8-B574-CB5D045F9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0978" y="-49318"/>
            <a:ext cx="1810669" cy="1487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106B86-5293-4B96-B58C-EB2E33C85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5539" y="949124"/>
            <a:ext cx="1655383" cy="1359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7919" y="3032413"/>
            <a:ext cx="1810669" cy="1487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64684E-9ABD-42C7-BD71-0F28468882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39" y="-951759"/>
            <a:ext cx="7542261" cy="502817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89A1CA-2A1B-4F2B-BEE0-BE972221A082}"/>
              </a:ext>
            </a:extLst>
          </p:cNvPr>
          <p:cNvSpPr txBox="1"/>
          <p:nvPr/>
        </p:nvSpPr>
        <p:spPr>
          <a:xfrm>
            <a:off x="2319198" y="1245258"/>
            <a:ext cx="5607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HOA ĐIỂM 10</a:t>
            </a:r>
          </a:p>
        </p:txBody>
      </p:sp>
    </p:spTree>
    <p:extLst>
      <p:ext uri="{BB962C8B-B14F-4D97-AF65-F5344CB8AC3E}">
        <p14:creationId xmlns:p14="http://schemas.microsoft.com/office/powerpoint/2010/main" val="14174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95440" y="1657831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23513" y="109900"/>
            <a:ext cx="1726846" cy="14186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77442" y="279318"/>
            <a:ext cx="1810669" cy="1487553"/>
          </a:xfrm>
          <a:prstGeom prst="rect">
            <a:avLst/>
          </a:prstGeom>
        </p:spPr>
      </p:pic>
      <p:pic>
        <p:nvPicPr>
          <p:cNvPr id="23" name="Picture 22">
            <a:hlinkClick r:id="rId13" action="ppaction://hlinksldjump"/>
            <a:extLst>
              <a:ext uri="{FF2B5EF4-FFF2-40B4-BE49-F238E27FC236}">
                <a16:creationId xmlns:a16="http://schemas.microsoft.com/office/drawing/2014/main" id="{5B7396F6-65D5-4123-9176-D5237573738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31070"/>
          <a:stretch/>
        </p:blipFill>
        <p:spPr>
          <a:xfrm>
            <a:off x="10403523" y="1327490"/>
            <a:ext cx="1451545" cy="178425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1" name="Picture 30">
            <a:hlinkClick r:id="rId15" action="ppaction://hlinksldjump"/>
            <a:extLst>
              <a:ext uri="{FF2B5EF4-FFF2-40B4-BE49-F238E27FC236}">
                <a16:creationId xmlns:a16="http://schemas.microsoft.com/office/drawing/2014/main" id="{61595F91-6043-4585-9D43-81E497C7420A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38040"/>
          <a:stretch/>
        </p:blipFill>
        <p:spPr>
          <a:xfrm>
            <a:off x="10973412" y="-190147"/>
            <a:ext cx="1227048" cy="168210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2" name="Picture 31">
            <a:hlinkClick r:id="rId17" action="ppaction://hlinksldjump"/>
            <a:extLst>
              <a:ext uri="{FF2B5EF4-FFF2-40B4-BE49-F238E27FC236}">
                <a16:creationId xmlns:a16="http://schemas.microsoft.com/office/drawing/2014/main" id="{3B79D3DA-2C03-48E8-986B-AC19F39173DD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8393" r="36745"/>
          <a:stretch/>
        </p:blipFill>
        <p:spPr>
          <a:xfrm>
            <a:off x="8692643" y="138795"/>
            <a:ext cx="1219073" cy="188738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4" name="Picture 12" descr="Káº¿t quáº£ hÃ¬nh áº£nh cho win text gif">
            <a:extLst>
              <a:ext uri="{FF2B5EF4-FFF2-40B4-BE49-F238E27FC236}">
                <a16:creationId xmlns:a16="http://schemas.microsoft.com/office/drawing/2014/main" id="{65664409-04A4-4C39-8CCC-1F9283EBFE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914" y="804639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1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3E2AE-3C4B-4611-B953-0863BD636114}"/>
              </a:ext>
            </a:extLst>
          </p:cNvPr>
          <p:cNvSpPr txBox="1"/>
          <p:nvPr/>
        </p:nvSpPr>
        <p:spPr>
          <a:xfrm>
            <a:off x="977199" y="586674"/>
            <a:ext cx="10363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góp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huy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EFF1404-B720-458C-9DF7-E2FAE15B7E9A}"/>
              </a:ext>
            </a:extLst>
          </p:cNvPr>
          <p:cNvSpPr/>
          <p:nvPr/>
        </p:nvSpPr>
        <p:spPr>
          <a:xfrm>
            <a:off x="721361" y="3693716"/>
            <a:ext cx="3890172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4A87DCC7-AFB1-4C9E-91D6-3F40E7209F6A}"/>
              </a:ext>
            </a:extLst>
          </p:cNvPr>
          <p:cNvSpPr/>
          <p:nvPr/>
        </p:nvSpPr>
        <p:spPr>
          <a:xfrm>
            <a:off x="3148706" y="5140637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chểnh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3A4C6E3B-116C-4AC2-ABE9-0754CC3AFED1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Xích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mích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bè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7935117B-ED65-439B-A180-C0334787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88694" y="1060588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66593A6-6363-4A19-8CD0-0EF09BEA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5EFEBA44-3903-4C15-9DFC-21CA41D96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866" y="524406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C59F393-2588-09C3-64B5-4748520EA6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0"/>
            <a:ext cx="1540124" cy="154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82FF48-DC50-40A3-B8EA-142891A98C68}"/>
              </a:ext>
            </a:extLst>
          </p:cNvPr>
          <p:cNvSpPr txBox="1"/>
          <p:nvPr/>
        </p:nvSpPr>
        <p:spPr>
          <a:xfrm>
            <a:off x="977199" y="586674"/>
            <a:ext cx="10363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Khi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E7C54F1-9206-4F24-AB06-6B6DA1E73897}"/>
              </a:ext>
            </a:extLst>
          </p:cNvPr>
          <p:cNvSpPr/>
          <p:nvPr/>
        </p:nvSpPr>
        <p:spPr>
          <a:xfrm>
            <a:off x="3388600" y="4980917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6A65781A-6AED-41DD-95B7-7262992C91E7}"/>
              </a:ext>
            </a:extLst>
          </p:cNvPr>
          <p:cNvSpPr/>
          <p:nvPr/>
        </p:nvSpPr>
        <p:spPr>
          <a:xfrm>
            <a:off x="4639478" y="3717708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6CAF9397-59E3-4B46-9647-79636103C168}"/>
              </a:ext>
            </a:extLst>
          </p:cNvPr>
          <p:cNvSpPr/>
          <p:nvPr/>
        </p:nvSpPr>
        <p:spPr>
          <a:xfrm>
            <a:off x="844407" y="3717708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AB0D0836-A781-4635-893F-3A7BF11AD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88600" y="1125283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D8B49EC-5748-41E2-BF6B-1ED80399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378355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41459E3-2876-4ABC-B836-B2C706FC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567" y="38211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05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C8292-8B63-4A4C-BDA7-EF6363F5B1E9}"/>
              </a:ext>
            </a:extLst>
          </p:cNvPr>
          <p:cNvSpPr txBox="1"/>
          <p:nvPr/>
        </p:nvSpPr>
        <p:spPr>
          <a:xfrm>
            <a:off x="977199" y="586674"/>
            <a:ext cx="10363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B0EBE26-0D90-4042-843D-8ED85E05FD90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7D42C9-B35B-455E-A1BA-2FCA556E0790}"/>
              </a:ext>
            </a:extLst>
          </p:cNvPr>
          <p:cNvSpPr/>
          <p:nvPr/>
        </p:nvSpPr>
        <p:spPr>
          <a:xfrm>
            <a:off x="3397136" y="5111549"/>
            <a:ext cx="3968864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016197C9-6BA9-44AA-8F4B-13171F4B10E5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DCEC1849-73B8-4829-AC0A-98D239182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3319" y="7384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E6D5E84-E575-40A2-A842-9830D9FF7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A47960E4-93C4-46F0-97FE-143D1647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590" y="519565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89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6B20B3-4C07-4935-8D84-679D377CF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90CC458-4960-D93B-A94C-EF81364EE57E}"/>
              </a:ext>
            </a:extLst>
          </p:cNvPr>
          <p:cNvGrpSpPr/>
          <p:nvPr/>
        </p:nvGrpSpPr>
        <p:grpSpPr>
          <a:xfrm>
            <a:off x="540830" y="0"/>
            <a:ext cx="11417490" cy="6628887"/>
            <a:chOff x="540830" y="0"/>
            <a:chExt cx="11417490" cy="6628887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CBA03557-8FBA-0114-3807-98C33584E0D3}"/>
                </a:ext>
              </a:extLst>
            </p:cNvPr>
            <p:cNvSpPr txBox="1"/>
            <p:nvPr/>
          </p:nvSpPr>
          <p:spPr>
            <a:xfrm>
              <a:off x="9766738" y="1466562"/>
              <a:ext cx="119606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112B1782-225B-458B-98A4-75C0AA7F2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0830" y="0"/>
              <a:ext cx="11417490" cy="6628887"/>
            </a:xfrm>
            <a:prstGeom prst="rect">
              <a:avLst/>
            </a:prstGeom>
          </p:spPr>
        </p:pic>
      </p:grpSp>
      <p:sp>
        <p:nvSpPr>
          <p:cNvPr id="39" name="AutoShape 3">
            <a:extLst>
              <a:ext uri="{FF2B5EF4-FFF2-40B4-BE49-F238E27FC236}">
                <a16:creationId xmlns:a16="http://schemas.microsoft.com/office/drawing/2014/main" id="{99CAABE2-3DBF-4BE0-8522-24B8E17872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5F0D0C6-F5A9-4E53-8FC7-457135C0840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92"/>
          <a:stretch/>
        </p:blipFill>
        <p:spPr>
          <a:xfrm rot="20851398">
            <a:off x="164000" y="-396875"/>
            <a:ext cx="3047954" cy="28022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35BBC1-5755-8753-48BF-5E0D0B27CB3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74028" y="1023077"/>
            <a:ext cx="4224894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4F8796-D311-36E9-BFC0-7ED86325AC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1436" y="2026761"/>
            <a:ext cx="8029128" cy="18289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9E6F97-9EB0-82AD-D4A3-53508787A7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91175" y="3855720"/>
            <a:ext cx="2085013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D1C95C-23A0-B767-CA98-B5B1E09C5E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3792" y="122162"/>
            <a:ext cx="5432007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7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CD90FAF-22DA-46DC-A861-DFFC230F5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6973" y="915192"/>
            <a:ext cx="2066723" cy="123759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E316D37-8499-440B-B1BF-A4B6CB2E4C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272FB61-7CF2-4ECB-AB8F-BEF5D2ED46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B4026A3-59D6-3F09-E88D-DCB7548BA811}"/>
              </a:ext>
            </a:extLst>
          </p:cNvPr>
          <p:cNvSpPr/>
          <p:nvPr/>
        </p:nvSpPr>
        <p:spPr>
          <a:xfrm>
            <a:off x="314325" y="314325"/>
            <a:ext cx="11715750" cy="60293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499172-6EB0-4555-6E53-1FC41EDA7D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434" y="973454"/>
            <a:ext cx="6146165" cy="339186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649D3DA-29F8-2ED0-6973-F9C2C706C780}"/>
              </a:ext>
            </a:extLst>
          </p:cNvPr>
          <p:cNvGrpSpPr/>
          <p:nvPr/>
        </p:nvGrpSpPr>
        <p:grpSpPr>
          <a:xfrm rot="21059309">
            <a:off x="6217204" y="986177"/>
            <a:ext cx="4656642" cy="1605741"/>
            <a:chOff x="283029" y="1746956"/>
            <a:chExt cx="4656642" cy="152702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616CB6E-51AB-3CA8-340F-F5FBFD05298D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9F91DE94-1730-40BB-8ADD-B253F0A1CC27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Speech Bubble: Rectangle with Corners Rounded 8">
                <a:extLst>
                  <a:ext uri="{FF2B5EF4-FFF2-40B4-BE49-F238E27FC236}">
                    <a16:creationId xmlns:a16="http://schemas.microsoft.com/office/drawing/2014/main" id="{59D8236E-AE5E-7401-D880-5832BFBBF4DF}"/>
                  </a:ext>
                </a:extLst>
              </p:cNvPr>
              <p:cNvSpPr/>
              <p:nvPr/>
            </p:nvSpPr>
            <p:spPr>
              <a:xfrm>
                <a:off x="1745995" y="4347010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7" name="文本框 18">
              <a:extLst>
                <a:ext uri="{FF2B5EF4-FFF2-40B4-BE49-F238E27FC236}">
                  <a16:creationId xmlns:a16="http://schemas.microsoft.com/office/drawing/2014/main" id="{3F7E591B-00CE-6EAD-8285-FE7336BC7422}"/>
                </a:ext>
              </a:extLst>
            </p:cNvPr>
            <p:cNvSpPr txBox="1"/>
            <p:nvPr/>
          </p:nvSpPr>
          <p:spPr>
            <a:xfrm>
              <a:off x="474013" y="2025014"/>
              <a:ext cx="4220653" cy="10244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Trong bức tranh chụp cảnh gì ở trường</a:t>
              </a: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lang="zh-CN" altLang="en-US" sz="3200" dirty="0">
                <a:solidFill>
                  <a:srgbClr val="002060"/>
                </a:solidFill>
                <a:latin typeface="Cambria" panose="02040503050406030204" pitchFamily="18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81DCE7-8AD2-3DDC-040D-6B7A68F2B903}"/>
              </a:ext>
            </a:extLst>
          </p:cNvPr>
          <p:cNvGrpSpPr/>
          <p:nvPr/>
        </p:nvGrpSpPr>
        <p:grpSpPr>
          <a:xfrm rot="21045771">
            <a:off x="6851839" y="3189915"/>
            <a:ext cx="5335367" cy="2539316"/>
            <a:chOff x="283029" y="1746956"/>
            <a:chExt cx="4656642" cy="152702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9D467F7-DD6F-7D38-DD73-FBF87ED5AFF8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14" name="Speech Bubble: Rectangle with Corners Rounded 13">
                <a:extLst>
                  <a:ext uri="{FF2B5EF4-FFF2-40B4-BE49-F238E27FC236}">
                    <a16:creationId xmlns:a16="http://schemas.microsoft.com/office/drawing/2014/main" id="{69F97431-48B5-BF39-1FFE-A9847BCE0603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Speech Bubble: Rectangle with Corners Rounded 14">
                <a:extLst>
                  <a:ext uri="{FF2B5EF4-FFF2-40B4-BE49-F238E27FC236}">
                    <a16:creationId xmlns:a16="http://schemas.microsoft.com/office/drawing/2014/main" id="{65D511E6-C9F3-A06B-5624-A8829B4E0D4E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3" name="文本框 18">
              <a:extLst>
                <a:ext uri="{FF2B5EF4-FFF2-40B4-BE49-F238E27FC236}">
                  <a16:creationId xmlns:a16="http://schemas.microsoft.com/office/drawing/2014/main" id="{118AA343-4B43-A160-280E-2869B7AB175F}"/>
                </a:ext>
              </a:extLst>
            </p:cNvPr>
            <p:cNvSpPr txBox="1"/>
            <p:nvPr/>
          </p:nvSpPr>
          <p:spPr>
            <a:xfrm>
              <a:off x="473598" y="2066434"/>
              <a:ext cx="4220653" cy="9439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 thấy hình ảnh nào an toàn nhất và thấy chưa an toàn ở </a:t>
              </a:r>
              <a:r>
                <a:rPr lang="en-US" altLang="zh-C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1?</a:t>
              </a:r>
              <a:endParaRPr lang="zh-CN" altLang="en-US" sz="3200" dirty="0">
                <a:solidFill>
                  <a:srgbClr val="002060"/>
                </a:solidFill>
                <a:latin typeface="Cambria" panose="02040503050406030204" pitchFamily="18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04251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508</Words>
  <Application>Microsoft Office PowerPoint</Application>
  <PresentationFormat>Widescreen</PresentationFormat>
  <Paragraphs>95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等线</vt:lpstr>
      <vt:lpstr>Arial</vt:lpstr>
      <vt:lpstr>Calibri</vt:lpstr>
      <vt:lpstr>Calibri Light</vt:lpstr>
      <vt:lpstr>Cambria</vt:lpstr>
      <vt:lpstr>Georgia</vt:lpstr>
      <vt:lpstr>HP001 4 hàng</vt:lpstr>
      <vt:lpstr>iCiel Cadena</vt:lpstr>
      <vt:lpstr>iCiel Nabila</vt:lpstr>
      <vt:lpstr>Tahoma</vt:lpstr>
      <vt:lpstr>Times New Roman</vt:lpstr>
      <vt:lpstr>UTM Showcard</vt:lpstr>
      <vt:lpstr>Office Theme</vt:lpstr>
      <vt:lpstr>2_Simple Light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54</cp:revision>
  <dcterms:created xsi:type="dcterms:W3CDTF">2022-07-18T08:19:27Z</dcterms:created>
  <dcterms:modified xsi:type="dcterms:W3CDTF">2025-10-24T02:30:04Z</dcterms:modified>
</cp:coreProperties>
</file>