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1"/>
  </p:notesMasterIdLst>
  <p:sldIdLst>
    <p:sldId id="325" r:id="rId3"/>
    <p:sldId id="345" r:id="rId4"/>
    <p:sldId id="326" r:id="rId5"/>
    <p:sldId id="327" r:id="rId6"/>
    <p:sldId id="328" r:id="rId7"/>
    <p:sldId id="329" r:id="rId8"/>
    <p:sldId id="330" r:id="rId9"/>
    <p:sldId id="331" r:id="rId10"/>
    <p:sldId id="332" r:id="rId11"/>
    <p:sldId id="333" r:id="rId12"/>
    <p:sldId id="334" r:id="rId13"/>
    <p:sldId id="292" r:id="rId14"/>
    <p:sldId id="337" r:id="rId15"/>
    <p:sldId id="338" r:id="rId16"/>
    <p:sldId id="346" r:id="rId17"/>
    <p:sldId id="343" r:id="rId18"/>
    <p:sldId id="344" r:id="rId19"/>
    <p:sldId id="352" r:id="rId20"/>
    <p:sldId id="296" r:id="rId21"/>
    <p:sldId id="340" r:id="rId22"/>
    <p:sldId id="351" r:id="rId23"/>
    <p:sldId id="347" r:id="rId24"/>
    <p:sldId id="348" r:id="rId25"/>
    <p:sldId id="349" r:id="rId26"/>
    <p:sldId id="350" r:id="rId27"/>
    <p:sldId id="320" r:id="rId28"/>
    <p:sldId id="311" r:id="rId29"/>
    <p:sldId id="342" r:id="rId30"/>
  </p:sldIdLst>
  <p:sldSz cx="12192000" cy="6858000"/>
  <p:notesSz cx="6858000" cy="9144000"/>
  <p:custDataLst>
    <p:tags r:id="rId32"/>
  </p:custDataLst>
  <p:defaultTextStyle>
    <a:defPPr>
      <a:defRPr lang="en-US"/>
    </a:defPPr>
    <a:lvl1pPr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1pPr>
    <a:lvl2pPr marL="4572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2pPr>
    <a:lvl3pPr marL="9144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3pPr>
    <a:lvl4pPr marL="13716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4pPr>
    <a:lvl5pPr marL="18288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5pPr>
    <a:lvl6pPr marL="2286000" algn="l" defTabSz="914400" rtl="0" eaLnBrk="1" latinLnBrk="0" hangingPunct="1">
      <a:defRPr sz="7200" kern="1200">
        <a:solidFill>
          <a:schemeClr val="tx1"/>
        </a:solidFill>
        <a:latin typeface=".VnAvant" panose="020B7200000000000000" pitchFamily="34" charset="0"/>
        <a:ea typeface="+mn-ea"/>
        <a:cs typeface="+mn-cs"/>
      </a:defRPr>
    </a:lvl6pPr>
    <a:lvl7pPr marL="2743200" algn="l" defTabSz="914400" rtl="0" eaLnBrk="1" latinLnBrk="0" hangingPunct="1">
      <a:defRPr sz="7200" kern="1200">
        <a:solidFill>
          <a:schemeClr val="tx1"/>
        </a:solidFill>
        <a:latin typeface=".VnAvant" panose="020B7200000000000000" pitchFamily="34" charset="0"/>
        <a:ea typeface="+mn-ea"/>
        <a:cs typeface="+mn-cs"/>
      </a:defRPr>
    </a:lvl7pPr>
    <a:lvl8pPr marL="3200400" algn="l" defTabSz="914400" rtl="0" eaLnBrk="1" latinLnBrk="0" hangingPunct="1">
      <a:defRPr sz="7200" kern="1200">
        <a:solidFill>
          <a:schemeClr val="tx1"/>
        </a:solidFill>
        <a:latin typeface=".VnAvant" panose="020B7200000000000000" pitchFamily="34" charset="0"/>
        <a:ea typeface="+mn-ea"/>
        <a:cs typeface="+mn-cs"/>
      </a:defRPr>
    </a:lvl8pPr>
    <a:lvl9pPr marL="3657600" algn="l" defTabSz="914400" rtl="0" eaLnBrk="1" latinLnBrk="0" hangingPunct="1">
      <a:defRPr sz="7200" kern="1200">
        <a:solidFill>
          <a:schemeClr val="tx1"/>
        </a:solidFill>
        <a:latin typeface=".VnAvant" panose="020B7200000000000000"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ng Thanh Ha" initials="PTH" lastIdx="1" clrIdx="0">
    <p:extLst>
      <p:ext uri="{19B8F6BF-5375-455C-9EA6-DF929625EA0E}">
        <p15:presenceInfo xmlns:p15="http://schemas.microsoft.com/office/powerpoint/2012/main" userId="Phung Thanh 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305"/>
    <a:srgbClr val="FFE89F"/>
    <a:srgbClr val="FFDF79"/>
    <a:srgbClr val="FFFF66"/>
    <a:srgbClr val="D6A300"/>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3740" autoAdjust="0"/>
  </p:normalViewPr>
  <p:slideViewPr>
    <p:cSldViewPr>
      <p:cViewPr varScale="1">
        <p:scale>
          <a:sx n="66" d="100"/>
          <a:sy n="66" d="100"/>
        </p:scale>
        <p:origin x="484" y="3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28T10:46:38.40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C078C6E-4348-4D30-9E99-0575D532AE98}" type="datetimeFigureOut">
              <a:rPr lang="en-US"/>
              <a:pPr>
                <a:defRPr/>
              </a:pPr>
              <a:t>11/29/2024</a:t>
            </a:fld>
            <a:endParaRPr lang="en-US"/>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E44794-B341-4293-9198-0EEF9026E46B}" type="slidenum">
              <a:rPr lang="en-US" altLang="en-US"/>
              <a:pPr/>
              <a:t>‹#›</a:t>
            </a:fld>
            <a:endParaRPr lang="en-US" altLang="en-US"/>
          </a:p>
        </p:txBody>
      </p:sp>
    </p:spTree>
    <p:extLst>
      <p:ext uri="{BB962C8B-B14F-4D97-AF65-F5344CB8AC3E}">
        <p14:creationId xmlns:p14="http://schemas.microsoft.com/office/powerpoint/2010/main" val="4133788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chữ</a:t>
            </a:r>
            <a:r>
              <a:rPr lang="en-US" dirty="0"/>
              <a:t> </a:t>
            </a:r>
            <a:r>
              <a:rPr lang="en-US" dirty="0" err="1"/>
              <a:t>th</a:t>
            </a:r>
            <a:r>
              <a:rPr lang="vi-VN" dirty="0"/>
              <a:t>ư</a:t>
            </a:r>
            <a:r>
              <a:rPr lang="en-US" dirty="0" err="1"/>
              <a:t>ờng</a:t>
            </a:r>
            <a:r>
              <a:rPr lang="en-US" dirty="0"/>
              <a:t> </a:t>
            </a:r>
            <a:r>
              <a:rPr lang="en-US" dirty="0" err="1"/>
              <a:t>để</a:t>
            </a:r>
            <a:r>
              <a:rPr lang="en-US" dirty="0"/>
              <a:t> </a:t>
            </a:r>
            <a:r>
              <a:rPr lang="en-US" dirty="0" err="1"/>
              <a:t>bật</a:t>
            </a:r>
            <a:r>
              <a:rPr lang="en-US" dirty="0"/>
              <a:t> </a:t>
            </a:r>
            <a:r>
              <a:rPr lang="en-US" dirty="0" err="1"/>
              <a:t>âm</a:t>
            </a:r>
            <a:r>
              <a:rPr lang="en-US" dirty="0"/>
              <a:t> </a:t>
            </a:r>
            <a:r>
              <a:rPr lang="en-US" dirty="0" err="1"/>
              <a:t>thanh</a:t>
            </a:r>
            <a:r>
              <a:rPr lang="en-US" dirty="0"/>
              <a:t> </a:t>
            </a:r>
            <a:r>
              <a:rPr lang="en-US" dirty="0" err="1"/>
              <a:t>đọc</a:t>
            </a:r>
            <a:r>
              <a:rPr lang="en-US" dirty="0"/>
              <a:t> </a:t>
            </a:r>
            <a:r>
              <a:rPr lang="en-US" dirty="0" err="1"/>
              <a:t>chữ</a:t>
            </a:r>
            <a:r>
              <a:rPr lang="en-US" dirty="0"/>
              <a:t> </a:t>
            </a:r>
            <a:r>
              <a:rPr lang="en-US" dirty="0" err="1"/>
              <a:t>đó</a:t>
            </a:r>
            <a:endParaRPr lang="en-US" dirty="0"/>
          </a:p>
          <a:p>
            <a:r>
              <a:rPr lang="en-US" dirty="0" err="1"/>
              <a:t>Chữ</a:t>
            </a:r>
            <a:r>
              <a:rPr lang="en-US" dirty="0"/>
              <a:t> </a:t>
            </a:r>
            <a:r>
              <a:rPr lang="en-US" dirty="0" err="1"/>
              <a:t>hoa</a:t>
            </a:r>
            <a:r>
              <a:rPr lang="en-US" dirty="0"/>
              <a:t> </a:t>
            </a:r>
            <a:r>
              <a:rPr lang="en-US" dirty="0" err="1"/>
              <a:t>không</a:t>
            </a:r>
            <a:r>
              <a:rPr lang="en-US" dirty="0"/>
              <a:t> </a:t>
            </a:r>
            <a:r>
              <a:rPr lang="en-US" dirty="0" err="1"/>
              <a:t>làm</a:t>
            </a:r>
            <a:r>
              <a:rPr lang="en-US" dirty="0"/>
              <a:t> </a:t>
            </a:r>
            <a:r>
              <a:rPr lang="en-US" dirty="0" err="1"/>
              <a:t>vì</a:t>
            </a:r>
            <a:r>
              <a:rPr lang="en-US" dirty="0"/>
              <a:t> </a:t>
            </a:r>
            <a:r>
              <a:rPr lang="en-US" dirty="0" err="1"/>
              <a:t>nặng</a:t>
            </a:r>
            <a:r>
              <a:rPr lang="en-US" dirty="0"/>
              <a:t>, </a:t>
            </a:r>
            <a:r>
              <a:rPr lang="en-US" dirty="0" err="1"/>
              <a:t>khó</a:t>
            </a:r>
            <a:r>
              <a:rPr lang="en-US" dirty="0"/>
              <a:t> </a:t>
            </a:r>
            <a:r>
              <a:rPr lang="en-US" dirty="0" err="1"/>
              <a:t>chạy</a:t>
            </a:r>
            <a:r>
              <a:rPr lang="en-US" dirty="0"/>
              <a:t> slide</a:t>
            </a:r>
          </a:p>
        </p:txBody>
      </p:sp>
    </p:spTree>
    <p:extLst>
      <p:ext uri="{BB962C8B-B14F-4D97-AF65-F5344CB8AC3E}">
        <p14:creationId xmlns:p14="http://schemas.microsoft.com/office/powerpoint/2010/main" val="340524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chữ</a:t>
            </a:r>
            <a:r>
              <a:rPr lang="en-US" dirty="0"/>
              <a:t> </a:t>
            </a:r>
            <a:r>
              <a:rPr lang="en-US" dirty="0" err="1"/>
              <a:t>th</a:t>
            </a:r>
            <a:r>
              <a:rPr lang="vi-VN" dirty="0"/>
              <a:t>ư</a:t>
            </a:r>
            <a:r>
              <a:rPr lang="en-US" dirty="0" err="1"/>
              <a:t>ờng</a:t>
            </a:r>
            <a:r>
              <a:rPr lang="en-US" dirty="0"/>
              <a:t> </a:t>
            </a:r>
            <a:r>
              <a:rPr lang="en-US" dirty="0" err="1"/>
              <a:t>để</a:t>
            </a:r>
            <a:r>
              <a:rPr lang="en-US" dirty="0"/>
              <a:t> </a:t>
            </a:r>
            <a:r>
              <a:rPr lang="en-US" dirty="0" err="1"/>
              <a:t>bật</a:t>
            </a:r>
            <a:r>
              <a:rPr lang="en-US" dirty="0"/>
              <a:t> </a:t>
            </a:r>
            <a:r>
              <a:rPr lang="en-US" dirty="0" err="1"/>
              <a:t>âm</a:t>
            </a:r>
            <a:r>
              <a:rPr lang="en-US" dirty="0"/>
              <a:t> </a:t>
            </a:r>
            <a:r>
              <a:rPr lang="en-US" dirty="0" err="1"/>
              <a:t>thanh</a:t>
            </a:r>
            <a:r>
              <a:rPr lang="en-US" dirty="0"/>
              <a:t> </a:t>
            </a:r>
            <a:r>
              <a:rPr lang="en-US" dirty="0" err="1"/>
              <a:t>đọc</a:t>
            </a:r>
            <a:r>
              <a:rPr lang="en-US" dirty="0"/>
              <a:t> </a:t>
            </a:r>
            <a:r>
              <a:rPr lang="en-US" dirty="0" err="1"/>
              <a:t>chữ</a:t>
            </a:r>
            <a:r>
              <a:rPr lang="en-US" dirty="0"/>
              <a:t> </a:t>
            </a:r>
            <a:r>
              <a:rPr lang="en-US" dirty="0" err="1"/>
              <a:t>đó</a:t>
            </a:r>
            <a:endParaRPr lang="en-US" dirty="0"/>
          </a:p>
          <a:p>
            <a:r>
              <a:rPr lang="en-US" dirty="0" err="1"/>
              <a:t>Chữ</a:t>
            </a:r>
            <a:r>
              <a:rPr lang="en-US" dirty="0"/>
              <a:t> </a:t>
            </a:r>
            <a:r>
              <a:rPr lang="en-US" dirty="0" err="1"/>
              <a:t>hoa</a:t>
            </a:r>
            <a:r>
              <a:rPr lang="en-US" dirty="0"/>
              <a:t> </a:t>
            </a:r>
            <a:r>
              <a:rPr lang="en-US" dirty="0" err="1"/>
              <a:t>không</a:t>
            </a:r>
            <a:r>
              <a:rPr lang="en-US" dirty="0"/>
              <a:t> </a:t>
            </a:r>
            <a:r>
              <a:rPr lang="en-US" dirty="0" err="1"/>
              <a:t>làm</a:t>
            </a:r>
            <a:r>
              <a:rPr lang="en-US" dirty="0"/>
              <a:t> </a:t>
            </a:r>
            <a:r>
              <a:rPr lang="en-US" dirty="0" err="1"/>
              <a:t>vì</a:t>
            </a:r>
            <a:r>
              <a:rPr lang="en-US" dirty="0"/>
              <a:t> </a:t>
            </a:r>
            <a:r>
              <a:rPr lang="en-US" dirty="0" err="1"/>
              <a:t>nặng</a:t>
            </a:r>
            <a:r>
              <a:rPr lang="en-US" dirty="0"/>
              <a:t>, </a:t>
            </a:r>
            <a:r>
              <a:rPr lang="en-US" dirty="0" err="1"/>
              <a:t>khó</a:t>
            </a:r>
            <a:r>
              <a:rPr lang="en-US" dirty="0"/>
              <a:t> </a:t>
            </a:r>
            <a:r>
              <a:rPr lang="en-US" dirty="0" err="1"/>
              <a:t>chạy</a:t>
            </a:r>
            <a:r>
              <a:rPr lang="en-US" dirty="0"/>
              <a:t> slide</a:t>
            </a:r>
          </a:p>
        </p:txBody>
      </p:sp>
    </p:spTree>
    <p:extLst>
      <p:ext uri="{BB962C8B-B14F-4D97-AF65-F5344CB8AC3E}">
        <p14:creationId xmlns:p14="http://schemas.microsoft.com/office/powerpoint/2010/main" val="85191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371130-FC6D-4593-8171-01FA28061686}" type="slidenum">
              <a:rPr lang="en-US" altLang="en-US"/>
              <a:pPr/>
              <a:t>‹#›</a:t>
            </a:fld>
            <a:endParaRPr lang="en-US" altLang="en-US"/>
          </a:p>
        </p:txBody>
      </p:sp>
    </p:spTree>
    <p:extLst>
      <p:ext uri="{BB962C8B-B14F-4D97-AF65-F5344CB8AC3E}">
        <p14:creationId xmlns:p14="http://schemas.microsoft.com/office/powerpoint/2010/main" val="37555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8B476B-1795-4349-AF4A-EBE33E1092FF}" type="slidenum">
              <a:rPr lang="en-US" altLang="en-US"/>
              <a:pPr/>
              <a:t>‹#›</a:t>
            </a:fld>
            <a:endParaRPr lang="en-US" altLang="en-US"/>
          </a:p>
        </p:txBody>
      </p:sp>
    </p:spTree>
    <p:extLst>
      <p:ext uri="{BB962C8B-B14F-4D97-AF65-F5344CB8AC3E}">
        <p14:creationId xmlns:p14="http://schemas.microsoft.com/office/powerpoint/2010/main" val="414701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2C25BA-0680-43CE-A3FC-5262400E9F16}" type="slidenum">
              <a:rPr lang="en-US" altLang="en-US"/>
              <a:pPr/>
              <a:t>‹#›</a:t>
            </a:fld>
            <a:endParaRPr lang="en-US" altLang="en-US"/>
          </a:p>
        </p:txBody>
      </p:sp>
    </p:spTree>
    <p:extLst>
      <p:ext uri="{BB962C8B-B14F-4D97-AF65-F5344CB8AC3E}">
        <p14:creationId xmlns:p14="http://schemas.microsoft.com/office/powerpoint/2010/main" val="2858164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3" cy="1828800"/>
          </a:xfrm>
        </p:spPr>
        <p:txBody>
          <a:bodyPr rtlCol="0" anchor="b">
            <a:normAutofit/>
          </a:bodyPr>
          <a:lstStyle>
            <a:lvl1pPr algn="l" rtl="0">
              <a:defRPr sz="4050"/>
            </a:lvl1pPr>
          </a:lstStyle>
          <a:p>
            <a:pPr rtl="0"/>
            <a:r>
              <a:rPr lang="vi-VN"/>
              <a:t>Bấm để sửa kiểu tiêu đề Bản cái</a:t>
            </a:r>
            <a:endParaRPr lang="vi-VN" dirty="0"/>
          </a:p>
        </p:txBody>
      </p:sp>
      <p:sp>
        <p:nvSpPr>
          <p:cNvPr id="3" name="Phụ đề 2"/>
          <p:cNvSpPr>
            <a:spLocks noGrp="1"/>
          </p:cNvSpPr>
          <p:nvPr>
            <p:ph type="subTitle" idx="1" hasCustomPrompt="1"/>
          </p:nvPr>
        </p:nvSpPr>
        <p:spPr>
          <a:xfrm>
            <a:off x="4265609" y="3733800"/>
            <a:ext cx="6858003" cy="9144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30368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idx="1"/>
          </p:nvPr>
        </p:nvSpPr>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29/11/2024</a:t>
            </a:fld>
            <a:endParaRPr lang="vi-VN" dirty="0"/>
          </a:p>
        </p:txBody>
      </p:sp>
    </p:spTree>
    <p:extLst>
      <p:ext uri="{BB962C8B-B14F-4D97-AF65-F5344CB8AC3E}">
        <p14:creationId xmlns:p14="http://schemas.microsoft.com/office/powerpoint/2010/main" val="38727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3" cy="1828800"/>
          </a:xfrm>
        </p:spPr>
        <p:txBody>
          <a:bodyPr rtlCol="0" anchor="b">
            <a:normAutofit/>
          </a:bodyPr>
          <a:lstStyle>
            <a:lvl1pPr algn="l" rtl="0">
              <a:defRPr sz="3300"/>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4265609" y="3733800"/>
            <a:ext cx="6858003" cy="9144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vi-VN"/>
              <a:t>Bấm để chỉnh sửa kiểu văn bản của Bản cái</a:t>
            </a:r>
          </a:p>
        </p:txBody>
      </p:sp>
    </p:spTree>
    <p:extLst>
      <p:ext uri="{BB962C8B-B14F-4D97-AF65-F5344CB8AC3E}">
        <p14:creationId xmlns:p14="http://schemas.microsoft.com/office/powerpoint/2010/main" val="392064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sz="half" idx="1"/>
          </p:nvPr>
        </p:nvSpPr>
        <p:spPr>
          <a:xfrm>
            <a:off x="1065213" y="1825625"/>
            <a:ext cx="4954588"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ội dung 3"/>
          <p:cNvSpPr>
            <a:spLocks noGrp="1"/>
          </p:cNvSpPr>
          <p:nvPr>
            <p:ph sz="half" idx="2"/>
          </p:nvPr>
        </p:nvSpPr>
        <p:spPr>
          <a:xfrm>
            <a:off x="6172201" y="1825625"/>
            <a:ext cx="4951415"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29/11/2024</a:t>
            </a:fld>
            <a:endParaRPr lang="vi-VN" dirty="0"/>
          </a:p>
        </p:txBody>
      </p:sp>
    </p:spTree>
    <p:extLst>
      <p:ext uri="{BB962C8B-B14F-4D97-AF65-F5344CB8AC3E}">
        <p14:creationId xmlns:p14="http://schemas.microsoft.com/office/powerpoint/2010/main" val="266726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vi-VN"/>
              <a:t>Bấm để chỉnh sửa kiểu văn bản của Bản cái</a:t>
            </a:r>
          </a:p>
        </p:txBody>
      </p:sp>
      <p:sp>
        <p:nvSpPr>
          <p:cNvPr id="4" name="Chỗ dành sẵn cho Nội dung 3"/>
          <p:cNvSpPr>
            <a:spLocks noGrp="1"/>
          </p:cNvSpPr>
          <p:nvPr>
            <p:ph sz="half" idx="2"/>
          </p:nvPr>
        </p:nvSpPr>
        <p:spPr>
          <a:xfrm>
            <a:off x="1069848" y="2505077"/>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vi-VN"/>
              <a:t>Bấm để chỉnh sửa kiểu văn bản của Bản cái</a:t>
            </a:r>
          </a:p>
        </p:txBody>
      </p:sp>
      <p:sp>
        <p:nvSpPr>
          <p:cNvPr id="6" name="Chỗ dành sẵn cho Nội dung 5"/>
          <p:cNvSpPr>
            <a:spLocks noGrp="1"/>
          </p:cNvSpPr>
          <p:nvPr>
            <p:ph sz="quarter" idx="4"/>
          </p:nvPr>
        </p:nvSpPr>
        <p:spPr>
          <a:xfrm>
            <a:off x="6172200" y="2505077"/>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29/11/2024</a:t>
            </a:fld>
            <a:endParaRPr lang="vi-VN" dirty="0"/>
          </a:p>
        </p:txBody>
      </p:sp>
    </p:spTree>
    <p:extLst>
      <p:ext uri="{BB962C8B-B14F-4D97-AF65-F5344CB8AC3E}">
        <p14:creationId xmlns:p14="http://schemas.microsoft.com/office/powerpoint/2010/main" val="6257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29/11/2024</a:t>
            </a:fld>
            <a:endParaRPr lang="vi-VN" dirty="0"/>
          </a:p>
        </p:txBody>
      </p:sp>
    </p:spTree>
    <p:extLst>
      <p:ext uri="{BB962C8B-B14F-4D97-AF65-F5344CB8AC3E}">
        <p14:creationId xmlns:p14="http://schemas.microsoft.com/office/powerpoint/2010/main" val="1659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29/11/2024</a:t>
            </a:fld>
            <a:endParaRPr lang="vi-VN" dirty="0"/>
          </a:p>
        </p:txBody>
      </p:sp>
    </p:spTree>
    <p:extLst>
      <p:ext uri="{BB962C8B-B14F-4D97-AF65-F5344CB8AC3E}">
        <p14:creationId xmlns:p14="http://schemas.microsoft.com/office/powerpoint/2010/main" val="196609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3" cy="1216152"/>
          </a:xfrm>
        </p:spPr>
        <p:txBody>
          <a:bodyPr rtlCol="0"/>
          <a:lstStyle>
            <a:lvl1pPr algn="l" rtl="0">
              <a:defRPr/>
            </a:lvl1pPr>
          </a:lstStyle>
          <a:p>
            <a:pPr rtl="0"/>
            <a:r>
              <a:rPr lang="vi-VN"/>
              <a:t>Bấm để sửa kiểu tiêu đề Bản cái</a:t>
            </a:r>
            <a:endParaRPr lang="vi-VN" dirty="0"/>
          </a:p>
        </p:txBody>
      </p:sp>
      <p:grpSp>
        <p:nvGrpSpPr>
          <p:cNvPr id="9" name="Nhóm 8"/>
          <p:cNvGrpSpPr/>
          <p:nvPr/>
        </p:nvGrpSpPr>
        <p:grpSpPr>
          <a:xfrm>
            <a:off x="1052423"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22" name="Nhóm 21"/>
          <p:cNvGrpSpPr/>
          <p:nvPr/>
        </p:nvGrpSpPr>
        <p:grpSpPr>
          <a:xfrm>
            <a:off x="6763113"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40" name="Chỗ dành sẵn cho Văn bản 3"/>
          <p:cNvSpPr>
            <a:spLocks noGrp="1"/>
          </p:cNvSpPr>
          <p:nvPr>
            <p:ph type="body" sz="half" idx="19"/>
          </p:nvPr>
        </p:nvSpPr>
        <p:spPr>
          <a:xfrm>
            <a:off x="6742909" y="4935990"/>
            <a:ext cx="4368980"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29/11/2024</a:t>
            </a:fld>
            <a:endParaRPr lang="vi-VN" dirty="0"/>
          </a:p>
        </p:txBody>
      </p:sp>
    </p:spTree>
    <p:extLst>
      <p:ext uri="{BB962C8B-B14F-4D97-AF65-F5344CB8AC3E}">
        <p14:creationId xmlns:p14="http://schemas.microsoft.com/office/powerpoint/2010/main" val="240044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E0734E-501B-448C-90B4-63B205CFA4C0}" type="slidenum">
              <a:rPr lang="en-US" altLang="en-US"/>
              <a:pPr/>
              <a:t>‹#›</a:t>
            </a:fld>
            <a:endParaRPr lang="en-US" altLang="en-US"/>
          </a:p>
        </p:txBody>
      </p:sp>
    </p:spTree>
    <p:extLst>
      <p:ext uri="{BB962C8B-B14F-4D97-AF65-F5344CB8AC3E}">
        <p14:creationId xmlns:p14="http://schemas.microsoft.com/office/powerpoint/2010/main" val="819345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grpSp>
        <p:nvGrpSpPr>
          <p:cNvPr id="52" name="Nhóm 51"/>
          <p:cNvGrpSpPr>
            <a:grpSpLocks noChangeAspect="1"/>
          </p:cNvGrpSpPr>
          <p:nvPr/>
        </p:nvGrpSpPr>
        <p:grpSpPr>
          <a:xfrm rot="5400000">
            <a:off x="1045140" y="1678105"/>
            <a:ext cx="3123347" cy="3089731"/>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9" y="1824285"/>
            <a:ext cx="2715289"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84" name="Nhóm 83"/>
          <p:cNvGrpSpPr>
            <a:grpSpLocks noChangeAspect="1"/>
          </p:cNvGrpSpPr>
          <p:nvPr userDrawn="1"/>
        </p:nvGrpSpPr>
        <p:grpSpPr>
          <a:xfrm rot="5400000">
            <a:off x="4517136" y="1678105"/>
            <a:ext cx="3123347" cy="3089731"/>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97" name="Nhóm 96"/>
          <p:cNvGrpSpPr>
            <a:grpSpLocks noChangeAspect="1"/>
          </p:cNvGrpSpPr>
          <p:nvPr userDrawn="1"/>
        </p:nvGrpSpPr>
        <p:grpSpPr>
          <a:xfrm rot="5400000">
            <a:off x="8019011" y="1678105"/>
            <a:ext cx="3123347" cy="3089731"/>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9"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3" name="Chỗ dành sẵn cho Văn bản 3"/>
          <p:cNvSpPr>
            <a:spLocks noGrp="1"/>
          </p:cNvSpPr>
          <p:nvPr>
            <p:ph type="body" sz="half" idx="22"/>
          </p:nvPr>
        </p:nvSpPr>
        <p:spPr>
          <a:xfrm>
            <a:off x="8209083"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29/11/2024</a:t>
            </a:fld>
            <a:endParaRPr lang="vi-VN" dirty="0"/>
          </a:p>
        </p:txBody>
      </p:sp>
    </p:spTree>
    <p:extLst>
      <p:ext uri="{BB962C8B-B14F-4D97-AF65-F5344CB8AC3E}">
        <p14:creationId xmlns:p14="http://schemas.microsoft.com/office/powerpoint/2010/main" val="86783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5" y="421594"/>
            <a:ext cx="2286000" cy="1885508"/>
          </a:xfrm>
        </p:spPr>
        <p:txBody>
          <a:bodyPr rtlCol="0">
            <a:normAutofit/>
          </a:bodyPr>
          <a:lstStyle>
            <a:lvl1pPr algn="l" rtl="0">
              <a:defRPr sz="1800"/>
            </a:lvl1pPr>
          </a:lstStyle>
          <a:p>
            <a:pPr rtl="0"/>
            <a:r>
              <a:rPr lang="vi-VN"/>
              <a:t>Bấm để sửa kiểu tiêu đề Bản cái</a:t>
            </a:r>
            <a:endParaRPr lang="vi-VN" dirty="0"/>
          </a:p>
        </p:txBody>
      </p:sp>
      <p:grpSp>
        <p:nvGrpSpPr>
          <p:cNvPr id="84" name="Nhóm 83"/>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98" name="Nhóm 97"/>
          <p:cNvGrpSpPr/>
          <p:nvPr/>
        </p:nvGrpSpPr>
        <p:grpSpPr>
          <a:xfrm>
            <a:off x="5322490"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112" name="Nhóm 111"/>
          <p:cNvGrpSpPr/>
          <p:nvPr/>
        </p:nvGrpSpPr>
        <p:grpSpPr>
          <a:xfrm>
            <a:off x="5322490"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1" y="3456066"/>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126" name="Chỗ dành sẵn cho Văn bản 3"/>
          <p:cNvSpPr>
            <a:spLocks noGrp="1"/>
          </p:cNvSpPr>
          <p:nvPr>
            <p:ph type="body" sz="half" idx="21"/>
          </p:nvPr>
        </p:nvSpPr>
        <p:spPr>
          <a:xfrm>
            <a:off x="9066215" y="2484994"/>
            <a:ext cx="2286000" cy="3248729"/>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29/11/2024</a:t>
            </a:fld>
            <a:endParaRPr lang="vi-VN" dirty="0"/>
          </a:p>
        </p:txBody>
      </p:sp>
    </p:spTree>
    <p:extLst>
      <p:ext uri="{BB962C8B-B14F-4D97-AF65-F5344CB8AC3E}">
        <p14:creationId xmlns:p14="http://schemas.microsoft.com/office/powerpoint/2010/main" val="263593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sp>
        <p:nvSpPr>
          <p:cNvPr id="3" name="Chỗ dành sẵn cho Nội dung 2"/>
          <p:cNvSpPr>
            <a:spLocks noGrp="1"/>
          </p:cNvSpPr>
          <p:nvPr>
            <p:ph idx="1"/>
          </p:nvPr>
        </p:nvSpPr>
        <p:spPr>
          <a:xfrm>
            <a:off x="836614" y="914400"/>
            <a:ext cx="6172201" cy="50292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Văn bản 3"/>
          <p:cNvSpPr>
            <a:spLocks noGrp="1"/>
          </p:cNvSpPr>
          <p:nvPr>
            <p:ph type="body" sz="half" idx="2"/>
          </p:nvPr>
        </p:nvSpPr>
        <p:spPr>
          <a:xfrm>
            <a:off x="7511732" y="3555525"/>
            <a:ext cx="3840480" cy="238807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29/11/2024</a:t>
            </a:fld>
            <a:endParaRPr lang="vi-VN" dirty="0"/>
          </a:p>
        </p:txBody>
      </p:sp>
    </p:spTree>
    <p:extLst>
      <p:ext uri="{BB962C8B-B14F-4D97-AF65-F5344CB8AC3E}">
        <p14:creationId xmlns:p14="http://schemas.microsoft.com/office/powerpoint/2010/main" val="258914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grpSp>
        <p:nvGrpSpPr>
          <p:cNvPr id="8" name="Nhóm 7"/>
          <p:cNvGrpSpPr/>
          <p:nvPr/>
        </p:nvGrpSpPr>
        <p:grpSpPr>
          <a:xfrm>
            <a:off x="595546" y="781400"/>
            <a:ext cx="643339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vi-VN"/>
              <a:t>Bấm biểu tượng để thêm hình ảnh</a:t>
            </a:r>
            <a:endParaRPr lang="vi-VN" dirty="0"/>
          </a:p>
        </p:txBody>
      </p:sp>
      <p:sp>
        <p:nvSpPr>
          <p:cNvPr id="4" name="Chỗ dành sẵn cho Văn bản 3"/>
          <p:cNvSpPr>
            <a:spLocks noGrp="1"/>
          </p:cNvSpPr>
          <p:nvPr>
            <p:ph type="body" sz="half" idx="2"/>
          </p:nvPr>
        </p:nvSpPr>
        <p:spPr>
          <a:xfrm>
            <a:off x="7492891" y="3555523"/>
            <a:ext cx="3840480" cy="216851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29/11/2024</a:t>
            </a:fld>
            <a:endParaRPr lang="vi-VN" dirty="0"/>
          </a:p>
        </p:txBody>
      </p:sp>
    </p:spTree>
    <p:extLst>
      <p:ext uri="{BB962C8B-B14F-4D97-AF65-F5344CB8AC3E}">
        <p14:creationId xmlns:p14="http://schemas.microsoft.com/office/powerpoint/2010/main" val="21536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29/11/2024</a:t>
            </a:fld>
            <a:endParaRPr lang="vi-VN" dirty="0"/>
          </a:p>
        </p:txBody>
      </p:sp>
    </p:spTree>
    <p:extLst>
      <p:ext uri="{BB962C8B-B14F-4D97-AF65-F5344CB8AC3E}">
        <p14:creationId xmlns:p14="http://schemas.microsoft.com/office/powerpoint/2010/main" val="34248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9" y="304800"/>
            <a:ext cx="1729531" cy="5676900"/>
          </a:xfrm>
        </p:spPr>
        <p:txBody>
          <a:bodyPr vert="eaVert"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a:xfrm>
            <a:off x="838201" y="304800"/>
            <a:ext cx="8633671" cy="5676900"/>
          </a:xfrm>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29/11/2024</a:t>
            </a:fld>
            <a:endParaRPr lang="vi-VN" dirty="0"/>
          </a:p>
        </p:txBody>
      </p:sp>
    </p:spTree>
    <p:extLst>
      <p:ext uri="{BB962C8B-B14F-4D97-AF65-F5344CB8AC3E}">
        <p14:creationId xmlns:p14="http://schemas.microsoft.com/office/powerpoint/2010/main" val="254510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629418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84833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28FD90-C44B-4AEB-BCC2-20E899C99149}" type="slidenum">
              <a:rPr lang="en-US" altLang="en-US"/>
              <a:pPr/>
              <a:t>‹#›</a:t>
            </a:fld>
            <a:endParaRPr lang="en-US" altLang="en-US"/>
          </a:p>
        </p:txBody>
      </p:sp>
    </p:spTree>
    <p:extLst>
      <p:ext uri="{BB962C8B-B14F-4D97-AF65-F5344CB8AC3E}">
        <p14:creationId xmlns:p14="http://schemas.microsoft.com/office/powerpoint/2010/main" val="217289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1777DC-F9B2-4AE0-9E75-A8DC80A8965B}" type="slidenum">
              <a:rPr lang="en-US" altLang="en-US"/>
              <a:pPr/>
              <a:t>‹#›</a:t>
            </a:fld>
            <a:endParaRPr lang="en-US" altLang="en-US"/>
          </a:p>
        </p:txBody>
      </p:sp>
    </p:spTree>
    <p:extLst>
      <p:ext uri="{BB962C8B-B14F-4D97-AF65-F5344CB8AC3E}">
        <p14:creationId xmlns:p14="http://schemas.microsoft.com/office/powerpoint/2010/main" val="73747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33644D-35D8-4927-B338-C21489A48385}" type="slidenum">
              <a:rPr lang="en-US" altLang="en-US"/>
              <a:pPr/>
              <a:t>‹#›</a:t>
            </a:fld>
            <a:endParaRPr lang="en-US" altLang="en-US"/>
          </a:p>
        </p:txBody>
      </p:sp>
    </p:spTree>
    <p:extLst>
      <p:ext uri="{BB962C8B-B14F-4D97-AF65-F5344CB8AC3E}">
        <p14:creationId xmlns:p14="http://schemas.microsoft.com/office/powerpoint/2010/main" val="366309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A0A0E8D-9F73-4731-B91A-B11C49C1A22F}" type="slidenum">
              <a:rPr lang="en-US" altLang="en-US"/>
              <a:pPr/>
              <a:t>‹#›</a:t>
            </a:fld>
            <a:endParaRPr lang="en-US" altLang="en-US"/>
          </a:p>
        </p:txBody>
      </p:sp>
    </p:spTree>
    <p:extLst>
      <p:ext uri="{BB962C8B-B14F-4D97-AF65-F5344CB8AC3E}">
        <p14:creationId xmlns:p14="http://schemas.microsoft.com/office/powerpoint/2010/main" val="14195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6D71880-6109-41BD-BE24-CA4A6CE65ADB}" type="slidenum">
              <a:rPr lang="en-US" altLang="en-US"/>
              <a:pPr/>
              <a:t>‹#›</a:t>
            </a:fld>
            <a:endParaRPr lang="en-US" altLang="en-US"/>
          </a:p>
        </p:txBody>
      </p:sp>
    </p:spTree>
    <p:extLst>
      <p:ext uri="{BB962C8B-B14F-4D97-AF65-F5344CB8AC3E}">
        <p14:creationId xmlns:p14="http://schemas.microsoft.com/office/powerpoint/2010/main" val="147491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3C1019-B3D2-43D7-8D8A-A36618A7718F}" type="slidenum">
              <a:rPr lang="en-US" altLang="en-US"/>
              <a:pPr/>
              <a:t>‹#›</a:t>
            </a:fld>
            <a:endParaRPr lang="en-US" altLang="en-US"/>
          </a:p>
        </p:txBody>
      </p:sp>
    </p:spTree>
    <p:extLst>
      <p:ext uri="{BB962C8B-B14F-4D97-AF65-F5344CB8AC3E}">
        <p14:creationId xmlns:p14="http://schemas.microsoft.com/office/powerpoint/2010/main" val="251347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A85509-7CB6-4AF8-913B-C58EFDE5D854}" type="slidenum">
              <a:rPr lang="en-US" altLang="en-US"/>
              <a:pPr/>
              <a:t>‹#›</a:t>
            </a:fld>
            <a:endParaRPr lang="en-US" altLang="en-US"/>
          </a:p>
        </p:txBody>
      </p:sp>
    </p:spTree>
    <p:extLst>
      <p:ext uri="{BB962C8B-B14F-4D97-AF65-F5344CB8AC3E}">
        <p14:creationId xmlns:p14="http://schemas.microsoft.com/office/powerpoint/2010/main" val="232211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C90EDF95-BAB3-42C2-9F78-2B27D57371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3"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29/11/2024</a:t>
            </a:fld>
            <a:endParaRPr lang="vi-VN" dirty="0"/>
          </a:p>
        </p:txBody>
      </p:sp>
    </p:spTree>
    <p:extLst>
      <p:ext uri="{BB962C8B-B14F-4D97-AF65-F5344CB8AC3E}">
        <p14:creationId xmlns:p14="http://schemas.microsoft.com/office/powerpoint/2010/main" val="33540826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83" r:id="rId15"/>
    <p:sldLayoutId id="2147483784" r:id="rId16"/>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6.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audio4.wav"/><Relationship Id="rId7" Type="http://schemas.openxmlformats.org/officeDocument/2006/relationships/image" Target="../media/image41.wmf"/><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audio" Target="../media/audio5.wav"/><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comments" Target="../comments/comment1.xml"/><Relationship Id="rId4" Type="http://schemas.microsoft.com/office/2007/relationships/hdphoto" Target="../media/hdphoto1.wdp"/><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slide" Target="slide7.xml"/><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slide" Target="slide9.xml"/><Relationship Id="rId5" Type="http://schemas.openxmlformats.org/officeDocument/2006/relationships/slide" Target="slide6.xml"/><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ảnh hoa sen đẹp cho Powerpoint, máy tính, điện tho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2" y="57408"/>
            <a:ext cx="12192000" cy="68580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5" name="Hộp Văn bản 4"/>
          <p:cNvSpPr txBox="1"/>
          <p:nvPr/>
        </p:nvSpPr>
        <p:spPr>
          <a:xfrm>
            <a:off x="2743200" y="2088641"/>
            <a:ext cx="51816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TIẾNG VIỆT 1</a:t>
            </a:r>
          </a:p>
        </p:txBody>
      </p:sp>
      <p:sp>
        <p:nvSpPr>
          <p:cNvPr id="6" name="Hộp Văn bản 5"/>
          <p:cNvSpPr txBox="1"/>
          <p:nvPr/>
        </p:nvSpPr>
        <p:spPr>
          <a:xfrm>
            <a:off x="2083507" y="4181173"/>
            <a:ext cx="97392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Giáo viên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hiện</a:t>
            </a: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Phùng</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Thị</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Thanh</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Vân</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 name="Hộp Văn bản 6"/>
          <p:cNvSpPr txBox="1"/>
          <p:nvPr/>
        </p:nvSpPr>
        <p:spPr>
          <a:xfrm>
            <a:off x="533400" y="0"/>
            <a:ext cx="9372600" cy="707886"/>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FF"/>
                  </a:solidFill>
                </a:ln>
                <a:solidFill>
                  <a:srgbClr val="00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600" b="1" i="0" u="none" strike="noStrike" kern="1200" cap="none" spc="0" normalizeH="0" baseline="0" noProof="0" dirty="0" smtClean="0">
                <a:ln>
                  <a:solidFill>
                    <a:srgbClr val="0000FF"/>
                  </a:solid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 </a:t>
            </a:r>
            <a:r>
              <a:rPr kumimoji="0" lang="en-US" sz="3600" b="1" i="0" u="none" strike="noStrike" kern="1200" cap="none" spc="0" normalizeH="0" baseline="0" noProof="0" dirty="0">
                <a:ln>
                  <a:solidFill>
                    <a:srgbClr val="0000FF"/>
                  </a:solid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TIỂU HỌC </a:t>
            </a:r>
            <a:r>
              <a:rPr kumimoji="0" lang="en-US" sz="3600" b="1" i="0" u="none" strike="noStrike" kern="1200" cap="none" spc="0" normalizeH="0" baseline="0" noProof="0" dirty="0" smtClean="0">
                <a:ln>
                  <a:solidFill>
                    <a:srgbClr val="0000FF"/>
                  </a:solid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HÒA</a:t>
            </a:r>
            <a:r>
              <a:rPr kumimoji="0" lang="en-US" sz="3600" b="1" i="0" u="none" strike="noStrike" kern="1200" cap="none" spc="0" normalizeH="0" noProof="0" dirty="0" smtClean="0">
                <a:ln>
                  <a:solidFill>
                    <a:srgbClr val="0000FF"/>
                  </a:solid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XÁ</a:t>
            </a:r>
            <a:endParaRPr kumimoji="0" lang="en-US" sz="3600" b="1" i="0" u="none" strike="noStrike" kern="1200" cap="none" spc="0" normalizeH="0" baseline="0" noProof="0" dirty="0">
              <a:ln>
                <a:solidFill>
                  <a:srgbClr val="0000FF"/>
                </a:solid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379857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10436653" y="6286500"/>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00FF"/>
                </a:solidFill>
                <a:effectLst/>
                <a:uLnTx/>
                <a:uFillTx/>
                <a:latin typeface="Calibri"/>
                <a:ea typeface="+mn-ea"/>
                <a:cs typeface="+mn-cs"/>
              </a:rPr>
              <a:t>Trở</a:t>
            </a:r>
            <a:r>
              <a:rPr kumimoji="0" lang="en-US" sz="3300" b="0" i="0" u="none" strike="noStrike" kern="1200" cap="none" spc="0" normalizeH="0" baseline="0" noProof="0" dirty="0">
                <a:ln>
                  <a:noFill/>
                </a:ln>
                <a:solidFill>
                  <a:srgbClr val="0000FF"/>
                </a:solidFill>
                <a:effectLst/>
                <a:uLnTx/>
                <a:uFillTx/>
                <a:latin typeface="Calibri"/>
                <a:ea typeface="+mn-ea"/>
                <a:cs typeface="+mn-cs"/>
              </a:rPr>
              <a:t> </a:t>
            </a:r>
            <a:r>
              <a:rPr kumimoji="0" lang="en-US" sz="3300" b="0" i="0" u="none" strike="noStrike" kern="1200" cap="none" spc="0" normalizeH="0" baseline="0" noProof="0" dirty="0" err="1">
                <a:ln>
                  <a:noFill/>
                </a:ln>
                <a:solidFill>
                  <a:srgbClr val="0000FF"/>
                </a:solidFill>
                <a:effectLst/>
                <a:uLnTx/>
                <a:uFillTx/>
                <a:latin typeface="Calibri"/>
                <a:ea typeface="+mn-ea"/>
                <a:cs typeface="+mn-cs"/>
              </a:rPr>
              <a:t>về</a:t>
            </a:r>
            <a:endParaRPr kumimoji="0" lang="en-US" sz="3300" b="0" i="0" u="none" strike="noStrike" kern="1200" cap="none" spc="0" normalizeH="0" baseline="0" noProof="0" dirty="0">
              <a:ln>
                <a:noFill/>
              </a:ln>
              <a:solidFill>
                <a:srgbClr val="0000FF"/>
              </a:solidFill>
              <a:effectLst/>
              <a:uLnTx/>
              <a:uFillTx/>
              <a:latin typeface="Calibri"/>
              <a:ea typeface="+mn-ea"/>
              <a:cs typeface="+mn-cs"/>
            </a:endParaRPr>
          </a:p>
        </p:txBody>
      </p:sp>
      <p:sp>
        <p:nvSpPr>
          <p:cNvPr id="6" name="Hộp Văn bản 5"/>
          <p:cNvSpPr txBox="1"/>
          <p:nvPr/>
        </p:nvSpPr>
        <p:spPr>
          <a:xfrm>
            <a:off x="0" y="365760"/>
            <a:ext cx="1219200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lang="en-US" sz="5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Mưa</a:t>
            </a:r>
            <a:r>
              <a:rPr lang="en-US" sz="5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5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lộp</a:t>
            </a:r>
            <a:r>
              <a:rPr lang="en-US" sz="5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Họ</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nhà</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nhái</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tụ</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họp</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thi</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hát</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đón</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cơn</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mưa</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đầu</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mùa</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Mặt</a:t>
            </a:r>
            <a:r>
              <a:rPr kumimoji="0" lang="en-US" sz="5400" b="1" i="0" u="none" strike="noStrike" kern="1200" cap="none" spc="0" normalizeH="0" noProof="0" dirty="0">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ao</a:t>
            </a:r>
            <a:r>
              <a:rPr kumimoji="0" lang="en-US" sz="5400" b="1" i="0" u="none" strike="noStrike" kern="1200" cap="none" spc="0" normalizeH="0" noProof="0" dirty="0">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 ran </a:t>
            </a:r>
            <a:r>
              <a:rPr kumimoji="0" lang="en-US" sz="5400" b="1" i="0" u="none" strike="noStrike" kern="1200" cap="none" spc="0" normalizeH="0" noProof="0" dirty="0" err="1">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ran</a:t>
            </a:r>
            <a:r>
              <a:rPr kumimoji="0" lang="en-US" sz="5400" b="1" i="0" u="none" strike="noStrike" kern="1200" cap="none" spc="0" normalizeH="0" noProof="0" dirty="0">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5400" b="1" i="0" u="none" strike="noStrike" kern="1200" cap="none" spc="0" normalizeH="0" noProof="0" dirty="0">
                <a:ln>
                  <a:noFill/>
                </a:ln>
                <a:solidFill>
                  <a:srgbClr val="FF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 ca </a:t>
            </a:r>
            <a:r>
              <a:rPr lang="en-US" sz="5400" b="1" dirty="0">
                <a:solidFill>
                  <a:srgbClr val="FF00FF"/>
                </a:solidFill>
                <a:latin typeface="Times New Roman" panose="02020603050405020304" pitchFamily="18" charset="0"/>
                <a:ea typeface="AvantGarde" panose="00000400000000000000" pitchFamily="2" charset="0"/>
                <a:cs typeface="Times New Roman" panose="02020603050405020304" pitchFamily="18" charset="0"/>
              </a:rPr>
              <a:t>ì </a:t>
            </a:r>
            <a:r>
              <a:rPr lang="en-US" sz="5400" b="1" dirty="0" err="1">
                <a:solidFill>
                  <a:srgbClr val="FF00FF"/>
                </a:solidFill>
                <a:latin typeface="Times New Roman" panose="02020603050405020304" pitchFamily="18" charset="0"/>
                <a:ea typeface="AvantGarde" panose="00000400000000000000" pitchFamily="2" charset="0"/>
                <a:cs typeface="Times New Roman" panose="02020603050405020304" pitchFamily="18" charset="0"/>
              </a:rPr>
              <a:t>ọp</a:t>
            </a:r>
            <a:r>
              <a:rPr lang="en-US" sz="5400" b="1" dirty="0">
                <a:solidFill>
                  <a:srgbClr val="FF00FF"/>
                </a:solidFill>
                <a:latin typeface="Times New Roman" panose="02020603050405020304" pitchFamily="18" charset="0"/>
                <a:ea typeface="AvantGarde" panose="00000400000000000000" pitchFamily="2" charset="0"/>
                <a:cs typeface="Times New Roman" panose="02020603050405020304" pitchFamily="18" charset="0"/>
              </a:rPr>
              <a:t>, ì </a:t>
            </a:r>
            <a:r>
              <a:rPr lang="en-US" sz="5400" b="1" dirty="0" err="1">
                <a:solidFill>
                  <a:srgbClr val="FF00FF"/>
                </a:solidFill>
                <a:latin typeface="Times New Roman" panose="02020603050405020304" pitchFamily="18" charset="0"/>
                <a:ea typeface="AvantGarde" panose="00000400000000000000" pitchFamily="2" charset="0"/>
                <a:cs typeface="Times New Roman" panose="02020603050405020304" pitchFamily="18" charset="0"/>
              </a:rPr>
              <a:t>ọp</a:t>
            </a:r>
            <a:r>
              <a:rPr lang="en-US" sz="5400" b="1" dirty="0">
                <a:solidFill>
                  <a:srgbClr val="FF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Đàn</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cá</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cờ</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lóp</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ngóp</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bơi</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đến</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lâu</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lâu</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ngoi</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lên</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đớp</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mưa</a:t>
            </a:r>
            <a:r>
              <a:rPr lang="en-US" sz="54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392239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cách thay đổi hình nền PowerPoint đẹp">
            <a:extLst>
              <a:ext uri="{FF2B5EF4-FFF2-40B4-BE49-F238E27FC236}">
                <a16:creationId xmlns:a16="http://schemas.microsoft.com/office/drawing/2014/main" id="{278AA5DC-8427-4C2C-A5D6-F6AAEF7B59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69" y="0"/>
            <a:ext cx="1212233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DD774F4-E51E-4B6E-A986-81D5152BFEC9}"/>
              </a:ext>
            </a:extLst>
          </p:cNvPr>
          <p:cNvSpPr txBox="1"/>
          <p:nvPr/>
        </p:nvSpPr>
        <p:spPr>
          <a:xfrm>
            <a:off x="69669" y="194896"/>
            <a:ext cx="12052662" cy="2123658"/>
          </a:xfrm>
          <a:prstGeom prst="rect">
            <a:avLst/>
          </a:prstGeom>
          <a:noFill/>
        </p:spPr>
        <p:txBody>
          <a:bodyPr wrap="square">
            <a:spAutoFit/>
          </a:bodyPr>
          <a:lstStyle/>
          <a:p>
            <a:pPr algn="ctr"/>
            <a:r>
              <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Thứ </a:t>
            </a:r>
            <a:r>
              <a:rPr lang="en-US" sz="4400" b="1" dirty="0" smtClean="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Sáu, </a:t>
            </a:r>
            <a:r>
              <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ngày  </a:t>
            </a:r>
            <a:r>
              <a:rPr lang="en-US" sz="4400" b="1" dirty="0" smtClean="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29 </a:t>
            </a:r>
            <a:r>
              <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tháng 11 năm </a:t>
            </a:r>
            <a:r>
              <a:rPr lang="en-US" sz="4400" b="1" dirty="0" smtClean="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2024</a:t>
            </a:r>
            <a:endPar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Tiếng</a:t>
            </a:r>
            <a:r>
              <a:rPr lang="en-US" sz="44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Việt</a:t>
            </a:r>
            <a:endParaRPr lang="en-US" sz="44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sz="4400" b="1"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4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rPr>
              <a:t> 55: </a:t>
            </a:r>
            <a:r>
              <a:rPr lang="en-US" sz="4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Ôn</a:t>
            </a:r>
            <a:r>
              <a:rPr lang="en-US" sz="4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tập</a:t>
            </a:r>
            <a:r>
              <a:rPr lang="en-US" sz="4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4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4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chuyện</a:t>
            </a:r>
            <a:r>
              <a:rPr lang="en-US" sz="4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3766765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a d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a:xfrm>
            <a:off x="1981200" y="1143000"/>
            <a:ext cx="7696200" cy="4267199"/>
          </a:xfrm>
        </p:spPr>
        <p:txBody>
          <a:bodyPr/>
          <a:lstStyle/>
          <a:p>
            <a:r>
              <a:rPr lang="en-US" altLang="en-US" sz="6600" b="1" dirty="0" smtClean="0">
                <a:solidFill>
                  <a:schemeClr val="tx1"/>
                </a:solidFill>
                <a:latin typeface="Times New Roman" panose="02020603050405020304" pitchFamily="18" charset="0"/>
                <a:cs typeface="Times New Roman" panose="02020603050405020304" pitchFamily="18" charset="0"/>
              </a:rPr>
              <a:t>TIẾT 1</a:t>
            </a:r>
            <a:r>
              <a:rPr lang="en-US" altLang="en-US" sz="6600" b="1" dirty="0">
                <a:solidFill>
                  <a:schemeClr val="tx1"/>
                </a:solidFill>
                <a:latin typeface=".VnTimeH" panose="020B7200000000000000" pitchFamily="34" charset="0"/>
              </a:rPr>
              <a:t/>
            </a:r>
            <a:br>
              <a:rPr lang="en-US" altLang="en-US" sz="6600" b="1" dirty="0">
                <a:solidFill>
                  <a:schemeClr val="tx1"/>
                </a:solidFill>
                <a:latin typeface=".VnTimeH" panose="020B7200000000000000" pitchFamily="34" charset="0"/>
              </a:rPr>
            </a:br>
            <a:endParaRPr lang="en-US" altLang="en-US" sz="6600" b="1" dirty="0">
              <a:solidFill>
                <a:schemeClr val="tx1"/>
              </a:solidFill>
              <a:latin typeface=".VnTimeH" panose="020B7200000000000000"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2" name="TextBox 21"/>
          <p:cNvSpPr txBox="1"/>
          <p:nvPr/>
        </p:nvSpPr>
        <p:spPr>
          <a:xfrm>
            <a:off x="401993" y="4196080"/>
            <a:ext cx="920601" cy="379656"/>
          </a:xfrm>
          <a:prstGeom prst="rect">
            <a:avLst/>
          </a:prstGeom>
          <a:noFill/>
        </p:spPr>
        <p:txBody>
          <a:bodyPr wrap="square" rtlCol="0">
            <a:spAutoFit/>
          </a:bodyPr>
          <a:lstStyle/>
          <a:p>
            <a:pPr defTabSz="1219170" eaLnBrk="1" fontAlgn="auto" hangingPunct="1">
              <a:spcBef>
                <a:spcPts val="0"/>
              </a:spcBef>
              <a:spcAft>
                <a:spcPts val="0"/>
              </a:spcAft>
              <a:buClr>
                <a:srgbClr val="000000"/>
              </a:buClr>
            </a:pPr>
            <a:endParaRPr lang="en-US" sz="1867" kern="0" dirty="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EC36E197-B731-4608-B7AD-D0CAAB8F8EC0}"/>
              </a:ext>
            </a:extLst>
          </p:cNvPr>
          <p:cNvPicPr>
            <a:picLocks noChangeAspect="1"/>
          </p:cNvPicPr>
          <p:nvPr/>
        </p:nvPicPr>
        <p:blipFill>
          <a:blip r:embed="rId3"/>
          <a:stretch>
            <a:fillRect/>
          </a:stretch>
        </p:blipFill>
        <p:spPr>
          <a:xfrm>
            <a:off x="327303" y="822249"/>
            <a:ext cx="1431701" cy="609600"/>
          </a:xfrm>
          <a:prstGeom prst="rect">
            <a:avLst/>
          </a:prstGeom>
        </p:spPr>
      </p:pic>
      <p:sp>
        <p:nvSpPr>
          <p:cNvPr id="31" name="TextBox 30">
            <a:extLst>
              <a:ext uri="{FF2B5EF4-FFF2-40B4-BE49-F238E27FC236}">
                <a16:creationId xmlns:a16="http://schemas.microsoft.com/office/drawing/2014/main" id="{FB9DC7F7-327F-4B5C-9B0B-73A1E55E75B5}"/>
              </a:ext>
            </a:extLst>
          </p:cNvPr>
          <p:cNvSpPr txBox="1"/>
          <p:nvPr/>
        </p:nvSpPr>
        <p:spPr>
          <a:xfrm rot="201875">
            <a:off x="7692898" y="4921650"/>
            <a:ext cx="632188"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kern="0" dirty="0">
                <a:solidFill>
                  <a:srgbClr val="FFFFFF"/>
                </a:solidFill>
                <a:latin typeface="Quicksand Medium" panose="00000600000000000000" pitchFamily="2" charset="0"/>
                <a:cs typeface="Arial"/>
                <a:sym typeface="Arial"/>
              </a:rPr>
              <a:t>A</a:t>
            </a:r>
          </a:p>
        </p:txBody>
      </p:sp>
      <p:sp>
        <p:nvSpPr>
          <p:cNvPr id="34" name="TextBox 33">
            <a:extLst>
              <a:ext uri="{FF2B5EF4-FFF2-40B4-BE49-F238E27FC236}">
                <a16:creationId xmlns:a16="http://schemas.microsoft.com/office/drawing/2014/main" id="{A4F17071-2E33-47BE-8429-EE57EEB45B6B}"/>
              </a:ext>
            </a:extLst>
          </p:cNvPr>
          <p:cNvSpPr txBox="1"/>
          <p:nvPr/>
        </p:nvSpPr>
        <p:spPr>
          <a:xfrm rot="112218">
            <a:off x="1493429" y="5096447"/>
            <a:ext cx="632188"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kern="0" dirty="0">
                <a:solidFill>
                  <a:srgbClr val="FFFFFF"/>
                </a:solidFill>
                <a:latin typeface="Quicksand Medium" panose="00000600000000000000" pitchFamily="2" charset="0"/>
                <a:cs typeface="Arial"/>
                <a:sym typeface="Arial"/>
              </a:rPr>
              <a:t>B</a:t>
            </a:r>
          </a:p>
        </p:txBody>
      </p:sp>
      <p:sp>
        <p:nvSpPr>
          <p:cNvPr id="37" name="TextBox 36">
            <a:extLst>
              <a:ext uri="{FF2B5EF4-FFF2-40B4-BE49-F238E27FC236}">
                <a16:creationId xmlns:a16="http://schemas.microsoft.com/office/drawing/2014/main" id="{F4750BB9-CBAB-40FB-93F8-9DD1322AC05E}"/>
              </a:ext>
            </a:extLst>
          </p:cNvPr>
          <p:cNvSpPr txBox="1"/>
          <p:nvPr/>
        </p:nvSpPr>
        <p:spPr>
          <a:xfrm rot="21243811">
            <a:off x="3107301" y="5156738"/>
            <a:ext cx="632188"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kern="0" dirty="0">
                <a:solidFill>
                  <a:srgbClr val="FFFFFF"/>
                </a:solidFill>
                <a:latin typeface="Quicksand Medium" panose="00000600000000000000" pitchFamily="2" charset="0"/>
                <a:cs typeface="Arial"/>
                <a:sym typeface="Arial"/>
              </a:rPr>
              <a:t>C</a:t>
            </a:r>
          </a:p>
        </p:txBody>
      </p:sp>
      <p:sp>
        <p:nvSpPr>
          <p:cNvPr id="40" name="TextBox 39">
            <a:extLst>
              <a:ext uri="{FF2B5EF4-FFF2-40B4-BE49-F238E27FC236}">
                <a16:creationId xmlns:a16="http://schemas.microsoft.com/office/drawing/2014/main" id="{5EF91E14-45C7-4AD9-B252-8C2D38F09205}"/>
              </a:ext>
            </a:extLst>
          </p:cNvPr>
          <p:cNvSpPr txBox="1"/>
          <p:nvPr/>
        </p:nvSpPr>
        <p:spPr>
          <a:xfrm rot="21008566">
            <a:off x="4609153" y="5003378"/>
            <a:ext cx="598896"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kern="0" dirty="0">
                <a:solidFill>
                  <a:srgbClr val="FFFFFF"/>
                </a:solidFill>
                <a:latin typeface="Quicksand Medium" panose="00000600000000000000" pitchFamily="2" charset="0"/>
                <a:cs typeface="Arial"/>
                <a:sym typeface="Arial"/>
              </a:rPr>
              <a:t>E</a:t>
            </a:r>
          </a:p>
        </p:txBody>
      </p:sp>
      <p:sp>
        <p:nvSpPr>
          <p:cNvPr id="43" name="TextBox 42">
            <a:extLst>
              <a:ext uri="{FF2B5EF4-FFF2-40B4-BE49-F238E27FC236}">
                <a16:creationId xmlns:a16="http://schemas.microsoft.com/office/drawing/2014/main" id="{9EFD2266-8A80-4485-B107-DD0A8AF3B37D}"/>
              </a:ext>
            </a:extLst>
          </p:cNvPr>
          <p:cNvSpPr txBox="1"/>
          <p:nvPr/>
        </p:nvSpPr>
        <p:spPr>
          <a:xfrm>
            <a:off x="6126465" y="4875863"/>
            <a:ext cx="632188"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kern="0" dirty="0">
                <a:solidFill>
                  <a:srgbClr val="FFFFFF"/>
                </a:solidFill>
                <a:latin typeface="Quicksand Medium" panose="00000600000000000000" pitchFamily="2" charset="0"/>
                <a:cs typeface="Arial"/>
                <a:sym typeface="Arial"/>
              </a:rPr>
              <a:t>Ê</a:t>
            </a:r>
          </a:p>
        </p:txBody>
      </p:sp>
      <p:pic>
        <p:nvPicPr>
          <p:cNvPr id="3" name="Picture 2"/>
          <p:cNvPicPr>
            <a:picLocks noChangeAspect="1"/>
          </p:cNvPicPr>
          <p:nvPr/>
        </p:nvPicPr>
        <p:blipFill rotWithShape="1">
          <a:blip r:embed="rId4"/>
          <a:srcRect l="4642" t="15860" r="2008" b="13648"/>
          <a:stretch/>
        </p:blipFill>
        <p:spPr>
          <a:xfrm>
            <a:off x="228600" y="2006452"/>
            <a:ext cx="11963399" cy="2641748"/>
          </a:xfrm>
          <a:prstGeom prst="rect">
            <a:avLst/>
          </a:prstGeom>
        </p:spPr>
      </p:pic>
    </p:spTree>
    <p:extLst>
      <p:ext uri="{BB962C8B-B14F-4D97-AF65-F5344CB8AC3E}">
        <p14:creationId xmlns:p14="http://schemas.microsoft.com/office/powerpoint/2010/main" val="33176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125" t="12223" r="6250" b="11111"/>
          <a:stretch/>
        </p:blipFill>
        <p:spPr>
          <a:xfrm>
            <a:off x="152400" y="990600"/>
            <a:ext cx="12039600" cy="6019800"/>
          </a:xfrm>
          <a:prstGeom prst="rect">
            <a:avLst/>
          </a:prstGeom>
        </p:spPr>
      </p:pic>
      <p:sp>
        <p:nvSpPr>
          <p:cNvPr id="5" name="TextBox 4"/>
          <p:cNvSpPr txBox="1"/>
          <p:nvPr/>
        </p:nvSpPr>
        <p:spPr>
          <a:xfrm>
            <a:off x="1283810" y="1603275"/>
            <a:ext cx="1928733"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nét chữ</a:t>
            </a:r>
          </a:p>
        </p:txBody>
      </p:sp>
      <p:sp>
        <p:nvSpPr>
          <p:cNvPr id="6" name="TextBox 5"/>
          <p:cNvSpPr txBox="1"/>
          <p:nvPr/>
        </p:nvSpPr>
        <p:spPr>
          <a:xfrm>
            <a:off x="845998" y="2542763"/>
            <a:ext cx="1965603"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tấp nập</a:t>
            </a:r>
          </a:p>
        </p:txBody>
      </p:sp>
      <p:sp>
        <p:nvSpPr>
          <p:cNvPr id="7" name="TextBox 6"/>
          <p:cNvSpPr txBox="1"/>
          <p:nvPr/>
        </p:nvSpPr>
        <p:spPr>
          <a:xfrm>
            <a:off x="1828800" y="4254439"/>
            <a:ext cx="2177199"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gom góp</a:t>
            </a:r>
          </a:p>
        </p:txBody>
      </p:sp>
      <p:sp>
        <p:nvSpPr>
          <p:cNvPr id="8" name="TextBox 7"/>
          <p:cNvSpPr txBox="1"/>
          <p:nvPr/>
        </p:nvSpPr>
        <p:spPr>
          <a:xfrm>
            <a:off x="556688" y="5724080"/>
            <a:ext cx="1691489"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chút ít</a:t>
            </a:r>
          </a:p>
        </p:txBody>
      </p:sp>
      <p:sp>
        <p:nvSpPr>
          <p:cNvPr id="10" name="TextBox 9"/>
          <p:cNvSpPr txBox="1"/>
          <p:nvPr/>
        </p:nvSpPr>
        <p:spPr>
          <a:xfrm>
            <a:off x="4948833" y="1415641"/>
            <a:ext cx="1810111" cy="830997"/>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800"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nết na</a:t>
            </a:r>
          </a:p>
        </p:txBody>
      </p:sp>
      <p:sp>
        <p:nvSpPr>
          <p:cNvPr id="11" name="TextBox 10"/>
          <p:cNvSpPr txBox="1"/>
          <p:nvPr/>
        </p:nvSpPr>
        <p:spPr>
          <a:xfrm>
            <a:off x="4886315" y="3742413"/>
            <a:ext cx="1935145"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hồi hộp</a:t>
            </a:r>
          </a:p>
        </p:txBody>
      </p:sp>
      <p:sp>
        <p:nvSpPr>
          <p:cNvPr id="12" name="TextBox 11"/>
          <p:cNvSpPr txBox="1"/>
          <p:nvPr/>
        </p:nvSpPr>
        <p:spPr>
          <a:xfrm>
            <a:off x="5734464" y="5338213"/>
            <a:ext cx="2048959"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mứt sen</a:t>
            </a:r>
          </a:p>
        </p:txBody>
      </p:sp>
      <p:sp>
        <p:nvSpPr>
          <p:cNvPr id="15" name="TextBox 14"/>
          <p:cNvSpPr txBox="1"/>
          <p:nvPr/>
        </p:nvSpPr>
        <p:spPr>
          <a:xfrm>
            <a:off x="8883573" y="5364371"/>
            <a:ext cx="2476748"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tia chớp</a:t>
            </a:r>
          </a:p>
        </p:txBody>
      </p:sp>
      <p:sp>
        <p:nvSpPr>
          <p:cNvPr id="22" name="TextBox 21"/>
          <p:cNvSpPr txBox="1"/>
          <p:nvPr/>
        </p:nvSpPr>
        <p:spPr>
          <a:xfrm>
            <a:off x="7003877" y="2895600"/>
            <a:ext cx="1750800"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gặp gỡ</a:t>
            </a:r>
          </a:p>
        </p:txBody>
      </p:sp>
      <p:sp>
        <p:nvSpPr>
          <p:cNvPr id="26" name="TextBox 25"/>
          <p:cNvSpPr txBox="1"/>
          <p:nvPr/>
        </p:nvSpPr>
        <p:spPr>
          <a:xfrm>
            <a:off x="8964146" y="1696207"/>
            <a:ext cx="2315603" cy="748988"/>
          </a:xfrm>
          <a:prstGeom prst="rect">
            <a:avLst/>
          </a:prstGeom>
          <a:noFill/>
        </p:spPr>
        <p:txBody>
          <a:bodyPr wrap="squar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xe đạp</a:t>
            </a:r>
          </a:p>
        </p:txBody>
      </p:sp>
      <p:pic>
        <p:nvPicPr>
          <p:cNvPr id="14" name="Picture 8">
            <a:extLst>
              <a:ext uri="{FF2B5EF4-FFF2-40B4-BE49-F238E27FC236}">
                <a16:creationId xmlns:a16="http://schemas.microsoft.com/office/drawing/2014/main" id="{EC36E197-B731-4608-B7AD-D0CAAB8F8EC0}"/>
              </a:ext>
            </a:extLst>
          </p:cNvPr>
          <p:cNvPicPr>
            <a:picLocks noChangeAspect="1"/>
          </p:cNvPicPr>
          <p:nvPr/>
        </p:nvPicPr>
        <p:blipFill>
          <a:blip r:embed="rId5"/>
          <a:stretch>
            <a:fillRect/>
          </a:stretch>
        </p:blipFill>
        <p:spPr>
          <a:xfrm>
            <a:off x="-29268" y="0"/>
            <a:ext cx="1705668" cy="609600"/>
          </a:xfrm>
          <a:prstGeom prst="rect">
            <a:avLst/>
          </a:prstGeom>
        </p:spPr>
      </p:pic>
      <p:sp>
        <p:nvSpPr>
          <p:cNvPr id="16" name="TextBox 15"/>
          <p:cNvSpPr txBox="1"/>
          <p:nvPr/>
        </p:nvSpPr>
        <p:spPr>
          <a:xfrm>
            <a:off x="1283810" y="1580075"/>
            <a:ext cx="1928733" cy="748988"/>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267" b="1" kern="0"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sym typeface="Arial"/>
              </a:rPr>
              <a:t>nét chữ</a:t>
            </a:r>
          </a:p>
        </p:txBody>
      </p:sp>
    </p:spTree>
    <p:extLst>
      <p:ext uri="{BB962C8B-B14F-4D97-AF65-F5344CB8AC3E}">
        <p14:creationId xmlns:p14="http://schemas.microsoft.com/office/powerpoint/2010/main" val="8589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5" grpId="0"/>
      <p:bldP spid="22" grpId="0"/>
      <p:bldP spid="26"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228600" y="838200"/>
            <a:ext cx="11658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800" dirty="0">
                <a:latin typeface="UTM Avo" panose="02040603050506020204" pitchFamily="18" charset="0"/>
                <a:cs typeface="Arial-SGK-TV" pitchFamily="2" charset="0"/>
              </a:rPr>
              <a:t>	</a:t>
            </a:r>
            <a:r>
              <a:rPr lang="en-US" altLang="en-US" sz="4800" dirty="0">
                <a:solidFill>
                  <a:schemeClr val="tx2"/>
                </a:solidFill>
                <a:latin typeface="UTM Avo" panose="02040603050506020204" pitchFamily="18" charset="0"/>
                <a:cs typeface="Arial-SGK-TV" pitchFamily="2" charset="0"/>
              </a:rPr>
              <a:t>Trời xám xịt, mưa sầm </a:t>
            </a:r>
            <a:r>
              <a:rPr lang="en-US" altLang="en-US" sz="4800" dirty="0" smtClean="0">
                <a:solidFill>
                  <a:schemeClr val="tx2"/>
                </a:solidFill>
                <a:latin typeface="UTM Avo" panose="02040603050506020204" pitchFamily="18" charset="0"/>
                <a:cs typeface="Arial-SGK-TV" pitchFamily="2" charset="0"/>
              </a:rPr>
              <a:t>sập như trút. </a:t>
            </a:r>
            <a:r>
              <a:rPr lang="en-US" altLang="en-US" sz="4800" dirty="0" err="1" smtClean="0">
                <a:solidFill>
                  <a:schemeClr val="tx2"/>
                </a:solidFill>
                <a:latin typeface="UTM Avo" panose="02040603050506020204" pitchFamily="18" charset="0"/>
                <a:cs typeface="Arial-SGK-TV" pitchFamily="2" charset="0"/>
              </a:rPr>
              <a:t>Sấm</a:t>
            </a:r>
            <a:r>
              <a:rPr lang="en-US" altLang="en-US" sz="4800" dirty="0" smtClean="0">
                <a:solidFill>
                  <a:schemeClr val="tx2"/>
                </a:solidFill>
                <a:latin typeface="UTM Avo" panose="02040603050506020204" pitchFamily="18" charset="0"/>
                <a:cs typeface="Arial-SGK-TV" pitchFamily="2" charset="0"/>
              </a:rPr>
              <a:t> </a:t>
            </a:r>
            <a:r>
              <a:rPr lang="en-US" altLang="en-US" sz="4800" dirty="0" err="1" smtClean="0">
                <a:solidFill>
                  <a:schemeClr val="tx2"/>
                </a:solidFill>
                <a:latin typeface="UTM Avo" panose="02040603050506020204" pitchFamily="18" charset="0"/>
                <a:cs typeface="Arial-SGK-TV" pitchFamily="2" charset="0"/>
              </a:rPr>
              <a:t>sét</a:t>
            </a:r>
            <a:r>
              <a:rPr lang="en-US" altLang="en-US" sz="4800" dirty="0" smtClean="0">
                <a:solidFill>
                  <a:schemeClr val="tx2"/>
                </a:solidFill>
                <a:latin typeface="UTM Avo" panose="02040603050506020204" pitchFamily="18" charset="0"/>
                <a:cs typeface="Arial-SGK-TV" pitchFamily="2" charset="0"/>
              </a:rPr>
              <a:t> </a:t>
            </a:r>
            <a:r>
              <a:rPr lang="en-US" altLang="en-US" sz="4800" dirty="0">
                <a:solidFill>
                  <a:schemeClr val="tx2"/>
                </a:solidFill>
                <a:latin typeface="UTM Avo" panose="02040603050506020204" pitchFamily="18" charset="0"/>
                <a:cs typeface="Arial-SGK-TV" pitchFamily="2" charset="0"/>
              </a:rPr>
              <a:t>ì ầm xa xa. Cây cỏ </a:t>
            </a:r>
            <a:r>
              <a:rPr lang="en-US" altLang="en-US" sz="4800" dirty="0" smtClean="0">
                <a:solidFill>
                  <a:schemeClr val="tx2"/>
                </a:solidFill>
                <a:latin typeface="UTM Avo" panose="02040603050506020204" pitchFamily="18" charset="0"/>
                <a:cs typeface="Arial-SGK-TV" pitchFamily="2" charset="0"/>
              </a:rPr>
              <a:t>ngả rạp </a:t>
            </a:r>
            <a:r>
              <a:rPr lang="en-US" altLang="en-US" sz="4800" dirty="0">
                <a:solidFill>
                  <a:schemeClr val="tx2"/>
                </a:solidFill>
                <a:latin typeface="UTM Avo" panose="02040603050506020204" pitchFamily="18" charset="0"/>
                <a:cs typeface="Arial-SGK-TV" pitchFamily="2" charset="0"/>
              </a:rPr>
              <a:t>vào nhau. Một lúc sau, mưa </a:t>
            </a:r>
            <a:r>
              <a:rPr lang="en-US" altLang="en-US" sz="4800" dirty="0" smtClean="0">
                <a:solidFill>
                  <a:schemeClr val="tx2"/>
                </a:solidFill>
                <a:latin typeface="UTM Avo" panose="02040603050506020204" pitchFamily="18" charset="0"/>
                <a:cs typeface="Arial-SGK-TV" pitchFamily="2" charset="0"/>
              </a:rPr>
              <a:t>lộp độp </a:t>
            </a:r>
            <a:r>
              <a:rPr lang="en-US" altLang="en-US" sz="4800" dirty="0">
                <a:solidFill>
                  <a:schemeClr val="tx2"/>
                </a:solidFill>
                <a:latin typeface="UTM Avo" panose="02040603050506020204" pitchFamily="18" charset="0"/>
                <a:cs typeface="Arial-SGK-TV" pitchFamily="2" charset="0"/>
              </a:rPr>
              <a:t>rồi dứt hẳn. Mặt trời ló khỏi chân mây. Vạn vật như thức dậy, </a:t>
            </a:r>
            <a:r>
              <a:rPr lang="en-US" altLang="en-US" sz="4800" dirty="0" smtClean="0">
                <a:solidFill>
                  <a:schemeClr val="tx2"/>
                </a:solidFill>
                <a:latin typeface="UTM Avo" panose="02040603050506020204" pitchFamily="18" charset="0"/>
                <a:cs typeface="Arial-SGK-TV" pitchFamily="2" charset="0"/>
              </a:rPr>
              <a:t>đầy ắp  </a:t>
            </a:r>
            <a:r>
              <a:rPr lang="en-US" altLang="en-US" sz="4800" dirty="0">
                <a:solidFill>
                  <a:schemeClr val="tx2"/>
                </a:solidFill>
                <a:latin typeface="UTM Avo" panose="02040603050506020204" pitchFamily="18" charset="0"/>
                <a:cs typeface="Arial-SGK-TV" pitchFamily="2" charset="0"/>
              </a:rPr>
              <a:t>sắc màu.</a:t>
            </a:r>
          </a:p>
        </p:txBody>
      </p:sp>
      <p:sp>
        <p:nvSpPr>
          <p:cNvPr id="14339" name="Rectangle 9"/>
          <p:cNvSpPr>
            <a:spLocks noChangeArrowheads="1"/>
          </p:cNvSpPr>
          <p:nvPr/>
        </p:nvSpPr>
        <p:spPr bwMode="auto">
          <a:xfrm>
            <a:off x="8610600" y="844550"/>
            <a:ext cx="5245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dirty="0">
                <a:latin typeface="UTM Avo" panose="02040603050506020204" pitchFamily="18" charset="0"/>
                <a:cs typeface="Arial-SGK-TV" pitchFamily="2" charset="0"/>
              </a:rPr>
              <a:t>  </a:t>
            </a:r>
            <a:endParaRPr lang="en-US" altLang="en-US" sz="3200" dirty="0">
              <a:latin typeface="UTM Avo" panose="02040603050506020204" pitchFamily="18" charset="0"/>
            </a:endParaRPr>
          </a:p>
        </p:txBody>
      </p:sp>
    </p:spTree>
    <p:extLst>
      <p:ext uri="{BB962C8B-B14F-4D97-AF65-F5344CB8AC3E}">
        <p14:creationId xmlns:p14="http://schemas.microsoft.com/office/powerpoint/2010/main" val="24033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457200" y="838200"/>
            <a:ext cx="11353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800" dirty="0">
                <a:latin typeface="UTM Avo" panose="02040603050506020204" pitchFamily="18" charset="0"/>
                <a:cs typeface="Arial-SGK-TV" pitchFamily="2" charset="0"/>
              </a:rPr>
              <a:t>	</a:t>
            </a:r>
            <a:r>
              <a:rPr lang="en-US" altLang="en-US" sz="4800" dirty="0">
                <a:solidFill>
                  <a:srgbClr val="FF00FF"/>
                </a:solidFill>
                <a:latin typeface="UTM Avo" panose="02040603050506020204" pitchFamily="18" charset="0"/>
                <a:cs typeface="Arial-SGK-TV" pitchFamily="2" charset="0"/>
              </a:rPr>
              <a:t>Trời xám xịt, mưa sầm </a:t>
            </a:r>
            <a:r>
              <a:rPr lang="en-US" altLang="en-US" sz="4800" dirty="0" smtClean="0">
                <a:solidFill>
                  <a:srgbClr val="FF00FF"/>
                </a:solidFill>
                <a:latin typeface="UTM Avo" panose="02040603050506020204" pitchFamily="18" charset="0"/>
                <a:cs typeface="Arial-SGK-TV" pitchFamily="2" charset="0"/>
              </a:rPr>
              <a:t>sập như trút. </a:t>
            </a:r>
            <a:r>
              <a:rPr lang="en-US" altLang="en-US" sz="4800" dirty="0" err="1" smtClean="0">
                <a:solidFill>
                  <a:srgbClr val="FFC305"/>
                </a:solidFill>
                <a:latin typeface="UTM Avo" panose="02040603050506020204" pitchFamily="18" charset="0"/>
                <a:cs typeface="Arial-SGK-TV" pitchFamily="2" charset="0"/>
              </a:rPr>
              <a:t>Sấm</a:t>
            </a:r>
            <a:r>
              <a:rPr lang="en-US" altLang="en-US" sz="4800" dirty="0" smtClean="0">
                <a:solidFill>
                  <a:srgbClr val="FFC305"/>
                </a:solidFill>
                <a:latin typeface="UTM Avo" panose="02040603050506020204" pitchFamily="18" charset="0"/>
                <a:cs typeface="Arial-SGK-TV" pitchFamily="2" charset="0"/>
              </a:rPr>
              <a:t> </a:t>
            </a:r>
            <a:r>
              <a:rPr lang="en-US" altLang="en-US" sz="4800" dirty="0" err="1" smtClean="0">
                <a:solidFill>
                  <a:srgbClr val="FFC305"/>
                </a:solidFill>
                <a:latin typeface="UTM Avo" panose="02040603050506020204" pitchFamily="18" charset="0"/>
                <a:cs typeface="Arial-SGK-TV" pitchFamily="2" charset="0"/>
              </a:rPr>
              <a:t>sét</a:t>
            </a:r>
            <a:r>
              <a:rPr lang="en-US" altLang="en-US" sz="4800" dirty="0" smtClean="0">
                <a:solidFill>
                  <a:srgbClr val="FFC305"/>
                </a:solidFill>
                <a:latin typeface="UTM Avo" panose="02040603050506020204" pitchFamily="18" charset="0"/>
                <a:cs typeface="Arial-SGK-TV" pitchFamily="2" charset="0"/>
              </a:rPr>
              <a:t> </a:t>
            </a:r>
            <a:r>
              <a:rPr lang="en-US" altLang="en-US" sz="4800" dirty="0">
                <a:solidFill>
                  <a:srgbClr val="FFC305"/>
                </a:solidFill>
                <a:latin typeface="UTM Avo" panose="02040603050506020204" pitchFamily="18" charset="0"/>
                <a:cs typeface="Arial-SGK-TV" pitchFamily="2" charset="0"/>
              </a:rPr>
              <a:t>ì ầm xa xa</a:t>
            </a:r>
            <a:r>
              <a:rPr lang="en-US" altLang="en-US" sz="4800" dirty="0">
                <a:latin typeface="UTM Avo" panose="02040603050506020204" pitchFamily="18" charset="0"/>
                <a:cs typeface="Arial-SGK-TV" pitchFamily="2" charset="0"/>
              </a:rPr>
              <a:t>. </a:t>
            </a:r>
            <a:r>
              <a:rPr lang="en-US" altLang="en-US" sz="4800" dirty="0">
                <a:solidFill>
                  <a:srgbClr val="00B050"/>
                </a:solidFill>
                <a:latin typeface="UTM Avo" panose="02040603050506020204" pitchFamily="18" charset="0"/>
                <a:cs typeface="Arial-SGK-TV" pitchFamily="2" charset="0"/>
              </a:rPr>
              <a:t>Cây cỏ </a:t>
            </a:r>
            <a:r>
              <a:rPr lang="en-US" altLang="en-US" sz="4800" dirty="0" smtClean="0">
                <a:solidFill>
                  <a:srgbClr val="00B050"/>
                </a:solidFill>
                <a:latin typeface="UTM Avo" panose="02040603050506020204" pitchFamily="18" charset="0"/>
                <a:cs typeface="Arial-SGK-TV" pitchFamily="2" charset="0"/>
              </a:rPr>
              <a:t>ngả rạp </a:t>
            </a:r>
            <a:r>
              <a:rPr lang="en-US" altLang="en-US" sz="4800" dirty="0">
                <a:solidFill>
                  <a:srgbClr val="00B050"/>
                </a:solidFill>
                <a:latin typeface="UTM Avo" panose="02040603050506020204" pitchFamily="18" charset="0"/>
                <a:cs typeface="Arial-SGK-TV" pitchFamily="2" charset="0"/>
              </a:rPr>
              <a:t>vào nhau. </a:t>
            </a:r>
            <a:r>
              <a:rPr lang="en-US" altLang="en-US" sz="4800" dirty="0">
                <a:solidFill>
                  <a:schemeClr val="tx2"/>
                </a:solidFill>
                <a:latin typeface="UTM Avo" panose="02040603050506020204" pitchFamily="18" charset="0"/>
                <a:cs typeface="Arial-SGK-TV" pitchFamily="2" charset="0"/>
              </a:rPr>
              <a:t>Một lúc sau, mưa </a:t>
            </a:r>
            <a:r>
              <a:rPr lang="en-US" altLang="en-US" sz="4800" dirty="0" smtClean="0">
                <a:solidFill>
                  <a:schemeClr val="tx2"/>
                </a:solidFill>
                <a:latin typeface="UTM Avo" panose="02040603050506020204" pitchFamily="18" charset="0"/>
                <a:cs typeface="Arial-SGK-TV" pitchFamily="2" charset="0"/>
              </a:rPr>
              <a:t>lộp độp </a:t>
            </a:r>
            <a:r>
              <a:rPr lang="en-US" altLang="en-US" sz="4800" dirty="0">
                <a:solidFill>
                  <a:schemeClr val="tx2"/>
                </a:solidFill>
                <a:latin typeface="UTM Avo" panose="02040603050506020204" pitchFamily="18" charset="0"/>
                <a:cs typeface="Arial-SGK-TV" pitchFamily="2" charset="0"/>
              </a:rPr>
              <a:t>rồi dứt hẳn. </a:t>
            </a:r>
            <a:r>
              <a:rPr lang="en-US" altLang="en-US" sz="4800" dirty="0">
                <a:solidFill>
                  <a:srgbClr val="FF0000"/>
                </a:solidFill>
                <a:latin typeface="UTM Avo" panose="02040603050506020204" pitchFamily="18" charset="0"/>
                <a:cs typeface="Arial-SGK-TV" pitchFamily="2" charset="0"/>
              </a:rPr>
              <a:t>Mặt trời ló khỏi chân mây. </a:t>
            </a:r>
            <a:r>
              <a:rPr lang="en-US" altLang="en-US" sz="4800" dirty="0">
                <a:solidFill>
                  <a:srgbClr val="0000FF"/>
                </a:solidFill>
                <a:latin typeface="UTM Avo" panose="02040603050506020204" pitchFamily="18" charset="0"/>
                <a:cs typeface="Arial-SGK-TV" pitchFamily="2" charset="0"/>
              </a:rPr>
              <a:t>Vạn vật như thức dậy, </a:t>
            </a:r>
            <a:r>
              <a:rPr lang="en-US" altLang="en-US" sz="4800" dirty="0" smtClean="0">
                <a:solidFill>
                  <a:srgbClr val="0000FF"/>
                </a:solidFill>
                <a:latin typeface="UTM Avo" panose="02040603050506020204" pitchFamily="18" charset="0"/>
                <a:cs typeface="Arial-SGK-TV" pitchFamily="2" charset="0"/>
              </a:rPr>
              <a:t>đầy ắp  </a:t>
            </a:r>
            <a:r>
              <a:rPr lang="en-US" altLang="en-US" sz="4800" dirty="0">
                <a:solidFill>
                  <a:srgbClr val="0000FF"/>
                </a:solidFill>
                <a:latin typeface="UTM Avo" panose="02040603050506020204" pitchFamily="18" charset="0"/>
                <a:cs typeface="Arial-SGK-TV" pitchFamily="2" charset="0"/>
              </a:rPr>
              <a:t>sắc màu.</a:t>
            </a:r>
          </a:p>
        </p:txBody>
      </p:sp>
      <p:sp>
        <p:nvSpPr>
          <p:cNvPr id="14339" name="Rectangle 9"/>
          <p:cNvSpPr>
            <a:spLocks noChangeArrowheads="1"/>
          </p:cNvSpPr>
          <p:nvPr/>
        </p:nvSpPr>
        <p:spPr bwMode="auto">
          <a:xfrm>
            <a:off x="8610600" y="844550"/>
            <a:ext cx="5245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dirty="0">
                <a:latin typeface="UTM Avo" panose="02040603050506020204" pitchFamily="18" charset="0"/>
                <a:cs typeface="Arial-SGK-TV" pitchFamily="2" charset="0"/>
              </a:rPr>
              <a:t>  </a:t>
            </a:r>
            <a:endParaRPr lang="en-US" altLang="en-US" sz="3200" dirty="0">
              <a:latin typeface="UTM Avo" panose="02040603050506020204" pitchFamily="18" charset="0"/>
            </a:endParaRPr>
          </a:p>
        </p:txBody>
      </p:sp>
      <p:sp>
        <p:nvSpPr>
          <p:cNvPr id="10" name="Rounded Rectangle 5"/>
          <p:cNvSpPr/>
          <p:nvPr/>
        </p:nvSpPr>
        <p:spPr>
          <a:xfrm>
            <a:off x="1866900" y="5334000"/>
            <a:ext cx="7772400" cy="646113"/>
          </a:xfrm>
          <a:prstGeom prst="roundRect">
            <a:avLst/>
          </a:prstGeom>
          <a:solidFill>
            <a:srgbClr val="FFFFFF"/>
          </a:solidFill>
          <a:ln w="25400" cap="flat" cmpd="sng" algn="ctr">
            <a:solidFill>
              <a:srgbClr val="BBE0E3">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FF"/>
                </a:solidFill>
                <a:effectLst/>
                <a:uLnTx/>
                <a:uFillTx/>
                <a:latin typeface=".VnAvant" panose="020B7200000000000000" pitchFamily="34" charset="0"/>
                <a:ea typeface="+mn-ea"/>
                <a:cs typeface="+mn-cs"/>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Tiếng</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sấm</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sét</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như</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thế</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kern="0"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nào</a:t>
            </a:r>
            <a:r>
              <a:rPr lang="en-US" sz="4000" b="1" kern="0"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4000" b="1" i="0" u="none" strike="noStrike" kern="0" cap="none" spc="0" normalizeH="0" baseline="0" noProof="0" dirty="0">
              <a:ln>
                <a:noFill/>
              </a:ln>
              <a:solidFill>
                <a:schemeClr val="tx2"/>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Rounded Rectangle 10"/>
          <p:cNvSpPr/>
          <p:nvPr/>
        </p:nvSpPr>
        <p:spPr>
          <a:xfrm>
            <a:off x="1866899" y="5334000"/>
            <a:ext cx="9308031" cy="691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rgbClr val="0000FF"/>
                </a:solidFill>
                <a:latin typeface=".VnAvant" panose="020B7200000000000000" pitchFamily="34"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Khi</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mưa</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dứt</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vạn</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vật</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như</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thế</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solidFill>
                <a:latin typeface="Times New Roman" panose="02020603050405020304" pitchFamily="18" charset="0"/>
                <a:ea typeface="AvantGarde" panose="00000400000000000000" pitchFamily="2" charset="0"/>
                <a:cs typeface="Times New Roman" panose="02020603050405020304" pitchFamily="18" charset="0"/>
              </a:rPr>
              <a:t>nào</a:t>
            </a:r>
            <a:r>
              <a:rPr lang="en-US" sz="4000" b="1" dirty="0">
                <a:solidFill>
                  <a:schemeClr val="tx2"/>
                </a:solidFill>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378147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234" y="533400"/>
            <a:ext cx="6921366"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56" y="26670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p:cNvSpPr txBox="1">
            <a:spLocks noChangeArrowheads="1"/>
          </p:cNvSpPr>
          <p:nvPr/>
        </p:nvSpPr>
        <p:spPr bwMode="auto">
          <a:xfrm>
            <a:off x="609600" y="1143000"/>
            <a:ext cx="373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smtClean="0">
                <a:solidFill>
                  <a:srgbClr val="C00000"/>
                </a:solidFill>
                <a:latin typeface="Times New Roman" panose="02020603050405020304" pitchFamily="18" charset="0"/>
                <a:cs typeface="Times New Roman" panose="02020603050405020304" pitchFamily="18" charset="0"/>
              </a:rPr>
              <a:t>VỞ TẬP VIẾT</a:t>
            </a:r>
            <a:endParaRPr lang="en-US" alt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415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46643776"/>
            <a:ext cx="6096000" cy="112954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9A5315"/>
                </a:solidFill>
                <a:effectLst/>
                <a:uLnTx/>
                <a:uFillTx/>
                <a:latin typeface="Times New Roman" panose="02020603050405020304" pitchFamily="18" charset="0"/>
                <a:ea typeface="+mn-ea"/>
                <a:cs typeface="Times New Roman" panose="02020603050405020304" pitchFamily="18" charset="0"/>
              </a:rPr>
              <a:t>Truyện: Mật ong của Gấu conGấu con, Heo con, Cún con và Thỏ con rủ nhau vào rừng chơi. Từ sáng sớm, mẹ đã chuẩn bị cho Gấu con một lọ mật ong. Mẹ nói: “Con nhớ chia cho các bạn cùng ăn nhé!”.Gấu con ôm lọ mật ong đi. Cậu thầm nghĩ: “Mật ong ngon thế này mà phải chia cho các bạn thì tiếc lắm”. Thế là Gấu con bèn giấu lọ mật ong đi.Lát sau, Heo con, Thỏ con và Cún con đều đến đông đủ. Thấy Gấu con không mang theo đồ ăn, các bạn liền an ủi: “Không sao đâu, bọn tớ sẽ chia thức ăn cho cậu”. Nghĩ đến việc mình đã giấu lọ mật ong đi, Gấu con thẹn đỏ mặt.Mấy bạn cùng đi vào rừng. Dọc đường đi, do sơ ý, đồ ăn bị rơi hết cả. Trưa đến bạn nào cũng đói meo. Thế là cả bọn cùng nhau đi kiếm thức ăn. Thỏ con nhổ cà rốt. Heo con hái quả dâu rừng. Cún con tìm được rất nhiều nấm.“Đúng rồi!” – Gấu con chợt nhớ ra – “Mình còn có lọ mật ong”. Gấu con liền chạy về chỗ giấu lọ mật ong lúc sáng và mang mật ong đến chia cho các bạn. Gấu con thầm nghĩ: “Từ giờ, mình sẽ không là Gấu con ích kỉ nữa”.</a:t>
            </a:r>
            <a:endParaRPr kumimoji="0" lang="en-US" sz="2800" b="0" i="0" u="none" strike="noStrike" kern="1200" cap="none" spc="0" normalizeH="0" baseline="0" noProof="0" dirty="0">
              <a:ln>
                <a:noFill/>
              </a:ln>
              <a:solidFill>
                <a:srgbClr val="9A5315"/>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3"/>
          <p:cNvSpPr txBox="1"/>
          <p:nvPr/>
        </p:nvSpPr>
        <p:spPr>
          <a:xfrm>
            <a:off x="4376060" y="1143000"/>
            <a:ext cx="3320140" cy="923330"/>
          </a:xfrm>
          <a:prstGeom prst="rect">
            <a:avLst/>
          </a:prstGeom>
          <a:noFill/>
        </p:spPr>
        <p:txBody>
          <a:bodyPr wrap="none" rtlCol="0">
            <a:spAutoFit/>
          </a:bodyPr>
          <a:lstStyle/>
          <a:p>
            <a:pPr algn="ctr" eaLnBrk="1" fontAlgn="auto" hangingPunct="1">
              <a:spcBef>
                <a:spcPts val="0"/>
              </a:spcBef>
              <a:spcAft>
                <a:spcPts val="0"/>
              </a:spcAft>
              <a:defRPr/>
            </a:pPr>
            <a:r>
              <a:rPr lang="en-US" sz="5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5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viết</a:t>
            </a:r>
            <a:endParaRPr lang="en-US" sz="5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22310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ut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2115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ctrTitle"/>
          </p:nvPr>
        </p:nvSpPr>
        <p:spPr>
          <a:xfrm>
            <a:off x="1981200" y="1905002"/>
            <a:ext cx="7653688" cy="1367588"/>
          </a:xfrm>
        </p:spPr>
        <p:txBody>
          <a:bodyPr/>
          <a:lstStyle/>
          <a:p>
            <a:r>
              <a:rPr lang="en-US" altLang="en-US" sz="8800" b="1" dirty="0" smtClean="0">
                <a:solidFill>
                  <a:srgbClr val="FF0000"/>
                </a:solidFill>
                <a:latin typeface="Times New Roman" panose="02020603050405020304" pitchFamily="18" charset="0"/>
                <a:cs typeface="Times New Roman" panose="02020603050405020304" pitchFamily="18" charset="0"/>
              </a:rPr>
              <a:t>TIẾT 2</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ớp một thân yêu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15800" cy="6400800"/>
          </a:xfrm>
        </p:spPr>
      </p:pic>
    </p:spTree>
    <p:extLst>
      <p:ext uri="{BB962C8B-B14F-4D97-AF65-F5344CB8AC3E}">
        <p14:creationId xmlns:p14="http://schemas.microsoft.com/office/powerpoint/2010/main" val="88930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8" y="48152"/>
            <a:ext cx="2368388" cy="942448"/>
          </a:xfrm>
          <a:prstGeom prst="rect">
            <a:avLst/>
          </a:prstGeom>
        </p:spPr>
      </p:pic>
      <p:sp>
        <p:nvSpPr>
          <p:cNvPr id="9" name="TextBox 8"/>
          <p:cNvSpPr txBox="1"/>
          <p:nvPr/>
        </p:nvSpPr>
        <p:spPr>
          <a:xfrm>
            <a:off x="2887884" y="189116"/>
            <a:ext cx="5200463" cy="769441"/>
          </a:xfrm>
          <a:prstGeom prst="rect">
            <a:avLst/>
          </a:prstGeom>
          <a:noFill/>
        </p:spPr>
        <p:txBody>
          <a:bodyPr wrap="none" rtlCol="0">
            <a:spAutoFit/>
          </a:bodyPr>
          <a:lstStyle/>
          <a:p>
            <a:pPr defTabSz="1219170" eaLnBrk="1" fontAlgn="auto" hangingPunct="1">
              <a:spcBef>
                <a:spcPts val="0"/>
              </a:spcBef>
              <a:spcAft>
                <a:spcPts val="0"/>
              </a:spcAft>
              <a:buClr>
                <a:srgbClr val="000000"/>
              </a:buClr>
            </a:pPr>
            <a:r>
              <a:rPr lang="en-US" sz="4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a:rPr>
              <a:t>Mật ong của gấu </a:t>
            </a:r>
            <a:r>
              <a:rPr lang="en-US" sz="4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a:rPr>
              <a:t>con</a:t>
            </a:r>
            <a:endParaRPr lang="en-US" sz="44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sym typeface="Arial"/>
            </a:endParaRPr>
          </a:p>
        </p:txBody>
      </p:sp>
      <p:pic>
        <p:nvPicPr>
          <p:cNvPr id="4" name="Picture 3"/>
          <p:cNvPicPr>
            <a:picLocks noChangeAspect="1"/>
          </p:cNvPicPr>
          <p:nvPr/>
        </p:nvPicPr>
        <p:blipFill rotWithShape="1">
          <a:blip r:embed="rId5"/>
          <a:srcRect l="5534" t="9363" r="48590" b="2030"/>
          <a:stretch/>
        </p:blipFill>
        <p:spPr>
          <a:xfrm>
            <a:off x="381000" y="1162589"/>
            <a:ext cx="5867400" cy="2714870"/>
          </a:xfrm>
          <a:prstGeom prst="rect">
            <a:avLst/>
          </a:prstGeom>
        </p:spPr>
      </p:pic>
      <p:pic>
        <p:nvPicPr>
          <p:cNvPr id="6" name="Picture 5"/>
          <p:cNvPicPr>
            <a:picLocks noChangeAspect="1"/>
          </p:cNvPicPr>
          <p:nvPr/>
        </p:nvPicPr>
        <p:blipFill rotWithShape="1">
          <a:blip r:embed="rId5"/>
          <a:srcRect l="54177" t="3352" b="2119"/>
          <a:stretch/>
        </p:blipFill>
        <p:spPr>
          <a:xfrm>
            <a:off x="6400366" y="1130547"/>
            <a:ext cx="5469188" cy="2746912"/>
          </a:xfrm>
          <a:prstGeom prst="rect">
            <a:avLst/>
          </a:prstGeom>
        </p:spPr>
      </p:pic>
      <p:pic>
        <p:nvPicPr>
          <p:cNvPr id="8" name="Picture 7"/>
          <p:cNvPicPr>
            <a:picLocks noChangeAspect="1"/>
          </p:cNvPicPr>
          <p:nvPr/>
        </p:nvPicPr>
        <p:blipFill rotWithShape="1">
          <a:blip r:embed="rId6"/>
          <a:srcRect l="1681" t="1629" r="54495" b="2904"/>
          <a:stretch/>
        </p:blipFill>
        <p:spPr>
          <a:xfrm>
            <a:off x="381000" y="4081492"/>
            <a:ext cx="5867400" cy="2700307"/>
          </a:xfrm>
          <a:prstGeom prst="rect">
            <a:avLst/>
          </a:prstGeom>
        </p:spPr>
      </p:pic>
      <p:pic>
        <p:nvPicPr>
          <p:cNvPr id="11" name="Picture 10"/>
          <p:cNvPicPr>
            <a:picLocks noChangeAspect="1"/>
          </p:cNvPicPr>
          <p:nvPr/>
        </p:nvPicPr>
        <p:blipFill rotWithShape="1">
          <a:blip r:embed="rId6"/>
          <a:srcRect l="47754" t="1613" r="2623" b="2467"/>
          <a:stretch/>
        </p:blipFill>
        <p:spPr>
          <a:xfrm>
            <a:off x="6341812" y="4081492"/>
            <a:ext cx="6231188" cy="2558900"/>
          </a:xfrm>
          <a:prstGeom prst="rect">
            <a:avLst/>
          </a:prstGeom>
        </p:spPr>
      </p:pic>
      <p:pic>
        <p:nvPicPr>
          <p:cNvPr id="5" name="Mật ong của gấu 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1530" y="43288"/>
            <a:ext cx="812800" cy="812800"/>
          </a:xfrm>
          <a:prstGeom prst="rect">
            <a:avLst/>
          </a:prstGeom>
        </p:spPr>
      </p:pic>
    </p:spTree>
    <p:extLst>
      <p:ext uri="{BB962C8B-B14F-4D97-AF65-F5344CB8AC3E}">
        <p14:creationId xmlns:p14="http://schemas.microsoft.com/office/powerpoint/2010/main" val="242899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500" fill="hold"/>
                                        <p:tgtEl>
                                          <p:spTgt spid="9"/>
                                        </p:tgtEl>
                                        <p:attrNameLst>
                                          <p:attrName>ppt_w</p:attrName>
                                        </p:attrNameLst>
                                      </p:cBhvr>
                                      <p:tavLst>
                                        <p:tav tm="0">
                                          <p:val>
                                            <p:fltVal val="0"/>
                                          </p:val>
                                        </p:tav>
                                        <p:tav tm="100000">
                                          <p:val>
                                            <p:strVal val="#ppt_w"/>
                                          </p:val>
                                        </p:tav>
                                      </p:tavLst>
                                    </p:anim>
                                    <p:anim calcmode="lin" valueType="num">
                                      <p:cBhvr>
                                        <p:cTn id="11" dur="1500" fill="hold"/>
                                        <p:tgtEl>
                                          <p:spTgt spid="9"/>
                                        </p:tgtEl>
                                        <p:attrNameLst>
                                          <p:attrName>ppt_h</p:attrName>
                                        </p:attrNameLst>
                                      </p:cBhvr>
                                      <p:tavLst>
                                        <p:tav tm="0">
                                          <p:val>
                                            <p:fltVal val="0"/>
                                          </p:val>
                                        </p:tav>
                                        <p:tav tm="100000">
                                          <p:val>
                                            <p:strVal val="#ppt_h"/>
                                          </p:val>
                                        </p:tav>
                                      </p:tavLst>
                                    </p:anim>
                                    <p:animEffect transition="in" filter="fade">
                                      <p:cBhvr>
                                        <p:cTn id="12" dur="1500"/>
                                        <p:tgtEl>
                                          <p:spTgt spid="9"/>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1500"/>
                                        <p:tgtEl>
                                          <p:spTgt spid="4"/>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500"/>
                                        <p:tgtEl>
                                          <p:spTgt spid="6"/>
                                        </p:tgtEl>
                                      </p:cBhvr>
                                    </p:animEffect>
                                  </p:childTnLst>
                                </p:cTn>
                              </p:par>
                            </p:childTnLst>
                          </p:cTn>
                        </p:par>
                        <p:par>
                          <p:cTn id="21" fill="hold">
                            <p:stCondLst>
                              <p:cond delay="4500"/>
                            </p:stCondLst>
                            <p:childTnLst>
                              <p:par>
                                <p:cTn id="22" presetID="16" presetClass="entr" presetSubtype="2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1500"/>
                                        <p:tgtEl>
                                          <p:spTgt spid="8"/>
                                        </p:tgtEl>
                                      </p:cBhvr>
                                    </p:animEffect>
                                  </p:childTnLst>
                                </p:cTn>
                              </p:par>
                            </p:childTnLst>
                          </p:cTn>
                        </p:par>
                        <p:par>
                          <p:cTn id="25" fill="hold">
                            <p:stCondLst>
                              <p:cond delay="60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5102" mute="1" numSld="999" showWhenStopped="0">
                <p:cTn id="29" fill="hold" display="0">
                  <p:stCondLst>
                    <p:cond delay="indefinite"/>
                  </p:stCondLst>
                  <p:endCondLst>
                    <p:cond evt="onStopAudio" delay="0">
                      <p:tgtEl>
                        <p:sldTgt/>
                      </p:tgtEl>
                    </p:cond>
                  </p:endCondLst>
                </p:cTn>
                <p:tgtEl>
                  <p:spTgt spid="5"/>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46643776"/>
            <a:ext cx="6096000" cy="112954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9A5315"/>
                </a:solidFill>
                <a:effectLst/>
                <a:uLnTx/>
                <a:uFillTx/>
                <a:latin typeface="Times New Roman" panose="02020603050405020304" pitchFamily="18" charset="0"/>
                <a:ea typeface="+mn-ea"/>
                <a:cs typeface="Times New Roman" panose="02020603050405020304" pitchFamily="18" charset="0"/>
              </a:rPr>
              <a:t>Truyện: Mật ong của Gấu conGấu con, Heo con, Cún con và Thỏ con rủ nhau vào rừng chơi. Từ sáng sớm, mẹ đã chuẩn bị cho Gấu con một lọ mật ong. Mẹ nói: “Con nhớ chia cho các bạn cùng ăn nhé!”.Gấu con ôm lọ mật ong đi. Cậu thầm nghĩ: “Mật ong ngon thế này mà phải chia cho các bạn thì tiếc lắm”. Thế là Gấu con bèn giấu lọ mật ong đi.Lát sau, Heo con, Thỏ con và Cún con đều đến đông đủ. Thấy Gấu con không mang theo đồ ăn, các bạn liền an ủi: “Không sao đâu, bọn tớ sẽ chia thức ăn cho cậu”. Nghĩ đến việc mình đã giấu lọ mật ong đi, Gấu con thẹn đỏ mặt.Mấy bạn cùng đi vào rừng. Dọc đường đi, do sơ ý, đồ ăn bị rơi hết cả. Trưa đến bạn nào cũng đói meo. Thế là cả bọn cùng nhau đi kiếm thức ăn. Thỏ con nhổ cà rốt. Heo con hái quả dâu rừng. Cún con tìm được rất nhiều nấm.“Đúng rồi!” – Gấu con chợt nhớ ra – “Mình còn có lọ mật ong”. Gấu con liền chạy về chỗ giấu lọ mật ong lúc sáng và mang mật ong đến chia cho các bạn. Gấu con thầm nghĩ: “Từ giờ, mình sẽ không là Gấu con ích kỉ nữa”.</a:t>
            </a:r>
            <a:endParaRPr kumimoji="0" lang="en-US" sz="2800" b="0" i="0" u="none" strike="noStrike" kern="1200" cap="none" spc="0" normalizeH="0" baseline="0" noProof="0" dirty="0">
              <a:ln>
                <a:noFill/>
              </a:ln>
              <a:solidFill>
                <a:srgbClr val="9A5315"/>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6200" y="0"/>
            <a:ext cx="11353800" cy="61247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Mật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ong của Gấu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con</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9A5315"/>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smtClean="0">
                <a:ln>
                  <a:noFill/>
                </a:ln>
                <a:solidFill>
                  <a:schemeClr val="accent1"/>
                </a:solidFill>
                <a:effectLst/>
                <a:uLnTx/>
                <a:uFillTx/>
                <a:latin typeface="Times New Roman" panose="02020603050405020304" pitchFamily="18" charset="0"/>
                <a:ea typeface="+mn-ea"/>
                <a:cs typeface="Times New Roman" panose="02020603050405020304" pitchFamily="18" charset="0"/>
              </a:rPr>
              <a:t>Gấu </a:t>
            </a:r>
            <a:r>
              <a:rPr kumimoji="0" lang="vi-VN" sz="2600" b="0" i="0" u="none" strike="noStrike" kern="1200" cap="none" spc="0" normalizeH="0" baseline="0" noProof="0" dirty="0">
                <a:ln>
                  <a:noFill/>
                </a:ln>
                <a:solidFill>
                  <a:schemeClr val="accent1"/>
                </a:solidFill>
                <a:effectLst/>
                <a:uLnTx/>
                <a:uFillTx/>
                <a:latin typeface="Times New Roman" panose="02020603050405020304" pitchFamily="18" charset="0"/>
                <a:ea typeface="+mn-ea"/>
                <a:cs typeface="Times New Roman" panose="02020603050405020304" pitchFamily="18" charset="0"/>
              </a:rPr>
              <a:t>con, Heo con, Cún con và Thỏ con rủ nhau vào rừng chơi. Từ sáng sớm, mẹ đã chuẩn bị cho Gấu con một lọ mật ong. Mẹ nói: “Con nhớ chia cho các bạn cùng ăn nhé</a:t>
            </a:r>
            <a:r>
              <a:rPr kumimoji="0" lang="vi-VN" sz="2600" b="0" i="0" u="none" strike="noStrike" kern="1200" cap="none" spc="0" normalizeH="0" baseline="0" noProof="0" dirty="0" smtClean="0">
                <a:ln>
                  <a:noFill/>
                </a:ln>
                <a:solidFill>
                  <a:schemeClr val="accent1"/>
                </a:solidFill>
                <a:effectLst/>
                <a:uLnTx/>
                <a:uFillTx/>
                <a:latin typeface="Times New Roman" panose="02020603050405020304" pitchFamily="18" charset="0"/>
                <a:ea typeface="+mn-ea"/>
                <a:cs typeface="Times New Roman" panose="02020603050405020304" pitchFamily="18" charset="0"/>
              </a:rPr>
              <a:t>!”.</a:t>
            </a:r>
            <a:endParaRPr kumimoji="0" lang="en-US" sz="2600" b="0" i="0" u="none" strike="noStrike" kern="1200" cap="none" spc="0" normalizeH="0" baseline="0" noProof="0" dirty="0" smtClean="0">
              <a:ln>
                <a:noFill/>
              </a:ln>
              <a:solidFill>
                <a:schemeClr val="accent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Gấu </a:t>
            </a:r>
            <a:r>
              <a:rPr kumimoji="0" lang="vi-VN"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con ôm lọ mật ong đi. Cậu thầm nghĩ: “Mật ong ngon thế này mà phải chia cho các bạn thì tiếc lắm”. Thế là Gấu con bèn giấu lọ mật ong đi</a:t>
            </a:r>
            <a:r>
              <a:rPr kumimoji="0" lang="vi-VN"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Lát </a:t>
            </a:r>
            <a:r>
              <a:rPr kumimoji="0" lang="vi-VN" sz="2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sau, Heo con, Thỏ con và Cún con đều đến đông đủ. Thấy Gấu con không mang theo đồ ăn, các bạn liền an ủi: “Không sao đâu, bọn tớ sẽ chia thức ăn cho cậu”. Nghĩ đến việc mình đã giấu lọ mật ong đi, Gấu con thẹn đỏ mặt</a:t>
            </a:r>
            <a:r>
              <a:rPr kumimoji="0" lang="vi-VN" sz="2600" b="0"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en-US" sz="2600" b="0"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Mấy </a:t>
            </a:r>
            <a:r>
              <a:rPr kumimoji="0" lang="vi-VN" sz="2600" b="0"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rPr>
              <a:t>bạn cùng đi vào rừng. Dọc đường đi, do sơ ý, đồ ăn bị rơi hết cả. Trưa đến bạn nào cũng đói meo. Thế là cả bọn cùng nhau đi kiếm thức ăn. Thỏ con nhổ cà rốt. Heo con hái quả dâu rừng. Cún con tìm được rất nhiều nấm</a:t>
            </a:r>
            <a:r>
              <a:rPr kumimoji="0" lang="vi-VN" sz="26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a:t>
            </a:r>
            <a:endParaRPr kumimoji="0" lang="en-US" sz="26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vi-VN"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Đúng rồi!” – Gấu con chợt nhớ ra – “Mình còn có lọ mật ong”. Gấu con liền chạy về chỗ giấu lọ mật ong lúc sáng và mang mật ong đến chia cho các bạn. Gấu con thầm nghĩ: “Từ giờ, mình sẽ không là Gấu con ích kỉ </a:t>
            </a:r>
            <a:r>
              <a:rPr kumimoji="0" lang="vi-VN"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nữa</a:t>
            </a:r>
            <a:r>
              <a:rPr kumimoji="0" lang="en-US" sz="26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1723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4191000" y="259259"/>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r>
              <a:rPr lang="vi-VN" altLang="en-US" sz="4400" b="1" dirty="0" smtClean="0">
                <a:solidFill>
                  <a:schemeClr val="tx2"/>
                </a:solidFill>
                <a:latin typeface="Times New Roman" panose="02020603050405020304" pitchFamily="18" charset="0"/>
                <a:cs typeface="Times New Roman" panose="02020603050405020304" pitchFamily="18" charset="0"/>
              </a:rPr>
              <a:t>K</a:t>
            </a:r>
            <a:r>
              <a:rPr lang="en-US" altLang="en-US" sz="4400" b="1" dirty="0">
                <a:solidFill>
                  <a:schemeClr val="tx2"/>
                </a:solidFill>
                <a:latin typeface="Times New Roman" panose="02020603050405020304" pitchFamily="18" charset="0"/>
                <a:cs typeface="Times New Roman" panose="02020603050405020304" pitchFamily="18" charset="0"/>
              </a:rPr>
              <a:t>ể</a:t>
            </a:r>
            <a:r>
              <a:rPr lang="vi-VN" altLang="en-US" sz="4400" b="1" dirty="0" smtClean="0">
                <a:solidFill>
                  <a:schemeClr val="tx2"/>
                </a:solidFill>
                <a:latin typeface="Times New Roman" panose="02020603050405020304" pitchFamily="18" charset="0"/>
                <a:cs typeface="Times New Roman" panose="02020603050405020304" pitchFamily="18" charset="0"/>
              </a:rPr>
              <a:t> </a:t>
            </a:r>
            <a:r>
              <a:rPr lang="vi-VN" altLang="en-US" sz="4400" b="1" dirty="0">
                <a:solidFill>
                  <a:schemeClr val="tx2"/>
                </a:solidFill>
                <a:latin typeface="Times New Roman" panose="02020603050405020304" pitchFamily="18" charset="0"/>
                <a:cs typeface="Times New Roman" panose="02020603050405020304" pitchFamily="18" charset="0"/>
              </a:rPr>
              <a:t>theo tranh</a:t>
            </a:r>
            <a:endParaRPr lang="en-US" altLang="en-US" sz="4400" b="1" dirty="0">
              <a:solidFill>
                <a:schemeClr val="tx2"/>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143000"/>
            <a:ext cx="723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057400" y="4495800"/>
            <a:ext cx="7848600"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smtClean="0">
                <a:solidFill>
                  <a:srgbClr val="0000FF"/>
                </a:solidFill>
                <a:latin typeface="Times New Roman" panose="02020603050405020304" pitchFamily="18" charset="0"/>
                <a:cs typeface="Times New Roman" panose="02020603050405020304" pitchFamily="18" charset="0"/>
              </a:rPr>
              <a:t>Gấu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mẹ</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đã</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chuẩn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bị</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gì</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gấu</a:t>
            </a:r>
            <a:r>
              <a:rPr lang="en-US" sz="3600" b="1" dirty="0" smtClean="0">
                <a:solidFill>
                  <a:srgbClr val="0000FF"/>
                </a:solidFill>
                <a:latin typeface="Times New Roman" panose="02020603050405020304" pitchFamily="18" charset="0"/>
                <a:cs typeface="Times New Roman" panose="02020603050405020304" pitchFamily="18" charset="0"/>
              </a:rPr>
              <a:t> con </a:t>
            </a:r>
            <a:r>
              <a:rPr lang="en-US" sz="3600" b="1" dirty="0" err="1" smtClean="0">
                <a:solidFill>
                  <a:srgbClr val="0000FF"/>
                </a:solidFill>
                <a:latin typeface="Times New Roman" panose="02020603050405020304" pitchFamily="18" charset="0"/>
                <a:cs typeface="Times New Roman" panose="02020603050405020304" pitchFamily="18" charset="0"/>
              </a:rPr>
              <a:t>đi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chơi</a:t>
            </a:r>
            <a:r>
              <a:rPr lang="vi-VN"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5" name="Mật ong của gấu con">
            <a:hlinkClick r:id="" action="ppaction://media"/>
          </p:cNvPr>
          <p:cNvPicPr>
            <a:picLocks noChangeAspect="1"/>
          </p:cNvPicPr>
          <p:nvPr>
            <a:audioFile r:link="rId1"/>
            <p:extLst>
              <p:ext uri="{DAA4B4D4-6D71-4841-9C94-3DE7FCFB9230}">
                <p14:media xmlns:p14="http://schemas.microsoft.com/office/powerpoint/2010/main" r:embed="rId2">
                  <p14:trim end="67097"/>
                </p14:media>
              </p:ext>
            </p:extLst>
          </p:nvPr>
        </p:nvPicPr>
        <p:blipFill>
          <a:blip r:embed="rId5"/>
          <a:stretch>
            <a:fillRect/>
          </a:stretch>
        </p:blipFill>
        <p:spPr>
          <a:xfrm>
            <a:off x="10581530" y="43288"/>
            <a:ext cx="812800" cy="812800"/>
          </a:xfrm>
          <a:prstGeom prst="rect">
            <a:avLst/>
          </a:prstGeom>
        </p:spPr>
      </p:pic>
    </p:spTree>
    <p:extLst>
      <p:ext uri="{BB962C8B-B14F-4D97-AF65-F5344CB8AC3E}">
        <p14:creationId xmlns:p14="http://schemas.microsoft.com/office/powerpoint/2010/main" val="40968669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191000" y="263887"/>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r>
              <a:rPr lang="vi-VN" altLang="en-US" sz="4400" b="1" dirty="0" smtClean="0">
                <a:solidFill>
                  <a:schemeClr val="tx2"/>
                </a:solidFill>
                <a:latin typeface="Times New Roman" panose="02020603050405020304" pitchFamily="18" charset="0"/>
                <a:cs typeface="Times New Roman" panose="02020603050405020304" pitchFamily="18" charset="0"/>
              </a:rPr>
              <a:t>K</a:t>
            </a:r>
            <a:r>
              <a:rPr lang="en-US" altLang="en-US" sz="4400" b="1" dirty="0" smtClean="0">
                <a:solidFill>
                  <a:schemeClr val="tx2"/>
                </a:solidFill>
                <a:latin typeface="Times New Roman" panose="02020603050405020304" pitchFamily="18" charset="0"/>
                <a:cs typeface="Times New Roman" panose="02020603050405020304" pitchFamily="18" charset="0"/>
              </a:rPr>
              <a:t>ể</a:t>
            </a:r>
            <a:r>
              <a:rPr lang="vi-VN" altLang="en-US" sz="4400" b="1" dirty="0" smtClean="0">
                <a:solidFill>
                  <a:schemeClr val="tx2"/>
                </a:solidFill>
                <a:latin typeface="Times New Roman" panose="02020603050405020304" pitchFamily="18" charset="0"/>
                <a:cs typeface="Times New Roman" panose="02020603050405020304" pitchFamily="18" charset="0"/>
              </a:rPr>
              <a:t> </a:t>
            </a:r>
            <a:r>
              <a:rPr lang="vi-VN" altLang="en-US" sz="4400" b="1" dirty="0">
                <a:solidFill>
                  <a:schemeClr val="tx2"/>
                </a:solidFill>
                <a:latin typeface="Times New Roman" panose="02020603050405020304" pitchFamily="18" charset="0"/>
                <a:cs typeface="Times New Roman" panose="02020603050405020304" pitchFamily="18" charset="0"/>
              </a:rPr>
              <a:t>theo tranh</a:t>
            </a:r>
            <a:endParaRPr lang="en-US" altLang="en-US" sz="4400" b="1" dirty="0">
              <a:solidFill>
                <a:schemeClr val="tx2"/>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905000" y="4572000"/>
            <a:ext cx="8239125"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smtClean="0">
                <a:solidFill>
                  <a:srgbClr val="0000FF"/>
                </a:solidFill>
                <a:latin typeface="Times New Roman" panose="02020603050405020304" pitchFamily="18" charset="0"/>
                <a:cs typeface="Times New Roman" panose="02020603050405020304" pitchFamily="18" charset="0"/>
              </a:rPr>
              <a:t>Vì</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sao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gấu</a:t>
            </a:r>
            <a:r>
              <a:rPr lang="en-US" sz="3600" b="1" dirty="0" smtClean="0">
                <a:solidFill>
                  <a:srgbClr val="0000FF"/>
                </a:solidFill>
                <a:latin typeface="Times New Roman" panose="02020603050405020304" pitchFamily="18" charset="0"/>
                <a:cs typeface="Times New Roman" panose="02020603050405020304" pitchFamily="18" charset="0"/>
              </a:rPr>
              <a:t> con </a:t>
            </a:r>
            <a:r>
              <a:rPr lang="en-US" sz="3600" b="1" dirty="0" err="1" smtClean="0">
                <a:solidFill>
                  <a:srgbClr val="0000FF"/>
                </a:solidFill>
                <a:latin typeface="Times New Roman" panose="02020603050405020304" pitchFamily="18" charset="0"/>
                <a:cs typeface="Times New Roman" panose="02020603050405020304" pitchFamily="18" charset="0"/>
              </a:rPr>
              <a:t>giấu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lọ</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mật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ong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đi</a:t>
            </a:r>
            <a:r>
              <a:rPr lang="vi-VN"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1536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33476"/>
            <a:ext cx="80772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ật ong của gấu con">
            <a:hlinkClick r:id="" action="ppaction://media"/>
          </p:cNvPr>
          <p:cNvPicPr>
            <a:picLocks noChangeAspect="1"/>
          </p:cNvPicPr>
          <p:nvPr>
            <a:audioFile r:link="rId1"/>
            <p:extLst>
              <p:ext uri="{DAA4B4D4-6D71-4841-9C94-3DE7FCFB9230}">
                <p14:media xmlns:p14="http://schemas.microsoft.com/office/powerpoint/2010/main" r:embed="rId2">
                  <p14:trim st="16859" end="37252"/>
                </p14:media>
              </p:ext>
            </p:extLst>
          </p:nvPr>
        </p:nvPicPr>
        <p:blipFill>
          <a:blip r:embed="rId5"/>
          <a:stretch>
            <a:fillRect/>
          </a:stretch>
        </p:blipFill>
        <p:spPr>
          <a:xfrm>
            <a:off x="10581530" y="43288"/>
            <a:ext cx="812800" cy="812800"/>
          </a:xfrm>
          <a:prstGeom prst="rect">
            <a:avLst/>
          </a:prstGeom>
        </p:spPr>
      </p:pic>
    </p:spTree>
    <p:extLst>
      <p:ext uri="{BB962C8B-B14F-4D97-AF65-F5344CB8AC3E}">
        <p14:creationId xmlns:p14="http://schemas.microsoft.com/office/powerpoint/2010/main" val="35308103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114800" y="304800"/>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r>
              <a:rPr lang="vi-VN" altLang="en-US" sz="4400" b="1" dirty="0">
                <a:solidFill>
                  <a:schemeClr val="tx2"/>
                </a:solidFill>
                <a:latin typeface="Times New Roman" panose="02020603050405020304" pitchFamily="18" charset="0"/>
                <a:cs typeface="Times New Roman" panose="02020603050405020304" pitchFamily="18" charset="0"/>
              </a:rPr>
              <a:t>K</a:t>
            </a:r>
            <a:r>
              <a:rPr lang="en-US" altLang="en-US" sz="4400" b="1" dirty="0">
                <a:solidFill>
                  <a:schemeClr val="tx2"/>
                </a:solidFill>
                <a:latin typeface="Times New Roman" panose="02020603050405020304" pitchFamily="18" charset="0"/>
                <a:cs typeface="Times New Roman" panose="02020603050405020304" pitchFamily="18" charset="0"/>
              </a:rPr>
              <a:t>ể</a:t>
            </a:r>
            <a:r>
              <a:rPr lang="vi-VN" altLang="en-US" sz="4400" b="1" dirty="0">
                <a:solidFill>
                  <a:schemeClr val="tx2"/>
                </a:solidFill>
                <a:latin typeface="Times New Roman" panose="02020603050405020304" pitchFamily="18" charset="0"/>
                <a:cs typeface="Times New Roman" panose="02020603050405020304" pitchFamily="18" charset="0"/>
              </a:rPr>
              <a:t> theo tranh</a:t>
            </a:r>
            <a:endParaRPr lang="en-US" altLang="en-US" sz="4400" b="1" dirty="0">
              <a:solidFill>
                <a:schemeClr val="tx2"/>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63751" y="4614321"/>
            <a:ext cx="7994650" cy="1362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b="1" dirty="0" err="1" smtClean="0">
                <a:solidFill>
                  <a:srgbClr val="0000FF"/>
                </a:solidFill>
                <a:latin typeface="Times New Roman" panose="02020603050405020304" pitchFamily="18" charset="0"/>
                <a:cs typeface="Times New Roman" panose="02020603050405020304" pitchFamily="18" charset="0"/>
              </a:rPr>
              <a:t>Đồ</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ăn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bị</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mất</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các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bạn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làm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gì</a:t>
            </a:r>
            <a:r>
              <a:rPr lang="vi-VN" sz="4400" b="1" dirty="0" smtClean="0">
                <a:solidFill>
                  <a:srgbClr val="0000FF"/>
                </a:solidFill>
                <a:latin typeface="Times New Roman" panose="02020603050405020304" pitchFamily="18" charset="0"/>
                <a:cs typeface="Times New Roman" panose="02020603050405020304" pitchFamily="18" charset="0"/>
              </a:rPr>
              <a:t> </a:t>
            </a:r>
            <a:r>
              <a:rPr lang="vi-VN" sz="4400" b="1" dirty="0">
                <a:solidFill>
                  <a:srgbClr val="0000FF"/>
                </a:solidFill>
                <a:latin typeface="Times New Roman" panose="02020603050405020304" pitchFamily="18" charset="0"/>
                <a:cs typeface="Times New Roman" panose="02020603050405020304" pitchFamily="18" charset="0"/>
              </a:rPr>
              <a:t>?</a:t>
            </a:r>
            <a:endParaRPr lang="en-US" sz="4400" b="1"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6926" y="1095376"/>
            <a:ext cx="79914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ật ong của gấu con">
            <a:hlinkClick r:id="" action="ppaction://media"/>
          </p:cNvPr>
          <p:cNvPicPr>
            <a:picLocks noChangeAspect="1"/>
          </p:cNvPicPr>
          <p:nvPr>
            <a:audioFile r:link="rId1"/>
            <p:extLst>
              <p:ext uri="{DAA4B4D4-6D71-4841-9C94-3DE7FCFB9230}">
                <p14:media xmlns:p14="http://schemas.microsoft.com/office/powerpoint/2010/main" r:embed="rId2">
                  <p14:trim st="46453" end="17422"/>
                </p14:media>
              </p:ext>
            </p:extLst>
          </p:nvPr>
        </p:nvPicPr>
        <p:blipFill>
          <a:blip r:embed="rId5"/>
          <a:stretch>
            <a:fillRect/>
          </a:stretch>
        </p:blipFill>
        <p:spPr>
          <a:xfrm>
            <a:off x="10581530" y="43288"/>
            <a:ext cx="812800" cy="812800"/>
          </a:xfrm>
          <a:prstGeom prst="rect">
            <a:avLst/>
          </a:prstGeom>
        </p:spPr>
      </p:pic>
    </p:spTree>
    <p:extLst>
      <p:ext uri="{BB962C8B-B14F-4D97-AF65-F5344CB8AC3E}">
        <p14:creationId xmlns:p14="http://schemas.microsoft.com/office/powerpoint/2010/main" val="24119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191000" y="240210"/>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r>
              <a:rPr lang="vi-VN" altLang="en-US" sz="4400" b="1" dirty="0">
                <a:solidFill>
                  <a:schemeClr val="tx2"/>
                </a:solidFill>
                <a:latin typeface="Times New Roman" panose="02020603050405020304" pitchFamily="18" charset="0"/>
                <a:cs typeface="Times New Roman" panose="02020603050405020304" pitchFamily="18" charset="0"/>
              </a:rPr>
              <a:t>K</a:t>
            </a:r>
            <a:r>
              <a:rPr lang="en-US" altLang="en-US" sz="4400" b="1" dirty="0">
                <a:solidFill>
                  <a:schemeClr val="tx2"/>
                </a:solidFill>
                <a:latin typeface="Times New Roman" panose="02020603050405020304" pitchFamily="18" charset="0"/>
                <a:cs typeface="Times New Roman" panose="02020603050405020304" pitchFamily="18" charset="0"/>
              </a:rPr>
              <a:t>ể</a:t>
            </a:r>
            <a:r>
              <a:rPr lang="vi-VN" altLang="en-US" sz="4400" b="1" dirty="0">
                <a:solidFill>
                  <a:schemeClr val="tx2"/>
                </a:solidFill>
                <a:latin typeface="Times New Roman" panose="02020603050405020304" pitchFamily="18" charset="0"/>
                <a:cs typeface="Times New Roman" panose="02020603050405020304" pitchFamily="18" charset="0"/>
              </a:rPr>
              <a:t> theo tranh</a:t>
            </a:r>
            <a:endParaRPr lang="en-US" altLang="en-US" sz="4400" b="1" dirty="0">
              <a:solidFill>
                <a:schemeClr val="tx2"/>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6464" y="1247776"/>
            <a:ext cx="79914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2176464" y="4648200"/>
            <a:ext cx="8001000" cy="1362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smtClean="0">
                <a:solidFill>
                  <a:srgbClr val="0000FF"/>
                </a:solidFill>
                <a:latin typeface="Times New Roman" panose="02020603050405020304" pitchFamily="18" charset="0"/>
                <a:cs typeface="Times New Roman" panose="02020603050405020304" pitchFamily="18" charset="0"/>
              </a:rPr>
              <a:t>Chia </a:t>
            </a:r>
            <a:r>
              <a:rPr lang="en-US" sz="3600" b="1" dirty="0" err="1" smtClean="0">
                <a:solidFill>
                  <a:srgbClr val="0000FF"/>
                </a:solidFill>
                <a:latin typeface="Times New Roman" panose="02020603050405020304" pitchFamily="18" charset="0"/>
                <a:cs typeface="Times New Roman" panose="02020603050405020304" pitchFamily="18" charset="0"/>
              </a:rPr>
              <a:t>mật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ong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các</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bạn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bạn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gấu</a:t>
            </a:r>
            <a:r>
              <a:rPr lang="en-US" sz="3600" b="1" dirty="0" smtClean="0">
                <a:solidFill>
                  <a:srgbClr val="0000FF"/>
                </a:solidFill>
                <a:latin typeface="Times New Roman" panose="02020603050405020304" pitchFamily="18" charset="0"/>
                <a:cs typeface="Times New Roman" panose="02020603050405020304" pitchFamily="18" charset="0"/>
              </a:rPr>
              <a:t> con </a:t>
            </a:r>
            <a:r>
              <a:rPr lang="en-US" sz="3600" b="1" dirty="0" err="1" smtClean="0">
                <a:solidFill>
                  <a:srgbClr val="0000FF"/>
                </a:solidFill>
                <a:latin typeface="Times New Roman" panose="02020603050405020304" pitchFamily="18" charset="0"/>
                <a:cs typeface="Times New Roman" panose="02020603050405020304" pitchFamily="18" charset="0"/>
              </a:rPr>
              <a:t>nghĩ</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gì</a:t>
            </a:r>
            <a:r>
              <a:rPr lang="en-US"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8" name="Mật ong của gấu con">
            <a:hlinkClick r:id="" action="ppaction://media"/>
          </p:cNvPr>
          <p:cNvPicPr>
            <a:picLocks noChangeAspect="1"/>
          </p:cNvPicPr>
          <p:nvPr>
            <a:audioFile r:link="rId1"/>
            <p:extLst>
              <p:ext uri="{DAA4B4D4-6D71-4841-9C94-3DE7FCFB9230}">
                <p14:media xmlns:p14="http://schemas.microsoft.com/office/powerpoint/2010/main" r:embed="rId2">
                  <p14:trim st="65826"/>
                </p14:media>
              </p:ext>
            </p:extLst>
          </p:nvPr>
        </p:nvPicPr>
        <p:blipFill>
          <a:blip r:embed="rId5"/>
          <a:stretch>
            <a:fillRect/>
          </a:stretch>
        </p:blipFill>
        <p:spPr>
          <a:xfrm>
            <a:off x="10581530" y="43288"/>
            <a:ext cx="812800" cy="812800"/>
          </a:xfrm>
          <a:prstGeom prst="rect">
            <a:avLst/>
          </a:prstGeom>
        </p:spPr>
      </p:pic>
    </p:spTree>
    <p:extLst>
      <p:ext uri="{BB962C8B-B14F-4D97-AF65-F5344CB8AC3E}">
        <p14:creationId xmlns:p14="http://schemas.microsoft.com/office/powerpoint/2010/main" val="222496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fill="hold" display="0">
                  <p:stCondLst>
                    <p:cond delay="indefinite"/>
                  </p:stCondLst>
                  <p:endCondLst>
                    <p:cond evt="onStopAudio" delay="0">
                      <p:tgtEl>
                        <p:sldTgt/>
                      </p:tgtEl>
                    </p:cond>
                  </p:endCondLst>
                </p:cTn>
                <p:tgtEl>
                  <p:spTgt spid="8"/>
                </p:tgtEl>
              </p:cMediaNode>
            </p:audio>
          </p:childTnLst>
        </p:cTn>
      </p:par>
    </p:tnLst>
    <p:bldLst>
      <p:bldP spid="2"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1981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eaLnBrk="1" hangingPunct="1">
              <a:lnSpc>
                <a:spcPct val="90000"/>
              </a:lnSpc>
              <a:spcBef>
                <a:spcPct val="20000"/>
              </a:spcBef>
            </a:pPr>
            <a:endParaRPr lang="en-US" altLang="en-US" sz="3200">
              <a:latin typeface="Arial" panose="020B0604020202020204" pitchFamily="34" charset="0"/>
            </a:endParaRPr>
          </a:p>
        </p:txBody>
      </p:sp>
      <p:sp>
        <p:nvSpPr>
          <p:cNvPr id="10" name="Rounded Rectangle 9"/>
          <p:cNvSpPr/>
          <p:nvPr/>
        </p:nvSpPr>
        <p:spPr>
          <a:xfrm>
            <a:off x="535488" y="130291"/>
            <a:ext cx="3238500" cy="676275"/>
          </a:xfrm>
          <a:prstGeom prst="roundRect">
            <a:avLst/>
          </a:prstGeom>
          <a:solidFill>
            <a:srgbClr val="D0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smtClean="0">
                <a:latin typeface=".VnAvant" panose="020B7200000000000000" pitchFamily="34" charset="0"/>
              </a:rPr>
              <a:t>Kể</a:t>
            </a:r>
            <a:r>
              <a:rPr lang="en-US" sz="4000" b="1" dirty="0" smtClean="0">
                <a:latin typeface=".VnAvant" panose="020B7200000000000000" pitchFamily="34" charset="0"/>
              </a:rPr>
              <a:t> </a:t>
            </a:r>
            <a:r>
              <a:rPr lang="en-US" sz="4000" b="1" dirty="0" err="1" smtClean="0">
                <a:latin typeface=".VnAvant" panose="020B7200000000000000" pitchFamily="34" charset="0"/>
              </a:rPr>
              <a:t>chuyện</a:t>
            </a:r>
            <a:endParaRPr lang="en-US" sz="4000" b="1" dirty="0">
              <a:latin typeface=".VnAvant" panose="020B7200000000000000" pitchFamily="34" charset="0"/>
            </a:endParaRPr>
          </a:p>
        </p:txBody>
      </p:sp>
      <p:sp>
        <p:nvSpPr>
          <p:cNvPr id="11" name="Oval 10"/>
          <p:cNvSpPr/>
          <p:nvPr/>
        </p:nvSpPr>
        <p:spPr>
          <a:xfrm>
            <a:off x="167536" y="132556"/>
            <a:ext cx="685800" cy="649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4000" b="1" dirty="0">
                <a:solidFill>
                  <a:schemeClr val="tx1"/>
                </a:solidFill>
              </a:rPr>
              <a:t>3</a:t>
            </a:r>
            <a:endParaRPr lang="en-US" sz="4000" b="1" dirty="0">
              <a:solidFill>
                <a:schemeClr val="tx1"/>
              </a:solidFill>
            </a:endParaRPr>
          </a:p>
        </p:txBody>
      </p:sp>
      <p:sp>
        <p:nvSpPr>
          <p:cNvPr id="20486" name="TextBox 2"/>
          <p:cNvSpPr txBox="1">
            <a:spLocks noChangeArrowheads="1"/>
          </p:cNvSpPr>
          <p:nvPr/>
        </p:nvSpPr>
        <p:spPr bwMode="auto">
          <a:xfrm>
            <a:off x="4267200" y="37125"/>
            <a:ext cx="6134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r>
              <a:rPr lang="en-US" altLang="en-US" sz="4400" b="1" dirty="0" err="1" smtClean="0">
                <a:solidFill>
                  <a:srgbClr val="0000FF"/>
                </a:solidFill>
                <a:latin typeface="Times New Roman" panose="02020603050405020304" pitchFamily="18" charset="0"/>
                <a:cs typeface="Times New Roman" panose="02020603050405020304" pitchFamily="18" charset="0"/>
              </a:rPr>
              <a:t>Mật</a:t>
            </a:r>
            <a:r>
              <a:rPr lang="en-US" altLang="en-US" sz="4400" b="1" dirty="0" smtClean="0">
                <a:solidFill>
                  <a:srgbClr val="0000FF"/>
                </a:solidFill>
                <a:latin typeface="Times New Roman" panose="02020603050405020304" pitchFamily="18" charset="0"/>
                <a:cs typeface="Times New Roman" panose="02020603050405020304" pitchFamily="18" charset="0"/>
              </a:rPr>
              <a:t> </a:t>
            </a:r>
            <a:r>
              <a:rPr lang="en-US" altLang="en-US" sz="4400" b="1" dirty="0" err="1" smtClean="0">
                <a:solidFill>
                  <a:srgbClr val="0000FF"/>
                </a:solidFill>
                <a:latin typeface="Times New Roman" panose="02020603050405020304" pitchFamily="18" charset="0"/>
                <a:cs typeface="Times New Roman" panose="02020603050405020304" pitchFamily="18" charset="0"/>
              </a:rPr>
              <a:t>ong</a:t>
            </a:r>
            <a:r>
              <a:rPr lang="en-US" altLang="en-US" sz="4400" b="1" dirty="0" smtClean="0">
                <a:solidFill>
                  <a:srgbClr val="0000FF"/>
                </a:solidFill>
                <a:latin typeface="Times New Roman" panose="02020603050405020304" pitchFamily="18" charset="0"/>
                <a:cs typeface="Times New Roman" panose="02020603050405020304" pitchFamily="18" charset="0"/>
              </a:rPr>
              <a:t> </a:t>
            </a:r>
            <a:r>
              <a:rPr lang="en-US" altLang="en-US" sz="4400" b="1" dirty="0" err="1" smtClean="0">
                <a:solidFill>
                  <a:srgbClr val="0000FF"/>
                </a:solidFill>
                <a:latin typeface="Times New Roman" panose="02020603050405020304" pitchFamily="18" charset="0"/>
                <a:cs typeface="Times New Roman" panose="02020603050405020304" pitchFamily="18" charset="0"/>
              </a:rPr>
              <a:t>của</a:t>
            </a:r>
            <a:r>
              <a:rPr lang="en-US" altLang="en-US" sz="4400" b="1" dirty="0" smtClean="0">
                <a:solidFill>
                  <a:srgbClr val="0000FF"/>
                </a:solidFill>
                <a:latin typeface="Times New Roman" panose="02020603050405020304" pitchFamily="18" charset="0"/>
                <a:cs typeface="Times New Roman" panose="02020603050405020304" pitchFamily="18" charset="0"/>
              </a:rPr>
              <a:t> </a:t>
            </a:r>
            <a:r>
              <a:rPr lang="en-US" altLang="en-US" sz="4400" b="1" dirty="0" err="1" smtClean="0">
                <a:solidFill>
                  <a:srgbClr val="0000FF"/>
                </a:solidFill>
                <a:latin typeface="Times New Roman" panose="02020603050405020304" pitchFamily="18" charset="0"/>
                <a:cs typeface="Times New Roman" panose="02020603050405020304" pitchFamily="18" charset="0"/>
              </a:rPr>
              <a:t>gấu</a:t>
            </a:r>
            <a:r>
              <a:rPr lang="en-US" altLang="en-US" sz="4400" b="1" dirty="0" smtClean="0">
                <a:solidFill>
                  <a:srgbClr val="0000FF"/>
                </a:solidFill>
                <a:latin typeface="Times New Roman" panose="02020603050405020304" pitchFamily="18" charset="0"/>
                <a:cs typeface="Times New Roman" panose="02020603050405020304" pitchFamily="18" charset="0"/>
              </a:rPr>
              <a:t> con</a:t>
            </a:r>
            <a:endParaRPr lang="en-US" altLang="en-US" sz="4400" b="1" dirty="0">
              <a:solidFill>
                <a:srgbClr val="0000FF"/>
              </a:solidFill>
              <a:latin typeface="Times New Roman" panose="02020603050405020304" pitchFamily="18" charset="0"/>
              <a:cs typeface="Times New Roman" panose="02020603050405020304" pitchFamily="18" charset="0"/>
            </a:endParaRPr>
          </a:p>
        </p:txBody>
      </p:sp>
      <p:pic>
        <p:nvPicPr>
          <p:cNvPr id="204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536" y="1014131"/>
            <a:ext cx="12024464" cy="28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536" y="4093765"/>
            <a:ext cx="12710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checkerboard(across)">
                                      <p:cBhvr>
                                        <p:cTn id="7" dur="500"/>
                                        <p:tgtEl>
                                          <p:spTgt spid="20486"/>
                                        </p:tgtEl>
                                      </p:cBhvr>
                                    </p:animEffect>
                                  </p:childTnLst>
                                </p:cTn>
                              </p:par>
                              <p:par>
                                <p:cTn id="8" presetID="5" presetClass="entr" presetSubtype="10" fill="hold"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checkerboard(across)">
                                      <p:cBhvr>
                                        <p:cTn id="10" dur="500"/>
                                        <p:tgtEl>
                                          <p:spTgt spid="20487"/>
                                        </p:tgtEl>
                                      </p:cBhvr>
                                    </p:animEffect>
                                  </p:childTnLst>
                                </p:cTn>
                              </p:par>
                              <p:par>
                                <p:cTn id="11" presetID="5" presetClass="entr" presetSubtype="10" fill="hold" nodeType="withEffect">
                                  <p:stCondLst>
                                    <p:cond delay="0"/>
                                  </p:stCondLst>
                                  <p:childTnLst>
                                    <p:set>
                                      <p:cBhvr>
                                        <p:cTn id="12" dur="1" fill="hold">
                                          <p:stCondLst>
                                            <p:cond delay="0"/>
                                          </p:stCondLst>
                                        </p:cTn>
                                        <p:tgtEl>
                                          <p:spTgt spid="20488"/>
                                        </p:tgtEl>
                                        <p:attrNameLst>
                                          <p:attrName>style.visibility</p:attrName>
                                        </p:attrNameLst>
                                      </p:cBhvr>
                                      <p:to>
                                        <p:strVal val="visible"/>
                                      </p:to>
                                    </p:set>
                                    <p:animEffect transition="in" filter="checkerboard(across)">
                                      <p:cBhvr>
                                        <p:cTn id="13"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Rounded Rectangle 4"/>
          <p:cNvSpPr/>
          <p:nvPr/>
        </p:nvSpPr>
        <p:spPr>
          <a:xfrm>
            <a:off x="1981200" y="457200"/>
            <a:ext cx="8305800" cy="828675"/>
          </a:xfrm>
          <a:prstGeom prst="roundRect">
            <a:avLst/>
          </a:prstGeom>
          <a:solidFill>
            <a:srgbClr val="D0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smtClean="0">
                <a:latin typeface="Times New Roman" panose="02020603050405020304" pitchFamily="18" charset="0"/>
                <a:cs typeface="Times New Roman" panose="02020603050405020304" pitchFamily="18" charset="0"/>
              </a:rPr>
              <a:t>Ý </a:t>
            </a:r>
            <a:r>
              <a:rPr lang="en-US" sz="4400" b="1" dirty="0" err="1" smtClean="0">
                <a:latin typeface="Times New Roman" panose="02020603050405020304" pitchFamily="18" charset="0"/>
                <a:cs typeface="Times New Roman" panose="02020603050405020304" pitchFamily="18" charset="0"/>
              </a:rPr>
              <a:t>nghĩa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chuyện</a:t>
            </a:r>
            <a:endParaRPr lang="en-US" sz="44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457200" y="2133600"/>
            <a:ext cx="11506200" cy="2585323"/>
          </a:xfrm>
          <a:prstGeom prst="rect">
            <a:avLst/>
          </a:prstGeom>
          <a:solidFill>
            <a:schemeClr val="bg1"/>
          </a:solidFill>
          <a:ln w="9525">
            <a:solidFill>
              <a:schemeClr val="bg1"/>
            </a:solidFill>
            <a:miter lim="800000"/>
            <a:headEnd/>
            <a:tailEnd/>
          </a:ln>
        </p:spPr>
        <p:txBody>
          <a:bodyPr wrap="square">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eaLnBrk="1" hangingPunct="1"/>
            <a:r>
              <a:rPr lang="en-US" altLang="en-US" sz="5400" b="1" dirty="0">
                <a:latin typeface="HP001 4 hàng" panose="020B0603050302020204" pitchFamily="34" charset="0"/>
              </a:rPr>
              <a:t>	</a:t>
            </a:r>
            <a:r>
              <a:rPr lang="vi-VN" altLang="en-US" sz="5400" b="1" dirty="0">
                <a:solidFill>
                  <a:srgbClr val="FF0000"/>
                </a:solidFill>
                <a:latin typeface="Times New Roman" panose="02020603050405020304" pitchFamily="18" charset="0"/>
                <a:cs typeface="Times New Roman" panose="02020603050405020304" pitchFamily="18" charset="0"/>
              </a:rPr>
              <a:t>Câu chuyện khuyên </a:t>
            </a:r>
            <a:r>
              <a:rPr lang="en-US" altLang="en-US" sz="5400" b="1" dirty="0" err="1" smtClean="0">
                <a:solidFill>
                  <a:srgbClr val="FF0000"/>
                </a:solidFill>
                <a:latin typeface="Times New Roman" panose="02020603050405020304" pitchFamily="18" charset="0"/>
                <a:cs typeface="Times New Roman" panose="02020603050405020304" pitchFamily="18" charset="0"/>
              </a:rPr>
              <a:t>chúng</a:t>
            </a:r>
            <a:r>
              <a:rPr lang="en-US" altLang="en-US" sz="5400" b="1" dirty="0" smtClean="0">
                <a:solidFill>
                  <a:srgbClr val="FF0000"/>
                </a:solidFill>
                <a:latin typeface="Times New Roman" panose="02020603050405020304" pitchFamily="18" charset="0"/>
                <a:cs typeface="Times New Roman" panose="02020603050405020304" pitchFamily="18" charset="0"/>
              </a:rPr>
              <a:t> </a:t>
            </a:r>
            <a:r>
              <a:rPr lang="vi-VN" altLang="en-US" sz="5400" b="1" dirty="0" smtClean="0">
                <a:solidFill>
                  <a:srgbClr val="FF0000"/>
                </a:solidFill>
                <a:latin typeface="Times New Roman" panose="02020603050405020304" pitchFamily="18" charset="0"/>
                <a:cs typeface="Times New Roman" panose="02020603050405020304" pitchFamily="18" charset="0"/>
              </a:rPr>
              <a:t>ta </a:t>
            </a:r>
            <a:r>
              <a:rPr lang="vi-VN" altLang="en-US" sz="5400" b="1" dirty="0">
                <a:solidFill>
                  <a:srgbClr val="FF0000"/>
                </a:solidFill>
                <a:latin typeface="Times New Roman" panose="02020603050405020304" pitchFamily="18" charset="0"/>
                <a:cs typeface="Times New Roman" panose="02020603050405020304" pitchFamily="18" charset="0"/>
              </a:rPr>
              <a:t>biết ứng xử, quan tâm và biết chia sẻ với bạn bè.</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458" name="Picture 6" descr="Day hoa 2">
            <a:extLst>
              <a:ext uri="{FF2B5EF4-FFF2-40B4-BE49-F238E27FC236}">
                <a16:creationId xmlns:a16="http://schemas.microsoft.com/office/drawing/2014/main" id="{CC1356EF-E51C-4519-8DA3-D178BB898B1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6761" y="-27367"/>
            <a:ext cx="4857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descr="Flash Lang hoa dep">
            <a:extLst>
              <a:ext uri="{FF2B5EF4-FFF2-40B4-BE49-F238E27FC236}">
                <a16:creationId xmlns:a16="http://schemas.microsoft.com/office/drawing/2014/main" id="{64BB1786-EB99-428E-916D-414C886A981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5561" y="5861087"/>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Flash Lang hoa dep">
            <a:extLst>
              <a:ext uri="{FF2B5EF4-FFF2-40B4-BE49-F238E27FC236}">
                <a16:creationId xmlns:a16="http://schemas.microsoft.com/office/drawing/2014/main" id="{C9B88188-D001-4B16-A845-0ED9FB281F1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1022" y="5763339"/>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3" descr="j0398219[1]">
            <a:extLst>
              <a:ext uri="{FF2B5EF4-FFF2-40B4-BE49-F238E27FC236}">
                <a16:creationId xmlns:a16="http://schemas.microsoft.com/office/drawing/2014/main" id="{D8AB44AA-E11A-4182-96C1-4F72D1E49F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415801"/>
            <a:ext cx="6172200" cy="44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Hộp Văn bản 1">
            <a:extLst>
              <a:ext uri="{FF2B5EF4-FFF2-40B4-BE49-F238E27FC236}">
                <a16:creationId xmlns:a16="http://schemas.microsoft.com/office/drawing/2014/main" id="{E8C8FF1E-629A-4926-92E2-16417E0FA011}"/>
              </a:ext>
            </a:extLst>
          </p:cNvPr>
          <p:cNvSpPr txBox="1">
            <a:spLocks noChangeArrowheads="1"/>
          </p:cNvSpPr>
          <p:nvPr/>
        </p:nvSpPr>
        <p:spPr bwMode="auto">
          <a:xfrm>
            <a:off x="2005562" y="2100824"/>
            <a:ext cx="77480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4800" b="1" dirty="0" err="1" smtClean="0">
                <a:solidFill>
                  <a:srgbClr val="D60093"/>
                </a:solidFill>
                <a:cs typeface="Times New Roman" panose="02020603050405020304" pitchFamily="18" charset="0"/>
              </a:rPr>
              <a:t>Tổng</a:t>
            </a:r>
            <a:r>
              <a:rPr lang="en-US" altLang="en-US" sz="4800" b="1" dirty="0" smtClean="0">
                <a:solidFill>
                  <a:srgbClr val="D60093"/>
                </a:solidFill>
                <a:cs typeface="Times New Roman" panose="02020603050405020304" pitchFamily="18" charset="0"/>
              </a:rPr>
              <a:t> </a:t>
            </a:r>
            <a:r>
              <a:rPr lang="en-US" altLang="en-US" sz="4800" b="1" dirty="0" err="1" smtClean="0">
                <a:solidFill>
                  <a:srgbClr val="D60093"/>
                </a:solidFill>
                <a:cs typeface="Times New Roman" panose="02020603050405020304" pitchFamily="18" charset="0"/>
              </a:rPr>
              <a:t>kết</a:t>
            </a:r>
            <a:r>
              <a:rPr lang="en-US" altLang="en-US" sz="4800" b="1" dirty="0" smtClean="0">
                <a:solidFill>
                  <a:srgbClr val="D60093"/>
                </a:solidFill>
                <a:cs typeface="Times New Roman" panose="02020603050405020304" pitchFamily="18" charset="0"/>
              </a:rPr>
              <a:t>, </a:t>
            </a:r>
            <a:r>
              <a:rPr lang="en-US" altLang="en-US" sz="4800" b="1" dirty="0" err="1" smtClean="0">
                <a:solidFill>
                  <a:srgbClr val="D60093"/>
                </a:solidFill>
                <a:cs typeface="Times New Roman" panose="02020603050405020304" pitchFamily="18" charset="0"/>
              </a:rPr>
              <a:t>nhận</a:t>
            </a:r>
            <a:r>
              <a:rPr lang="en-US" altLang="en-US" sz="4800" b="1" dirty="0" smtClean="0">
                <a:solidFill>
                  <a:srgbClr val="D60093"/>
                </a:solidFill>
                <a:cs typeface="Times New Roman" panose="02020603050405020304" pitchFamily="18" charset="0"/>
              </a:rPr>
              <a:t> </a:t>
            </a:r>
            <a:r>
              <a:rPr lang="en-US" altLang="en-US" sz="4800" b="1" dirty="0" err="1" smtClean="0">
                <a:solidFill>
                  <a:srgbClr val="D60093"/>
                </a:solidFill>
                <a:cs typeface="Times New Roman" panose="02020603050405020304" pitchFamily="18" charset="0"/>
              </a:rPr>
              <a:t>xét</a:t>
            </a:r>
            <a:r>
              <a:rPr lang="en-US" altLang="en-US" sz="4800" b="1" dirty="0" smtClean="0">
                <a:solidFill>
                  <a:srgbClr val="D60093"/>
                </a:solidFill>
                <a:cs typeface="Times New Roman" panose="02020603050405020304" pitchFamily="18" charset="0"/>
              </a:rPr>
              <a:t>.</a:t>
            </a:r>
            <a:endParaRPr kumimoji="0" lang="en-US" altLang="en-US" sz="4800" b="1" i="0" u="none" strike="noStrike" kern="1200" cap="none" spc="0" normalizeH="0" baseline="0" noProof="0" dirty="0">
              <a:ln>
                <a:noFill/>
              </a:ln>
              <a:solidFill>
                <a:srgbClr val="D60093"/>
              </a:solidFill>
              <a:effectLst/>
              <a:uLnTx/>
              <a:uFillTx/>
              <a:cs typeface="Times New Roman" panose="02020603050405020304" pitchFamily="18" charset="0"/>
            </a:endParaRPr>
          </a:p>
        </p:txBody>
      </p:sp>
      <p:pic>
        <p:nvPicPr>
          <p:cNvPr id="19466" name="Picture 11" descr="Bo hoa 1">
            <a:extLst>
              <a:ext uri="{FF2B5EF4-FFF2-40B4-BE49-F238E27FC236}">
                <a16:creationId xmlns:a16="http://schemas.microsoft.com/office/drawing/2014/main" id="{A4B9F000-7BD9-46AE-B9D6-3B521E478F4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547691" y="4841640"/>
            <a:ext cx="721519" cy="185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6" descr="Day hoa 2">
            <a:extLst>
              <a:ext uri="{FF2B5EF4-FFF2-40B4-BE49-F238E27FC236}">
                <a16:creationId xmlns:a16="http://schemas.microsoft.com/office/drawing/2014/main" id="{8111D275-CA34-417D-B191-1440F48C333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646218" y="-27367"/>
            <a:ext cx="4857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Hộp Văn bản 2">
            <a:extLst>
              <a:ext uri="{FF2B5EF4-FFF2-40B4-BE49-F238E27FC236}">
                <a16:creationId xmlns:a16="http://schemas.microsoft.com/office/drawing/2014/main" id="{2EC34EB8-41ED-4D97-A8BE-8B0F60D26C8D}"/>
              </a:ext>
            </a:extLst>
          </p:cNvPr>
          <p:cNvSpPr txBox="1">
            <a:spLocks noChangeArrowheads="1"/>
          </p:cNvSpPr>
          <p:nvPr/>
        </p:nvSpPr>
        <p:spPr bwMode="auto">
          <a:xfrm>
            <a:off x="1524000" y="3916213"/>
            <a:ext cx="9525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4000" b="1" dirty="0">
                <a:solidFill>
                  <a:srgbClr val="0000FF"/>
                </a:solidFill>
                <a:cs typeface="Times New Roman" panose="02020603050405020304" pitchFamily="18" charset="0"/>
              </a:rPr>
              <a:t>C</a:t>
            </a:r>
            <a:r>
              <a:rPr lang="en-US" altLang="en-US" sz="4400" b="1" noProof="0" dirty="0" err="1" smtClean="0">
                <a:solidFill>
                  <a:srgbClr val="0000FF"/>
                </a:solidFill>
                <a:cs typeface="Times New Roman" panose="02020603050405020304" pitchFamily="18" charset="0"/>
              </a:rPr>
              <a:t>huẩn</a:t>
            </a:r>
            <a:r>
              <a:rPr lang="en-US" altLang="en-US" sz="4400" b="1" noProof="0" dirty="0" smtClean="0">
                <a:solidFill>
                  <a:srgbClr val="0000FF"/>
                </a:solidFill>
                <a:cs typeface="Times New Roman" panose="02020603050405020304" pitchFamily="18" charset="0"/>
              </a:rPr>
              <a:t> bị bài 56: ep</a:t>
            </a:r>
            <a:r>
              <a:rPr lang="en-US" altLang="en-US" sz="4400" b="1" dirty="0" smtClean="0">
                <a:solidFill>
                  <a:srgbClr val="0000FF"/>
                </a:solidFill>
                <a:cs typeface="Times New Roman" panose="02020603050405020304" pitchFamily="18" charset="0"/>
              </a:rPr>
              <a:t>, </a:t>
            </a:r>
            <a:r>
              <a:rPr lang="en-US" altLang="en-US" sz="4400" b="1" dirty="0" err="1" smtClean="0">
                <a:solidFill>
                  <a:srgbClr val="0000FF"/>
                </a:solidFill>
                <a:cs typeface="Times New Roman" panose="02020603050405020304" pitchFamily="18" charset="0"/>
              </a:rPr>
              <a:t>êp</a:t>
            </a:r>
            <a:r>
              <a:rPr lang="en-US" altLang="en-US" sz="4400" b="1" dirty="0" smtClean="0">
                <a:solidFill>
                  <a:srgbClr val="0000FF"/>
                </a:solidFill>
                <a:cs typeface="Times New Roman" panose="02020603050405020304" pitchFamily="18" charset="0"/>
              </a:rPr>
              <a:t>, </a:t>
            </a:r>
            <a:r>
              <a:rPr lang="en-US" altLang="en-US" sz="4400" b="1" dirty="0" err="1" smtClean="0">
                <a:solidFill>
                  <a:srgbClr val="0000FF"/>
                </a:solidFill>
                <a:cs typeface="Times New Roman" panose="02020603050405020304" pitchFamily="18" charset="0"/>
              </a:rPr>
              <a:t>ip</a:t>
            </a:r>
            <a:r>
              <a:rPr lang="en-US" altLang="en-US" sz="4400" b="1" dirty="0" smtClean="0">
                <a:solidFill>
                  <a:srgbClr val="0000FF"/>
                </a:solidFill>
                <a:cs typeface="Times New Roman" panose="02020603050405020304" pitchFamily="18" charset="0"/>
              </a:rPr>
              <a:t>, up.</a:t>
            </a:r>
            <a:endParaRPr kumimoji="0" lang="en-US" altLang="en-US" sz="4400" b="1" i="0" u="none" strike="noStrike" kern="1200" cap="none" spc="0" normalizeH="0" baseline="0" noProof="0" dirty="0">
              <a:ln>
                <a:noFill/>
              </a:ln>
              <a:solidFill>
                <a:srgbClr val="0000FF"/>
              </a:solidFill>
              <a:effectLst/>
              <a:uLnTx/>
              <a:uFillTx/>
              <a:cs typeface="Times New Roman" panose="02020603050405020304" pitchFamily="18" charset="0"/>
            </a:endParaRPr>
          </a:p>
        </p:txBody>
      </p:sp>
      <p:pic>
        <p:nvPicPr>
          <p:cNvPr id="15" name="Picture 13" descr="j0398219[1]">
            <a:extLst>
              <a:ext uri="{FF2B5EF4-FFF2-40B4-BE49-F238E27FC236}">
                <a16:creationId xmlns:a16="http://schemas.microsoft.com/office/drawing/2014/main" id="{9CFCCF4B-40B8-464E-A374-A8E40BFC3C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5999" y="6415801"/>
            <a:ext cx="6035993" cy="44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ình ảnh 1">
            <a:extLst>
              <a:ext uri="{FF2B5EF4-FFF2-40B4-BE49-F238E27FC236}">
                <a16:creationId xmlns:a16="http://schemas.microsoft.com/office/drawing/2014/main" id="{6B46C222-80B9-4DA4-915A-F65732527F46}"/>
              </a:ext>
            </a:extLst>
          </p:cNvPr>
          <p:cNvPicPr>
            <a:picLocks noChangeAspect="1"/>
          </p:cNvPicPr>
          <p:nvPr/>
        </p:nvPicPr>
        <p:blipFill>
          <a:blip r:embed="rId9"/>
          <a:stretch>
            <a:fillRect/>
          </a:stretch>
        </p:blipFill>
        <p:spPr>
          <a:xfrm rot="5725691">
            <a:off x="2428451" y="5663761"/>
            <a:ext cx="1030313" cy="999831"/>
          </a:xfrm>
          <a:prstGeom prst="rect">
            <a:avLst/>
          </a:prstGeom>
        </p:spPr>
      </p:pic>
      <p:sp>
        <p:nvSpPr>
          <p:cNvPr id="3" name="Hộp Văn bản 2">
            <a:extLst>
              <a:ext uri="{FF2B5EF4-FFF2-40B4-BE49-F238E27FC236}">
                <a16:creationId xmlns:a16="http://schemas.microsoft.com/office/drawing/2014/main" id="{9038E6D6-A4DF-4671-9D67-6D5DEFECF748}"/>
              </a:ext>
            </a:extLst>
          </p:cNvPr>
          <p:cNvSpPr txBox="1"/>
          <p:nvPr/>
        </p:nvSpPr>
        <p:spPr>
          <a:xfrm>
            <a:off x="304800" y="762000"/>
            <a:ext cx="11582400" cy="952499"/>
          </a:xfrm>
          <a:prstGeom prst="rect">
            <a:avLst/>
          </a:prstGeom>
          <a:noFill/>
        </p:spPr>
        <p:txBody>
          <a:bodyPr wrap="none" rtlCol="0">
            <a:prstTxWarp prst="textArchUp">
              <a:avLst>
                <a:gd name="adj" fmla="val 13533993"/>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00B0F0"/>
                  </a:solidFill>
                </a:ln>
                <a:solidFill>
                  <a:srgbClr val="FF0000"/>
                </a:solidFill>
                <a:effectLst>
                  <a:glow rad="139700">
                    <a:srgbClr val="70AD47">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rPr>
              <a:t>TẠM BIỆT HẸN GẶP LẠI Ở TIẾT HỌC SAU</a:t>
            </a:r>
          </a:p>
        </p:txBody>
      </p:sp>
    </p:spTree>
    <p:extLst>
      <p:ext uri="{BB962C8B-B14F-4D97-AF65-F5344CB8AC3E}">
        <p14:creationId xmlns:p14="http://schemas.microsoft.com/office/powerpoint/2010/main" val="852144797"/>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circle(in)">
                                      <p:cBhvr>
                                        <p:cTn id="7" dur="2000"/>
                                        <p:tgtEl>
                                          <p:spTgt spid="19465"/>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470"/>
                                        </p:tgtEl>
                                        <p:attrNameLst>
                                          <p:attrName>style.visibility</p:attrName>
                                        </p:attrNameLst>
                                      </p:cBhvr>
                                      <p:to>
                                        <p:strVal val="visible"/>
                                      </p:to>
                                    </p:set>
                                    <p:anim calcmode="lin" valueType="num">
                                      <p:cBhvr additive="base">
                                        <p:cTn id="12" dur="500" fill="hold"/>
                                        <p:tgtEl>
                                          <p:spTgt spid="19470"/>
                                        </p:tgtEl>
                                        <p:attrNameLst>
                                          <p:attrName>ppt_x</p:attrName>
                                        </p:attrNameLst>
                                      </p:cBhvr>
                                      <p:tavLst>
                                        <p:tav tm="0">
                                          <p:val>
                                            <p:strVal val="0-#ppt_w/2"/>
                                          </p:val>
                                        </p:tav>
                                        <p:tav tm="100000">
                                          <p:val>
                                            <p:strVal val="#ppt_x"/>
                                          </p:val>
                                        </p:tav>
                                      </p:tavLst>
                                    </p:anim>
                                    <p:anim calcmode="lin" valueType="num">
                                      <p:cBhvr additive="base">
                                        <p:cTn id="13" dur="500" fill="hold"/>
                                        <p:tgtEl>
                                          <p:spTgt spid="194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push.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947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963758" y="234334"/>
            <a:ext cx="40005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2333">
            <a:off x="2931534" y="1314497"/>
            <a:ext cx="783777" cy="994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93505">
            <a:off x="8419199" y="1136535"/>
            <a:ext cx="880848" cy="1153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2893605" y="2628208"/>
            <a:ext cx="671090" cy="8517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8011" flipH="1">
            <a:off x="4314394" y="1298457"/>
            <a:ext cx="701162" cy="982551"/>
          </a:xfrm>
          <a:prstGeom prst="rect">
            <a:avLst/>
          </a:prstGeom>
          <a:noFill/>
          <a:extLst>
            <a:ext uri="{909E8E84-426E-40DD-AFC4-6F175D3DCCD1}">
              <a14:hiddenFill xmlns:a14="http://schemas.microsoft.com/office/drawing/2010/main">
                <a:solidFill>
                  <a:srgbClr val="FFFFFF"/>
                </a:solidFill>
              </a14:hiddenFill>
            </a:ext>
          </a:extLst>
        </p:spPr>
      </p:pic>
      <p:sp>
        <p:nvSpPr>
          <p:cNvPr id="29" name="Pentagon 28">
            <a:hlinkClick r:id="rId9" action="ppaction://hlinksldjump"/>
          </p:cNvPr>
          <p:cNvSpPr/>
          <p:nvPr/>
        </p:nvSpPr>
        <p:spPr>
          <a:xfrm flipH="1">
            <a:off x="0" y="6139395"/>
            <a:ext cx="2265028"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FF"/>
                </a:solidFill>
                <a:effectLst/>
                <a:uLnTx/>
                <a:uFillTx/>
                <a:latin typeface="Calibri"/>
                <a:ea typeface="+mn-ea"/>
                <a:cs typeface="+mn-cs"/>
              </a:rPr>
              <a:t>LUẬT CHƠI</a:t>
            </a:r>
          </a:p>
        </p:txBody>
      </p:sp>
      <p:pic>
        <p:nvPicPr>
          <p:cNvPr id="11"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3548494" y="4146117"/>
            <a:ext cx="671090" cy="851768"/>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p:cNvSpPr txBox="1"/>
          <p:nvPr/>
        </p:nvSpPr>
        <p:spPr>
          <a:xfrm>
            <a:off x="4133088" y="1273"/>
            <a:ext cx="3222357"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KHỞI ĐỘNG</a:t>
            </a:r>
          </a:p>
        </p:txBody>
      </p:sp>
      <p:sp>
        <p:nvSpPr>
          <p:cNvPr id="6" name="TextBox 5"/>
          <p:cNvSpPr txBox="1"/>
          <p:nvPr/>
        </p:nvSpPr>
        <p:spPr>
          <a:xfrm>
            <a:off x="3229150" y="3564465"/>
            <a:ext cx="601980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TRÒ CHƠI ONG VỀ TỔ </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8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0" dur="5000" fill="hold"/>
                                        <p:tgtEl>
                                          <p:spTgt spid="1028"/>
                                        </p:tgtEl>
                                        <p:attrNameLst>
                                          <p:attrName>ppt_x</p:attrName>
                                          <p:attrName>ppt_y</p:attrName>
                                        </p:attrNameLst>
                                      </p:cBhvr>
                                      <p:rCtr x="1788" y="-370"/>
                                    </p:animMotion>
                                  </p:childTnLst>
                                </p:cTn>
                              </p:par>
                              <p:par>
                                <p:cTn id="11"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2" dur="5000" fill="hold"/>
                                        <p:tgtEl>
                                          <p:spTgt spid="1027"/>
                                        </p:tgtEl>
                                        <p:attrNameLst>
                                          <p:attrName>ppt_x</p:attrName>
                                          <p:attrName>ppt_y</p:attrName>
                                        </p:attrNameLst>
                                      </p:cBhvr>
                                      <p:rCtr x="-1510" y="-556"/>
                                    </p:animMotion>
                                  </p:childTnLst>
                                </p:cTn>
                              </p:par>
                              <p:par>
                                <p:cTn id="13"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4" dur="5000" fill="hold"/>
                                        <p:tgtEl>
                                          <p:spTgt spid="8"/>
                                        </p:tgtEl>
                                        <p:attrNameLst>
                                          <p:attrName>ppt_x</p:attrName>
                                          <p:attrName>ppt_y</p:attrName>
                                        </p:attrNameLst>
                                      </p:cBhvr>
                                      <p:rCtr x="-1510" y="-556"/>
                                    </p:animMotion>
                                  </p:childTnLst>
                                </p:cTn>
                              </p:par>
                              <p:par>
                                <p:cTn id="1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6" dur="5000" fill="hold"/>
                                        <p:tgtEl>
                                          <p:spTgt spid="20"/>
                                        </p:tgtEl>
                                        <p:attrNameLst>
                                          <p:attrName>ppt_x</p:attrName>
                                          <p:attrName>ppt_y</p:attrName>
                                        </p:attrNameLst>
                                      </p:cBhvr>
                                      <p:rCtr x="1788" y="-370"/>
                                    </p:animMotion>
                                  </p:childTnLst>
                                </p:cTn>
                              </p:par>
                              <p:par>
                                <p:cTn id="1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8" dur="5000" fill="hold"/>
                                        <p:tgtEl>
                                          <p:spTgt spid="11"/>
                                        </p:tgtEl>
                                        <p:attrNameLst>
                                          <p:attrName>ppt_x</p:attrName>
                                          <p:attrName>ppt_y</p:attrName>
                                        </p:attrNameLst>
                                      </p:cBhvr>
                                      <p:rCtr x="-151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7712504" y="5314950"/>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Chơi</a:t>
            </a:r>
            <a:r>
              <a:rPr kumimoji="0" lang="en-US" sz="3300" b="1" i="0" u="none" strike="noStrike" kern="1200" cap="none" spc="0" normalizeH="0" baseline="0" noProof="0" dirty="0">
                <a:ln>
                  <a:no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 </a:t>
            </a:r>
          </a:p>
        </p:txBody>
      </p:sp>
      <p:sp>
        <p:nvSpPr>
          <p:cNvPr id="2" name="Hộp Văn bản 1"/>
          <p:cNvSpPr txBox="1"/>
          <p:nvPr/>
        </p:nvSpPr>
        <p:spPr>
          <a:xfrm>
            <a:off x="0" y="444138"/>
            <a:ext cx="12039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rPr>
              <a:t>Em hãy chọn và giúp các chú ong vào tổ bằng cách đọc đúng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các vần,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 ngữ và đoạn văn sau:</a:t>
            </a:r>
          </a:p>
        </p:txBody>
      </p:sp>
    </p:spTree>
    <p:extLst>
      <p:ext uri="{BB962C8B-B14F-4D97-AF65-F5344CB8AC3E}">
        <p14:creationId xmlns:p14="http://schemas.microsoft.com/office/powerpoint/2010/main" val="326936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963758" y="234334"/>
            <a:ext cx="40005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2628794" y="847291"/>
            <a:ext cx="1221179" cy="1306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36844" flipH="1">
            <a:off x="1749694" y="2191113"/>
            <a:ext cx="1216084" cy="16437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919096">
            <a:off x="4057060" y="3240411"/>
            <a:ext cx="1286174" cy="12742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ADMIN\Desktop\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700929">
            <a:off x="6972538" y="4421320"/>
            <a:ext cx="1351196" cy="1457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1.png">
            <a:hlinkClick r:id="rId11"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9919096">
            <a:off x="2014757" y="4389622"/>
            <a:ext cx="1324723" cy="1453256"/>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2783590" y="1596901"/>
            <a:ext cx="38023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1</a:t>
            </a:r>
          </a:p>
        </p:txBody>
      </p:sp>
      <p:sp>
        <p:nvSpPr>
          <p:cNvPr id="22" name="Hộp Văn bản 21"/>
          <p:cNvSpPr txBox="1"/>
          <p:nvPr/>
        </p:nvSpPr>
        <p:spPr>
          <a:xfrm>
            <a:off x="2565692" y="3262867"/>
            <a:ext cx="38023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2</a:t>
            </a:r>
          </a:p>
        </p:txBody>
      </p:sp>
      <p:sp>
        <p:nvSpPr>
          <p:cNvPr id="23" name="Hộp Văn bản 22"/>
          <p:cNvSpPr txBox="1"/>
          <p:nvPr/>
        </p:nvSpPr>
        <p:spPr>
          <a:xfrm>
            <a:off x="4749402" y="3968512"/>
            <a:ext cx="38023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3</a:t>
            </a:r>
          </a:p>
        </p:txBody>
      </p:sp>
      <p:sp>
        <p:nvSpPr>
          <p:cNvPr id="24" name="Hộp Văn bản 23"/>
          <p:cNvSpPr txBox="1"/>
          <p:nvPr/>
        </p:nvSpPr>
        <p:spPr>
          <a:xfrm>
            <a:off x="2732324" y="5310271"/>
            <a:ext cx="38023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4</a:t>
            </a:r>
          </a:p>
        </p:txBody>
      </p:sp>
      <p:sp>
        <p:nvSpPr>
          <p:cNvPr id="25" name="Hộp Văn bản 24"/>
          <p:cNvSpPr txBox="1"/>
          <p:nvPr/>
        </p:nvSpPr>
        <p:spPr>
          <a:xfrm>
            <a:off x="7124700" y="5310271"/>
            <a:ext cx="38023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5</a:t>
            </a:r>
          </a:p>
        </p:txBody>
      </p:sp>
    </p:spTree>
    <p:extLst>
      <p:ext uri="{BB962C8B-B14F-4D97-AF65-F5344CB8AC3E}">
        <p14:creationId xmlns:p14="http://schemas.microsoft.com/office/powerpoint/2010/main" val="224670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6" dur="5000" fill="hold"/>
                                        <p:tgtEl>
                                          <p:spTgt spid="1027"/>
                                        </p:tgtEl>
                                        <p:attrNameLst>
                                          <p:attrName>ppt_x</p:attrName>
                                          <p:attrName>ppt_y</p:attrName>
                                        </p:attrNameLst>
                                      </p:cBhvr>
                                      <p:rCtr x="-1510" y="-556"/>
                                    </p:animMotion>
                                  </p:childTnLst>
                                </p:cTn>
                              </p:par>
                              <p:par>
                                <p:cTn id="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8" dur="5000" fill="hold"/>
                                        <p:tgtEl>
                                          <p:spTgt spid="11"/>
                                        </p:tgtEl>
                                        <p:attrNameLst>
                                          <p:attrName>ppt_x</p:attrName>
                                          <p:attrName>ppt_y</p:attrName>
                                        </p:attrNameLst>
                                      </p:cBhvr>
                                      <p:rCtr x="1788" y="-370"/>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2"/>
                                        </p:tgtEl>
                                        <p:attrNameLst>
                                          <p:attrName>ppt_x</p:attrName>
                                          <p:attrName>ppt_y</p:attrName>
                                        </p:attrNameLst>
                                      </p:cBhvr>
                                      <p:rCtr x="-1510" y="-556"/>
                                    </p:animMotion>
                                  </p:childTnLst>
                                </p:cTn>
                              </p:par>
                              <p:par>
                                <p:cTn id="11"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2" dur="5000" fill="hold"/>
                                        <p:tgtEl>
                                          <p:spTgt spid="15"/>
                                        </p:tgtEl>
                                        <p:attrNameLst>
                                          <p:attrName>ppt_x</p:attrName>
                                          <p:attrName>ppt_y</p:attrName>
                                        </p:attrNameLst>
                                      </p:cBhvr>
                                      <p:rCtr x="1788" y="-370"/>
                                    </p:animMotion>
                                  </p:childTnLst>
                                </p:cTn>
                              </p:par>
                              <p:par>
                                <p:cTn id="13"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4" dur="5000" fill="hold"/>
                                        <p:tgtEl>
                                          <p:spTgt spid="18"/>
                                        </p:tgtEl>
                                        <p:attrNameLst>
                                          <p:attrName>ppt_x</p:attrName>
                                          <p:attrName>ppt_y</p:attrName>
                                        </p:attrNameLst>
                                      </p:cBhvr>
                                      <p:rCtr x="-1510"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00191 -0.00046 L 0.35313 0.27917 " pathEditMode="relative" rAng="0" ptsTypes="AA">
                                      <p:cBhvr>
                                        <p:cTn id="19" dur="1000" fill="hold"/>
                                        <p:tgtEl>
                                          <p:spTgt spid="1027"/>
                                        </p:tgtEl>
                                        <p:attrNameLst>
                                          <p:attrName>ppt_x</p:attrName>
                                          <p:attrName>ppt_y</p:attrName>
                                        </p:attrNameLst>
                                      </p:cBhvr>
                                      <p:rCtr x="17743" y="13981"/>
                                    </p:animMotion>
                                  </p:childTnLst>
                                </p:cTn>
                              </p:par>
                              <p:par>
                                <p:cTn id="20" presetID="1" presetClass="exit" presetSubtype="0" fill="hold" nodeType="withEffect">
                                  <p:stCondLst>
                                    <p:cond delay="800"/>
                                  </p:stCondLst>
                                  <p:childTnLst>
                                    <p:set>
                                      <p:cBhvr>
                                        <p:cTn id="21" dur="1" fill="hold">
                                          <p:stCondLst>
                                            <p:cond delay="0"/>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0191 -0.00024 L 0.41805 -0.02662 " pathEditMode="relative" rAng="0" ptsTypes="AA">
                                      <p:cBhvr>
                                        <p:cTn id="26" dur="1000" fill="hold"/>
                                        <p:tgtEl>
                                          <p:spTgt spid="11"/>
                                        </p:tgtEl>
                                        <p:attrNameLst>
                                          <p:attrName>ppt_x</p:attrName>
                                          <p:attrName>ppt_y</p:attrName>
                                        </p:attrNameLst>
                                      </p:cBhvr>
                                      <p:rCtr x="19948" y="-1319"/>
                                    </p:animMotion>
                                  </p:childTnLst>
                                </p:cTn>
                              </p:par>
                              <p:par>
                                <p:cTn id="27" presetID="1" presetClass="exit" presetSubtype="0" fill="hold" nodeType="withEffect">
                                  <p:stCondLst>
                                    <p:cond delay="80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00191 -0.00047 L 0.17136 -0.23912 " pathEditMode="relative" rAng="0" ptsTypes="AA">
                                      <p:cBhvr>
                                        <p:cTn id="33" dur="1000" fill="hold"/>
                                        <p:tgtEl>
                                          <p:spTgt spid="12"/>
                                        </p:tgtEl>
                                        <p:attrNameLst>
                                          <p:attrName>ppt_x</p:attrName>
                                          <p:attrName>ppt_y</p:attrName>
                                        </p:attrNameLst>
                                      </p:cBhvr>
                                      <p:rCtr x="8663" y="-11944"/>
                                    </p:animMotion>
                                  </p:childTnLst>
                                </p:cTn>
                              </p:par>
                              <p:par>
                                <p:cTn id="34" presetID="1" presetClass="exit" presetSubtype="0" fill="hold" nodeType="withEffect">
                                  <p:stCondLst>
                                    <p:cond delay="80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4.44444E-6 -0.00023 L -0.11841 -0.3426 " pathEditMode="relative" rAng="0" ptsTypes="AA">
                                      <p:cBhvr>
                                        <p:cTn id="40" dur="1000" fill="hold"/>
                                        <p:tgtEl>
                                          <p:spTgt spid="15"/>
                                        </p:tgtEl>
                                        <p:attrNameLst>
                                          <p:attrName>ppt_x</p:attrName>
                                          <p:attrName>ppt_y</p:attrName>
                                        </p:attrNameLst>
                                      </p:cBhvr>
                                      <p:rCtr x="-5920" y="-17130"/>
                                    </p:animMotion>
                                  </p:childTnLst>
                                </p:cTn>
                              </p:par>
                              <p:par>
                                <p:cTn id="41" presetID="1" presetClass="exit" presetSubtype="0" fill="hold" nodeType="withEffect">
                                  <p:stCondLst>
                                    <p:cond delay="80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00191 -0.00046 L 0.26007 -0.48518 " pathEditMode="relative" rAng="0" ptsTypes="AA">
                                      <p:cBhvr>
                                        <p:cTn id="47" dur="1000" fill="hold"/>
                                        <p:tgtEl>
                                          <p:spTgt spid="18"/>
                                        </p:tgtEl>
                                        <p:attrNameLst>
                                          <p:attrName>ppt_x</p:attrName>
                                          <p:attrName>ppt_y</p:attrName>
                                        </p:attrNameLst>
                                      </p:cBhvr>
                                      <p:rCtr x="13090" y="-24236"/>
                                    </p:animMotion>
                                  </p:childTnLst>
                                </p:cTn>
                              </p:par>
                              <p:par>
                                <p:cTn id="48" presetID="1" presetClass="exit" presetSubtype="0" fill="hold" nodeType="withEffect">
                                  <p:stCondLst>
                                    <p:cond delay="800"/>
                                  </p:stCondLst>
                                  <p:childTnLst>
                                    <p:set>
                                      <p:cBhvr>
                                        <p:cTn id="4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10436653" y="6284214"/>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00FF"/>
                </a:solidFill>
                <a:effectLst/>
                <a:uLnTx/>
                <a:uFillTx/>
                <a:latin typeface="Calibri"/>
                <a:ea typeface="+mn-ea"/>
                <a:cs typeface="+mn-cs"/>
              </a:rPr>
              <a:t>Trở</a:t>
            </a:r>
            <a:r>
              <a:rPr kumimoji="0" lang="en-US" sz="3300" b="0" i="0" u="none" strike="noStrike" kern="1200" cap="none" spc="0" normalizeH="0" baseline="0" noProof="0" dirty="0">
                <a:ln>
                  <a:noFill/>
                </a:ln>
                <a:solidFill>
                  <a:srgbClr val="0000FF"/>
                </a:solidFill>
                <a:effectLst/>
                <a:uLnTx/>
                <a:uFillTx/>
                <a:latin typeface="Calibri"/>
                <a:ea typeface="+mn-ea"/>
                <a:cs typeface="+mn-cs"/>
              </a:rPr>
              <a:t> </a:t>
            </a:r>
            <a:r>
              <a:rPr kumimoji="0" lang="en-US" sz="3300" b="0" i="0" u="none" strike="noStrike" kern="1200" cap="none" spc="0" normalizeH="0" baseline="0" noProof="0" dirty="0" err="1">
                <a:ln>
                  <a:noFill/>
                </a:ln>
                <a:solidFill>
                  <a:srgbClr val="0000FF"/>
                </a:solidFill>
                <a:effectLst/>
                <a:uLnTx/>
                <a:uFillTx/>
                <a:latin typeface="Calibri"/>
                <a:ea typeface="+mn-ea"/>
                <a:cs typeface="+mn-cs"/>
              </a:rPr>
              <a:t>về</a:t>
            </a:r>
            <a:endParaRPr kumimoji="0" lang="en-US" sz="3300" b="0"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Hộp Văn bản 1"/>
          <p:cNvSpPr txBox="1"/>
          <p:nvPr/>
        </p:nvSpPr>
        <p:spPr>
          <a:xfrm>
            <a:off x="4495800" y="2057400"/>
            <a:ext cx="35557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op,   </a:t>
            </a: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ôp</a:t>
            </a:r>
            <a:r>
              <a:rPr lang="en-US" sz="48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ơp</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415473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10436653" y="6286500"/>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00FF"/>
                </a:solidFill>
                <a:effectLst/>
                <a:uLnTx/>
                <a:uFillTx/>
                <a:latin typeface="Calibri"/>
                <a:ea typeface="+mn-ea"/>
                <a:cs typeface="+mn-cs"/>
              </a:rPr>
              <a:t>Trở</a:t>
            </a:r>
            <a:r>
              <a:rPr kumimoji="0" lang="en-US" sz="3300" b="0" i="0" u="none" strike="noStrike" kern="1200" cap="none" spc="0" normalizeH="0" baseline="0" noProof="0" dirty="0">
                <a:ln>
                  <a:noFill/>
                </a:ln>
                <a:solidFill>
                  <a:srgbClr val="0000FF"/>
                </a:solidFill>
                <a:effectLst/>
                <a:uLnTx/>
                <a:uFillTx/>
                <a:latin typeface="Calibri"/>
                <a:ea typeface="+mn-ea"/>
                <a:cs typeface="+mn-cs"/>
              </a:rPr>
              <a:t> </a:t>
            </a:r>
            <a:r>
              <a:rPr kumimoji="0" lang="en-US" sz="3300" b="0" i="0" u="none" strike="noStrike" kern="1200" cap="none" spc="0" normalizeH="0" baseline="0" noProof="0" dirty="0" err="1">
                <a:ln>
                  <a:noFill/>
                </a:ln>
                <a:solidFill>
                  <a:srgbClr val="0000FF"/>
                </a:solidFill>
                <a:effectLst/>
                <a:uLnTx/>
                <a:uFillTx/>
                <a:latin typeface="Calibri"/>
                <a:ea typeface="+mn-ea"/>
                <a:cs typeface="+mn-cs"/>
              </a:rPr>
              <a:t>về</a:t>
            </a:r>
            <a:endParaRPr kumimoji="0" lang="en-US" sz="33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Hộp Văn bản 3"/>
          <p:cNvSpPr txBox="1"/>
          <p:nvPr/>
        </p:nvSpPr>
        <p:spPr>
          <a:xfrm>
            <a:off x="4398099" y="2438400"/>
            <a:ext cx="17411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lốp</a:t>
            </a:r>
            <a:r>
              <a:rPr lang="en-US" sz="48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xe</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206312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10436653" y="6286500"/>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00FF"/>
                </a:solidFill>
                <a:effectLst/>
                <a:uLnTx/>
                <a:uFillTx/>
                <a:latin typeface="Calibri"/>
                <a:ea typeface="+mn-ea"/>
                <a:cs typeface="+mn-cs"/>
              </a:rPr>
              <a:t>Trở</a:t>
            </a:r>
            <a:r>
              <a:rPr kumimoji="0" lang="en-US" sz="3300" b="0" i="0" u="none" strike="noStrike" kern="1200" cap="none" spc="0" normalizeH="0" baseline="0" noProof="0" dirty="0">
                <a:ln>
                  <a:noFill/>
                </a:ln>
                <a:solidFill>
                  <a:srgbClr val="0000FF"/>
                </a:solidFill>
                <a:effectLst/>
                <a:uLnTx/>
                <a:uFillTx/>
                <a:latin typeface="Calibri"/>
                <a:ea typeface="+mn-ea"/>
                <a:cs typeface="+mn-cs"/>
              </a:rPr>
              <a:t> </a:t>
            </a:r>
            <a:r>
              <a:rPr kumimoji="0" lang="en-US" sz="3300" b="0" i="0" u="none" strike="noStrike" kern="1200" cap="none" spc="0" normalizeH="0" baseline="0" noProof="0" dirty="0" err="1">
                <a:ln>
                  <a:noFill/>
                </a:ln>
                <a:solidFill>
                  <a:srgbClr val="0000FF"/>
                </a:solidFill>
                <a:effectLst/>
                <a:uLnTx/>
                <a:uFillTx/>
                <a:latin typeface="Calibri"/>
                <a:ea typeface="+mn-ea"/>
                <a:cs typeface="+mn-cs"/>
              </a:rPr>
              <a:t>về</a:t>
            </a:r>
            <a:endParaRPr kumimoji="0" lang="en-US" sz="33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Hộp Văn bản 3"/>
          <p:cNvSpPr txBox="1"/>
          <p:nvPr/>
        </p:nvSpPr>
        <p:spPr>
          <a:xfrm>
            <a:off x="4572000" y="2438400"/>
            <a:ext cx="218521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con </a:t>
            </a: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cọp</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63562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Pentagon 2">
            <a:hlinkClick r:id="rId3" action="ppaction://hlinksldjump"/>
          </p:cNvPr>
          <p:cNvSpPr/>
          <p:nvPr/>
        </p:nvSpPr>
        <p:spPr>
          <a:xfrm>
            <a:off x="10436653" y="6265926"/>
            <a:ext cx="175534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00FF"/>
                </a:solidFill>
                <a:effectLst/>
                <a:uLnTx/>
                <a:uFillTx/>
                <a:latin typeface="Calibri"/>
                <a:ea typeface="+mn-ea"/>
                <a:cs typeface="+mn-cs"/>
              </a:rPr>
              <a:t>Trở</a:t>
            </a:r>
            <a:r>
              <a:rPr kumimoji="0" lang="en-US" sz="3300" b="0" i="0" u="none" strike="noStrike" kern="1200" cap="none" spc="0" normalizeH="0" baseline="0" noProof="0" dirty="0">
                <a:ln>
                  <a:noFill/>
                </a:ln>
                <a:solidFill>
                  <a:srgbClr val="0000FF"/>
                </a:solidFill>
                <a:effectLst/>
                <a:uLnTx/>
                <a:uFillTx/>
                <a:latin typeface="Calibri"/>
                <a:ea typeface="+mn-ea"/>
                <a:cs typeface="+mn-cs"/>
              </a:rPr>
              <a:t> </a:t>
            </a:r>
            <a:r>
              <a:rPr kumimoji="0" lang="en-US" sz="3300" b="0" i="0" u="none" strike="noStrike" kern="1200" cap="none" spc="0" normalizeH="0" baseline="0" noProof="0" dirty="0" err="1">
                <a:ln>
                  <a:noFill/>
                </a:ln>
                <a:solidFill>
                  <a:srgbClr val="0000FF"/>
                </a:solidFill>
                <a:effectLst/>
                <a:uLnTx/>
                <a:uFillTx/>
                <a:latin typeface="Calibri"/>
                <a:ea typeface="+mn-ea"/>
                <a:cs typeface="+mn-cs"/>
              </a:rPr>
              <a:t>về</a:t>
            </a:r>
            <a:endParaRPr kumimoji="0" lang="en-US" sz="33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Hộp Văn bản 3"/>
          <p:cNvSpPr txBox="1"/>
          <p:nvPr/>
        </p:nvSpPr>
        <p:spPr>
          <a:xfrm>
            <a:off x="4419600" y="2438400"/>
            <a:ext cx="232307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tia</a:t>
            </a:r>
            <a:r>
              <a:rPr lang="en-US" sz="48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48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chớp</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45904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Õt 1&amp;#x0D;&amp;#x0A;&amp;quot;&quot;/&gt;&lt;property id=&quot;20307&quot; value=&quot;292&quot;/&gt;&lt;/object&gt;&lt;object type=&quot;3&quot; unique_id=&quot;10005&quot;&gt;&lt;property id=&quot;20148&quot; value=&quot;5&quot;/&gt;&lt;property id=&quot;20300&quot; value=&quot;Slide 2 - &amp;quot;KiÓm tra bµi cò&amp;quot;&quot;/&gt;&lt;property id=&quot;20307&quot; value=&quot;293&quot;/&gt;&lt;/object&gt;&lt;object type=&quot;3&quot; unique_id=&quot;10006&quot;&gt;&lt;property id=&quot;20148&quot; value=&quot;5&quot;/&gt;&lt;property id=&quot;20300&quot; value=&quot;Slide 3&quot;/&gt;&lt;property id=&quot;20307&quot; value=&quot;282&quot;/&gt;&lt;/object&gt;&lt;object type=&quot;3&quot; unique_id=&quot;10007&quot;&gt;&lt;property id=&quot;20148&quot; value=&quot;5&quot;/&gt;&lt;property id=&quot;20300&quot; value=&quot;Slide 4&quot;/&gt;&lt;property id=&quot;20307&quot; value=&quot;272&quot;/&gt;&lt;/object&gt;&lt;object type=&quot;3&quot; unique_id=&quot;10008&quot;&gt;&lt;property id=&quot;20148&quot; value=&quot;5&quot;/&gt;&lt;property id=&quot;20300&quot; value=&quot;Slide 5&quot;/&gt;&lt;property id=&quot;20307&quot; value=&quot;289&quot;/&gt;&lt;/object&gt;&lt;object type=&quot;3&quot; unique_id=&quot;10009&quot;&gt;&lt;property id=&quot;20148&quot; value=&quot;5&quot;/&gt;&lt;property id=&quot;20300&quot; value=&quot;Slide 6&quot;/&gt;&lt;property id=&quot;20307&quot; value=&quot;278&quot;/&gt;&lt;/object&gt;&lt;object type=&quot;3&quot; unique_id=&quot;10010&quot;&gt;&lt;property id=&quot;20148&quot; value=&quot;5&quot;/&gt;&lt;property id=&quot;20300&quot; value=&quot;Slide 7 - &amp;quot;&amp;#x0D;&amp;#x0A;&amp;quot;&quot;/&gt;&lt;property id=&quot;20307&quot; value=&quot;260&quot;/&gt;&lt;/object&gt;&lt;object type=&quot;3&quot; unique_id=&quot;10011&quot;&gt;&lt;property id=&quot;20148&quot; value=&quot;5&quot;/&gt;&lt;property id=&quot;20300&quot; value=&quot;Slide 8&quot;/&gt;&lt;property id=&quot;20307&quot; value=&quot;295&quot;/&gt;&lt;/object&gt;&lt;object type=&quot;3&quot; unique_id=&quot;10012&quot;&gt;&lt;property id=&quot;20148&quot; value=&quot;5&quot;/&gt;&lt;property id=&quot;20300&quot; value=&quot;Slide 9 - &amp;quot;TiÕt 2&amp;#x0D;&amp;#x0A;&amp;quot;&quot;/&gt;&lt;property id=&quot;20307&quot; value=&quot;296&quot;/&gt;&lt;/object&gt;&lt;object type=&quot;3&quot; unique_id=&quot;10013&quot;&gt;&lt;property id=&quot;20148&quot; value=&quot;5&quot;/&gt;&lt;property id=&quot;20300&quot; value=&quot;Slide 10 - &amp;quot;&amp;#x0D;&amp;#x0A;&amp;quot;&quot;/&gt;&lt;property id=&quot;20307&quot; value=&quot;297&quot;/&gt;&lt;/object&gt;&lt;object type=&quot;3&quot; unique_id=&quot;10014&quot;&gt;&lt;property id=&quot;20148&quot; value=&quot;5&quot;/&gt;&lt;property id=&quot;20300&quot; value=&quot;Slide 11&quot;/&gt;&lt;property id=&quot;20307&quot; value=&quot;283&quot;/&gt;&lt;/object&gt;&lt;object type=&quot;3&quot; unique_id=&quot;10015&quot;&gt;&lt;property id=&quot;20148&quot; value=&quot;5&quot;/&gt;&lt;property id=&quot;20300&quot; value=&quot;Slide 12&quot;/&gt;&lt;property id=&quot;20307&quot; value=&quot;284&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98&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300&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87&quot;/&gt;&lt;/objec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2070</TotalTime>
  <Words>833</Words>
  <Application>Microsoft Office PowerPoint</Application>
  <PresentationFormat>Widescreen</PresentationFormat>
  <Paragraphs>81</Paragraphs>
  <Slides>28</Slides>
  <Notes>2</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.VnAvant</vt:lpstr>
      <vt:lpstr>.VnTimeH</vt:lpstr>
      <vt:lpstr>Arial</vt:lpstr>
      <vt:lpstr>Arial-SGK-TV</vt:lpstr>
      <vt:lpstr>AvantGarde</vt:lpstr>
      <vt:lpstr>Calibri</vt:lpstr>
      <vt:lpstr>HP001 4 hàng</vt:lpstr>
      <vt:lpstr>Quicksand Medium</vt:lpstr>
      <vt:lpstr>Tahoma</vt:lpstr>
      <vt:lpstr>Times New Roman</vt:lpstr>
      <vt:lpstr>UTM Avo</vt:lpstr>
      <vt:lpstr>Default Design</vt:lpstr>
      <vt:lpstr>Minh họa Thiên nhiên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 </vt:lpstr>
      <vt:lpstr>PowerPoint Presentation</vt:lpstr>
      <vt:lpstr>PowerPoint Presentation</vt:lpstr>
      <vt:lpstr>PowerPoint Presentation</vt:lpstr>
      <vt:lpstr>PowerPoint Presentation</vt:lpstr>
      <vt:lpstr>PowerPoint Presentation</vt:lpstr>
      <vt:lpstr>PowerPoint Presentation</vt:lpstr>
      <vt:lpstr>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123456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s¸u ngµy 14 th¸ng 9 n¨m 2007 Häc vÇn Bµi 13:</dc:title>
  <dc:creator>yen&amp;van</dc:creator>
  <cp:lastModifiedBy>Admin</cp:lastModifiedBy>
  <cp:revision>216</cp:revision>
  <dcterms:created xsi:type="dcterms:W3CDTF">2002-08-27T21:28:28Z</dcterms:created>
  <dcterms:modified xsi:type="dcterms:W3CDTF">2024-11-29T00:21:17Z</dcterms:modified>
</cp:coreProperties>
</file>