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37"/>
  </p:notesMasterIdLst>
  <p:sldIdLst>
    <p:sldId id="273" r:id="rId3"/>
    <p:sldId id="390" r:id="rId4"/>
    <p:sldId id="358" r:id="rId5"/>
    <p:sldId id="2007577151" r:id="rId6"/>
    <p:sldId id="2007577144" r:id="rId7"/>
    <p:sldId id="2007577147" r:id="rId8"/>
    <p:sldId id="2007577145" r:id="rId9"/>
    <p:sldId id="2007577146" r:id="rId10"/>
    <p:sldId id="283" r:id="rId11"/>
    <p:sldId id="394" r:id="rId12"/>
    <p:sldId id="286" r:id="rId13"/>
    <p:sldId id="382" r:id="rId14"/>
    <p:sldId id="383" r:id="rId15"/>
    <p:sldId id="392" r:id="rId16"/>
    <p:sldId id="318" r:id="rId17"/>
    <p:sldId id="393" r:id="rId18"/>
    <p:sldId id="395" r:id="rId19"/>
    <p:sldId id="2007577154" r:id="rId20"/>
    <p:sldId id="370" r:id="rId21"/>
    <p:sldId id="384" r:id="rId22"/>
    <p:sldId id="396" r:id="rId23"/>
    <p:sldId id="397" r:id="rId24"/>
    <p:sldId id="374" r:id="rId25"/>
    <p:sldId id="386" r:id="rId26"/>
    <p:sldId id="387" r:id="rId27"/>
    <p:sldId id="379" r:id="rId28"/>
    <p:sldId id="2007577153" r:id="rId29"/>
    <p:sldId id="2007577152" r:id="rId30"/>
    <p:sldId id="360" r:id="rId31"/>
    <p:sldId id="388" r:id="rId32"/>
    <p:sldId id="369" r:id="rId33"/>
    <p:sldId id="359" r:id="rId34"/>
    <p:sldId id="373" r:id="rId35"/>
    <p:sldId id="3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165" autoAdjust="0"/>
  </p:normalViewPr>
  <p:slideViewPr>
    <p:cSldViewPr snapToGrid="0">
      <p:cViewPr varScale="1">
        <p:scale>
          <a:sx n="75" d="100"/>
          <a:sy n="75" d="100"/>
        </p:scale>
        <p:origin x="82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E34D-FE7A-48DD-AAF9-8B1E8ACF500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06F3-586D-495A-8340-BB6C5BF8AF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C06F3-586D-495A-8340-BB6C5BF8AF2E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3751E1-17AB-487A-80A7-25A0F24E0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587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C18EDF5E-578C-4F7F-BA8F-EE7896D35C60}" type="datetimeFigureOut">
              <a:rPr lang="zh-CN" altLang="en-US" smtClean="0"/>
              <a:t>2024/10/11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6BA964AD-4DC7-4E6B-9B49-09BCF06D9FE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2.png"/><Relationship Id="rId7" Type="http://schemas.openxmlformats.org/officeDocument/2006/relationships/slide" Target="slid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>
            <a:fillRect/>
          </a:stretch>
        </p:blipFill>
        <p:spPr>
          <a:xfrm>
            <a:off x="-116840" y="-6894"/>
            <a:ext cx="1242568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830" y="4205619"/>
            <a:ext cx="11485859" cy="26454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B3CD1E-904A-41AA-83DC-9AFF838376B3}"/>
              </a:ext>
            </a:extLst>
          </p:cNvPr>
          <p:cNvSpPr/>
          <p:nvPr/>
        </p:nvSpPr>
        <p:spPr>
          <a:xfrm>
            <a:off x="1223381" y="671837"/>
            <a:ext cx="9745237" cy="31125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Nhiệt liệt chào mừng quý thầy cô về dự giờ lớp 4B</a:t>
            </a:r>
            <a:endParaRPr lang="en-US" sz="72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7301B76A-18A1-4233-BA75-CD9E1D1AE573}"/>
              </a:ext>
            </a:extLst>
          </p:cNvPr>
          <p:cNvSpPr txBox="1"/>
          <p:nvPr/>
        </p:nvSpPr>
        <p:spPr>
          <a:xfrm rot="10800000" flipV="1">
            <a:off x="4265801" y="1301909"/>
            <a:ext cx="3752755" cy="447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3380"/>
              </a:lnSpc>
              <a:spcBef>
                <a:spcPct val="0"/>
              </a:spcBef>
            </a:pPr>
            <a:r>
              <a:rPr lang="en-US" sz="3600" b="1" spc="130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Môn</a:t>
            </a:r>
            <a:r>
              <a:rPr lang="en-US" sz="3600" b="1" spc="13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vi-VN" sz="3600" b="1" spc="13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Khoa học</a:t>
            </a:r>
            <a:endParaRPr lang="en-US" sz="3600" b="1" spc="130" dirty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6FC651-361C-4DD8-8FFE-05623A9BADEF}"/>
              </a:ext>
            </a:extLst>
          </p:cNvPr>
          <p:cNvSpPr/>
          <p:nvPr/>
        </p:nvSpPr>
        <p:spPr>
          <a:xfrm>
            <a:off x="5629549" y="3381971"/>
            <a:ext cx="61941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 Thanh Thương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DD87CC-0C17-4BD8-89E9-7FAF2C83DB1F}"/>
              </a:ext>
            </a:extLst>
          </p:cNvPr>
          <p:cNvSpPr/>
          <p:nvPr/>
        </p:nvSpPr>
        <p:spPr>
          <a:xfrm>
            <a:off x="203200" y="162560"/>
            <a:ext cx="2814320" cy="649224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87602-D58A-4448-AB51-9DF377ED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1" y="4582160"/>
            <a:ext cx="2814319" cy="2072639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FD5F57-918F-4C76-BAC7-321B7DD4CA3D}"/>
              </a:ext>
            </a:extLst>
          </p:cNvPr>
          <p:cNvSpPr/>
          <p:nvPr/>
        </p:nvSpPr>
        <p:spPr>
          <a:xfrm>
            <a:off x="365469" y="723374"/>
            <a:ext cx="248978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6000" b="1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C0EF88-64E9-4ECB-9977-43C3DC727FCF}"/>
              </a:ext>
            </a:extLst>
          </p:cNvPr>
          <p:cNvSpPr/>
          <p:nvPr/>
        </p:nvSpPr>
        <p:spPr>
          <a:xfrm>
            <a:off x="4389120" y="723374"/>
            <a:ext cx="7335811" cy="1051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Vai trò của không khí đối với sự cháy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9A4568A-63D8-4735-B32C-71225A0CE8D7}"/>
              </a:ext>
            </a:extLst>
          </p:cNvPr>
          <p:cNvSpPr/>
          <p:nvPr/>
        </p:nvSpPr>
        <p:spPr>
          <a:xfrm>
            <a:off x="3891280" y="723374"/>
            <a:ext cx="1200672" cy="10515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4A21AD-7380-4560-B21C-7A8D0FAD7EF9}"/>
              </a:ext>
            </a:extLst>
          </p:cNvPr>
          <p:cNvSpPr/>
          <p:nvPr/>
        </p:nvSpPr>
        <p:spPr>
          <a:xfrm>
            <a:off x="4389120" y="2140694"/>
            <a:ext cx="7335811" cy="1051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Vai trò của không khí đối với sự sống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263A02-18FE-4AA9-BC98-9DD6FD9BBA66}"/>
              </a:ext>
            </a:extLst>
          </p:cNvPr>
          <p:cNvSpPr/>
          <p:nvPr/>
        </p:nvSpPr>
        <p:spPr>
          <a:xfrm>
            <a:off x="3891280" y="2140694"/>
            <a:ext cx="1200672" cy="10515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5D95C3-C5BE-4F1A-B7B4-2BD63037AA9F}"/>
              </a:ext>
            </a:extLst>
          </p:cNvPr>
          <p:cNvSpPr/>
          <p:nvPr/>
        </p:nvSpPr>
        <p:spPr>
          <a:xfrm>
            <a:off x="4389120" y="3558014"/>
            <a:ext cx="7335811" cy="1051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Nguyên nhân gây ô nhiễm không khí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74A162-E190-4DE4-8143-A24933851593}"/>
              </a:ext>
            </a:extLst>
          </p:cNvPr>
          <p:cNvSpPr/>
          <p:nvPr/>
        </p:nvSpPr>
        <p:spPr>
          <a:xfrm>
            <a:off x="3891280" y="3558014"/>
            <a:ext cx="1200672" cy="10515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92832B-25B1-4754-A448-CEDD542578A8}"/>
              </a:ext>
            </a:extLst>
          </p:cNvPr>
          <p:cNvSpPr/>
          <p:nvPr/>
        </p:nvSpPr>
        <p:spPr>
          <a:xfrm>
            <a:off x="4318000" y="4975334"/>
            <a:ext cx="7335811" cy="1051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bầu không khí trong lành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074599-58C8-473F-AAA9-F0891D8277A1}"/>
              </a:ext>
            </a:extLst>
          </p:cNvPr>
          <p:cNvSpPr/>
          <p:nvPr/>
        </p:nvSpPr>
        <p:spPr>
          <a:xfrm>
            <a:off x="3820160" y="4975334"/>
            <a:ext cx="1200672" cy="10515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8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952" y="200227"/>
            <a:ext cx="11927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Vai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cháy</a:t>
            </a:r>
            <a:endParaRPr kumimoji="0" lang="zh-CN" altLang="en-US" sz="5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3F81E3A1-703E-4882-BDE5-1191F035A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22" y="3185163"/>
            <a:ext cx="1453881" cy="6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9EA59B3-0C44-4E16-87E5-F131DA1A4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042" y="1599054"/>
            <a:ext cx="1833562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082A46-27AA-40AA-9BE7-1BEF1EA52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774" y="364832"/>
            <a:ext cx="2791088" cy="35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D99658B-A086-4549-A5C0-9FA93061951E}"/>
              </a:ext>
            </a:extLst>
          </p:cNvPr>
          <p:cNvSpPr/>
          <p:nvPr/>
        </p:nvSpPr>
        <p:spPr>
          <a:xfrm>
            <a:off x="3180474" y="3398862"/>
            <a:ext cx="829559" cy="24318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C0A1047-A5DE-4923-BAD2-7133B0DA28D8}"/>
              </a:ext>
            </a:extLst>
          </p:cNvPr>
          <p:cNvSpPr/>
          <p:nvPr/>
        </p:nvSpPr>
        <p:spPr>
          <a:xfrm>
            <a:off x="6016895" y="3382168"/>
            <a:ext cx="829559" cy="24318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A889F-4115-4C90-8E6A-3EB8A11DF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11" y="2244198"/>
            <a:ext cx="1453881" cy="10671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19E5C3-0460-4DAE-9C88-F92759B2A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192" y="2244198"/>
            <a:ext cx="1453881" cy="10671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CF4525-14B5-4120-8904-8D9CE7852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68" y="3322169"/>
            <a:ext cx="1453881" cy="1067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5E6299-4256-4C38-94F4-DEE52E7354BA}"/>
              </a:ext>
            </a:extLst>
          </p:cNvPr>
          <p:cNvSpPr txBox="1"/>
          <p:nvPr/>
        </p:nvSpPr>
        <p:spPr>
          <a:xfrm>
            <a:off x="669523" y="4734560"/>
            <a:ext cx="1832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3 cốc nến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4B4142-2752-4119-B82D-B345A4F76F3E}"/>
              </a:ext>
            </a:extLst>
          </p:cNvPr>
          <p:cNvSpPr txBox="1"/>
          <p:nvPr/>
        </p:nvSpPr>
        <p:spPr>
          <a:xfrm>
            <a:off x="4464745" y="4730053"/>
            <a:ext cx="127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4D39AA-1A27-48BF-BE5F-285034CF66E2}"/>
              </a:ext>
            </a:extLst>
          </p:cNvPr>
          <p:cNvSpPr txBox="1"/>
          <p:nvPr/>
        </p:nvSpPr>
        <p:spPr>
          <a:xfrm>
            <a:off x="8144823" y="4389317"/>
            <a:ext cx="3472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1 cốc thủy tinh nhỏ, 1 cốc thủy tinh to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2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8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BD0AB5EC-00D6-4683-BA37-46C4FD6D0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6039" y="4070710"/>
            <a:ext cx="9503706" cy="157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1A7BB8-0F83-4EDA-9385-583C5477C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731" y="4027480"/>
            <a:ext cx="1457070" cy="1066892"/>
          </a:xfrm>
          <a:prstGeom prst="rect">
            <a:avLst/>
          </a:prstGeom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08FDE6CF-3BA7-4110-BA1F-D9B696E35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6075" y="3477099"/>
            <a:ext cx="390382" cy="85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8D2B8-789A-4A30-9C80-3D5AF66C8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930" y="4027480"/>
            <a:ext cx="1457070" cy="106689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DDCDC86-2CCF-47B2-A655-2F4558BB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3138" y="3566635"/>
            <a:ext cx="390382" cy="85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9D2B125-5E6A-4111-A7B8-790928AA8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4890" y="2875395"/>
            <a:ext cx="1895109" cy="227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2FA2F-80AC-475D-95DE-D876DEE4C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775" y="4027480"/>
            <a:ext cx="1457070" cy="106689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0104D17-5574-4312-8D87-82F0D1EC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6119" y="3449280"/>
            <a:ext cx="390382" cy="85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4A49AB-CF02-4B08-8168-66267E663948}"/>
              </a:ext>
            </a:extLst>
          </p:cNvPr>
          <p:cNvSpPr txBox="1"/>
          <p:nvPr/>
        </p:nvSpPr>
        <p:spPr>
          <a:xfrm>
            <a:off x="180975" y="280991"/>
            <a:ext cx="1183005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3200" b="1" i="1" dirty="0">
                <a:solidFill>
                  <a:prstClr val="black"/>
                </a:solidFill>
                <a:latin typeface="+mj-lt"/>
              </a:rPr>
              <a:t>Trước khi làm thí nghiệm hãy quan sát hình 1 và dự đoán ngọn nến nào sẽ cháy lâu nhất, ngọn nến nào sẽ tắt nhanh nhất.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61416-AFBE-4921-8BC4-591C1CF35433}"/>
              </a:ext>
            </a:extLst>
          </p:cNvPr>
          <p:cNvSpPr txBox="1"/>
          <p:nvPr/>
        </p:nvSpPr>
        <p:spPr>
          <a:xfrm>
            <a:off x="5172977" y="5760989"/>
            <a:ext cx="157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+mj-lt"/>
              </a:rPr>
              <a:t>Hình 1</a:t>
            </a:r>
            <a:endParaRPr lang="en-US" sz="3200" b="1" dirty="0">
              <a:latin typeface="+mj-lt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5138EBE1-A326-4F1E-A9DF-0CC08F61B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58" y="2155508"/>
            <a:ext cx="2498103" cy="29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1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A74DBC0-2D1B-4212-8491-0F83E2AB0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356319"/>
              </p:ext>
            </p:extLst>
          </p:nvPr>
        </p:nvGraphicFramePr>
        <p:xfrm>
          <a:off x="2346960" y="1789903"/>
          <a:ext cx="9651999" cy="49640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3043">
                  <a:extLst>
                    <a:ext uri="{9D8B030D-6E8A-4147-A177-3AD203B41FA5}">
                      <a16:colId xmlns:a16="http://schemas.microsoft.com/office/drawing/2014/main" val="1013385047"/>
                    </a:ext>
                  </a:extLst>
                </a:gridCol>
                <a:gridCol w="3791623">
                  <a:extLst>
                    <a:ext uri="{9D8B030D-6E8A-4147-A177-3AD203B41FA5}">
                      <a16:colId xmlns:a16="http://schemas.microsoft.com/office/drawing/2014/main" val="3067220530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403909696"/>
                    </a:ext>
                  </a:extLst>
                </a:gridCol>
              </a:tblGrid>
              <a:tr h="755960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 nến 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cháy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153086"/>
                  </a:ext>
                </a:extLst>
              </a:tr>
              <a:tr h="1311353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092265"/>
                  </a:ext>
                </a:extLst>
              </a:tr>
              <a:tr h="1311353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202291"/>
                  </a:ext>
                </a:extLst>
              </a:tr>
              <a:tr h="1585340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85138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4CE407B-06E9-4869-AB43-9A78A460B4D2}"/>
              </a:ext>
            </a:extLst>
          </p:cNvPr>
          <p:cNvSpPr txBox="1"/>
          <p:nvPr/>
        </p:nvSpPr>
        <p:spPr>
          <a:xfrm>
            <a:off x="5155324" y="983029"/>
            <a:ext cx="3328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5734C-A301-4061-BC8E-7557385AA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317" y="3101319"/>
            <a:ext cx="969377" cy="70979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790B802-FD58-48B2-995B-FAB9E7E55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0533" y="2715059"/>
            <a:ext cx="259718" cy="5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46EA31-C89E-4E11-BAA2-341E2A6B4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703" y="4463492"/>
            <a:ext cx="969377" cy="70979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BEE4F4C-8252-4B34-898D-A279737C8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7791" y="4156260"/>
            <a:ext cx="259718" cy="5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57DED-48F0-4BFE-B886-C1B08DC6A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458" y="6039292"/>
            <a:ext cx="969377" cy="70979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DF619B7-E048-42DA-BBDB-16F510A86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4146" y="5739868"/>
            <a:ext cx="259718" cy="5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043F7FF-FB27-4CC3-BA41-066AAB92C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6458" y="4008752"/>
            <a:ext cx="1099235" cy="116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765F3E03-F9AA-41A8-BBCD-4AA6E50B6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6458" y="5273324"/>
            <a:ext cx="1191533" cy="150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18">
            <a:extLst>
              <a:ext uri="{FF2B5EF4-FFF2-40B4-BE49-F238E27FC236}">
                <a16:creationId xmlns:a16="http://schemas.microsoft.com/office/drawing/2014/main" id="{14C1FAC0-C30D-4B8C-A2D4-758261833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10" y="11357"/>
            <a:ext cx="4916594" cy="1679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29F1C4-CCA0-454B-B072-8DC867963F37}"/>
              </a:ext>
            </a:extLst>
          </p:cNvPr>
          <p:cNvSpPr txBox="1"/>
          <p:nvPr/>
        </p:nvSpPr>
        <p:spPr>
          <a:xfrm>
            <a:off x="1458189" y="1305120"/>
            <a:ext cx="223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7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A74DBC0-2D1B-4212-8491-0F83E2AB0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848624"/>
              </p:ext>
            </p:extLst>
          </p:nvPr>
        </p:nvGraphicFramePr>
        <p:xfrm>
          <a:off x="1452879" y="1068815"/>
          <a:ext cx="10289246" cy="5402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013385047"/>
                    </a:ext>
                  </a:extLst>
                </a:gridCol>
                <a:gridCol w="3484880">
                  <a:extLst>
                    <a:ext uri="{9D8B030D-6E8A-4147-A177-3AD203B41FA5}">
                      <a16:colId xmlns:a16="http://schemas.microsoft.com/office/drawing/2014/main" val="3067220530"/>
                    </a:ext>
                  </a:extLst>
                </a:gridCol>
                <a:gridCol w="4061166">
                  <a:extLst>
                    <a:ext uri="{9D8B030D-6E8A-4147-A177-3AD203B41FA5}">
                      <a16:colId xmlns:a16="http://schemas.microsoft.com/office/drawing/2014/main" val="403909696"/>
                    </a:ext>
                  </a:extLst>
                </a:gridCol>
              </a:tblGrid>
              <a:tr h="808566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 nến 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cháy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153086"/>
                  </a:ext>
                </a:extLst>
              </a:tr>
              <a:tr h="1495739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092265"/>
                  </a:ext>
                </a:extLst>
              </a:tr>
              <a:tr h="1402609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202291"/>
                  </a:ext>
                </a:extLst>
              </a:tr>
              <a:tr h="1695662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85138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4CE407B-06E9-4869-AB43-9A78A460B4D2}"/>
              </a:ext>
            </a:extLst>
          </p:cNvPr>
          <p:cNvSpPr txBox="1"/>
          <p:nvPr/>
        </p:nvSpPr>
        <p:spPr>
          <a:xfrm>
            <a:off x="4500880" y="406400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5734C-A301-4061-BC8E-7557385AA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194" y="2568509"/>
            <a:ext cx="1006111" cy="73669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790B802-FD58-48B2-995B-FAB9E7E55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4469" y="2160900"/>
            <a:ext cx="269560" cy="58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46EA31-C89E-4E11-BAA2-341E2A6B4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79" y="4095050"/>
            <a:ext cx="1006111" cy="73669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BEE4F4C-8252-4B34-898D-A279737C8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1155" y="3714896"/>
            <a:ext cx="269560" cy="58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57DED-48F0-4BFE-B886-C1B08DC6A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59" y="5767194"/>
            <a:ext cx="1006111" cy="73669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DF619B7-E048-42DA-BBDB-16F510A86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5934" y="5382730"/>
            <a:ext cx="269560" cy="58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043F7FF-FB27-4CC3-BA41-066AAB92C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2880" y="3631748"/>
            <a:ext cx="1140890" cy="120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765F3E03-F9AA-41A8-BBCD-4AA6E50B6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6194" y="4972684"/>
            <a:ext cx="1236686" cy="15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DFA072-AD5C-4E77-BEFF-9220C58C6203}"/>
              </a:ext>
            </a:extLst>
          </p:cNvPr>
          <p:cNvSpPr txBox="1"/>
          <p:nvPr/>
        </p:nvSpPr>
        <p:spPr>
          <a:xfrm>
            <a:off x="4175760" y="2306890"/>
            <a:ext cx="345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lâu nhất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4B6482-7DCE-40A5-ACE9-E60433DF6326}"/>
              </a:ext>
            </a:extLst>
          </p:cNvPr>
          <p:cNvSpPr txBox="1"/>
          <p:nvPr/>
        </p:nvSpPr>
        <p:spPr>
          <a:xfrm>
            <a:off x="4114800" y="3813317"/>
            <a:ext cx="345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Tắt nhanh nhất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D7F3F3-EF72-44DF-93E4-1195256B18B5}"/>
              </a:ext>
            </a:extLst>
          </p:cNvPr>
          <p:cNvSpPr txBox="1"/>
          <p:nvPr/>
        </p:nvSpPr>
        <p:spPr>
          <a:xfrm>
            <a:off x="4175760" y="5377722"/>
            <a:ext cx="345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lâu thứ hai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E70853-F249-419D-8BE0-E9C0FAA898EC}"/>
              </a:ext>
            </a:extLst>
          </p:cNvPr>
          <p:cNvSpPr txBox="1"/>
          <p:nvPr/>
        </p:nvSpPr>
        <p:spPr>
          <a:xfrm>
            <a:off x="7680960" y="1776701"/>
            <a:ext cx="4094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Luôn có không khí xung quanh      Chỉ tắt khi hết nến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1F2118-84A1-41AD-AD61-F4BE1CF9F7A8}"/>
              </a:ext>
            </a:extLst>
          </p:cNvPr>
          <p:cNvCxnSpPr/>
          <p:nvPr/>
        </p:nvCxnSpPr>
        <p:spPr>
          <a:xfrm>
            <a:off x="9879023" y="2599277"/>
            <a:ext cx="3419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6359E7E-B244-4544-85F9-6CA01F141B2B}"/>
              </a:ext>
            </a:extLst>
          </p:cNvPr>
          <p:cNvSpPr txBox="1"/>
          <p:nvPr/>
        </p:nvSpPr>
        <p:spPr>
          <a:xfrm>
            <a:off x="7955280" y="3470167"/>
            <a:ext cx="3454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Lượng không khí ít nhất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8CA0B-0917-4E8B-BCE2-5FF53ECC6DBE}"/>
              </a:ext>
            </a:extLst>
          </p:cNvPr>
          <p:cNvSpPr txBox="1"/>
          <p:nvPr/>
        </p:nvSpPr>
        <p:spPr>
          <a:xfrm>
            <a:off x="8001000" y="5089631"/>
            <a:ext cx="345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Lượng không khí ít thứ hai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F6F19B-F948-49BF-A795-91B43BBB8D95}"/>
              </a:ext>
            </a:extLst>
          </p:cNvPr>
          <p:cNvGrpSpPr/>
          <p:nvPr/>
        </p:nvGrpSpPr>
        <p:grpSpPr>
          <a:xfrm>
            <a:off x="193040" y="1137952"/>
            <a:ext cx="11714480" cy="1183675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3" name="椭圆 31">
              <a:extLst>
                <a:ext uri="{FF2B5EF4-FFF2-40B4-BE49-F238E27FC236}">
                  <a16:creationId xmlns:a16="http://schemas.microsoft.com/office/drawing/2014/main" id="{64E83207-07BC-41FE-BE88-A6C9718AAF88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Hộp Văn bản 23">
              <a:extLst>
                <a:ext uri="{FF2B5EF4-FFF2-40B4-BE49-F238E27FC236}">
                  <a16:creationId xmlns:a16="http://schemas.microsoft.com/office/drawing/2014/main" id="{97C4B499-8248-493B-B77C-93774DDE7353}"/>
                </a:ext>
              </a:extLst>
            </p:cNvPr>
            <p:cNvSpPr txBox="1"/>
            <p:nvPr/>
          </p:nvSpPr>
          <p:spPr>
            <a:xfrm>
              <a:off x="298368" y="584143"/>
              <a:ext cx="4007496" cy="249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 kết quả thí nghiệm, </a:t>
              </a:r>
              <a:r>
                <a:rPr lang="vi-VN" sz="28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 </a:t>
              </a:r>
              <a:r>
                <a:rPr lang="nl-NL" sz="28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 nhận xét về vai trò của không khí đối với sự cháy.</a:t>
              </a:r>
              <a:endPara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3EF528-73E5-476E-8232-E3EE0E4B6F68}"/>
              </a:ext>
            </a:extLst>
          </p:cNvPr>
          <p:cNvSpPr/>
          <p:nvPr/>
        </p:nvSpPr>
        <p:spPr>
          <a:xfrm>
            <a:off x="2038350" y="3143250"/>
            <a:ext cx="8497569" cy="941069"/>
          </a:xfrm>
          <a:custGeom>
            <a:avLst/>
            <a:gdLst>
              <a:gd name="connsiteX0" fmla="*/ 0 w 6581774"/>
              <a:gd name="connsiteY0" fmla="*/ 119065 h 714374"/>
              <a:gd name="connsiteX1" fmla="*/ 119065 w 6581774"/>
              <a:gd name="connsiteY1" fmla="*/ 0 h 714374"/>
              <a:gd name="connsiteX2" fmla="*/ 6462709 w 6581774"/>
              <a:gd name="connsiteY2" fmla="*/ 0 h 714374"/>
              <a:gd name="connsiteX3" fmla="*/ 6581774 w 6581774"/>
              <a:gd name="connsiteY3" fmla="*/ 119065 h 714374"/>
              <a:gd name="connsiteX4" fmla="*/ 6581774 w 6581774"/>
              <a:gd name="connsiteY4" fmla="*/ 595309 h 714374"/>
              <a:gd name="connsiteX5" fmla="*/ 6462709 w 6581774"/>
              <a:gd name="connsiteY5" fmla="*/ 714374 h 714374"/>
              <a:gd name="connsiteX6" fmla="*/ 119065 w 6581774"/>
              <a:gd name="connsiteY6" fmla="*/ 714374 h 714374"/>
              <a:gd name="connsiteX7" fmla="*/ 0 w 6581774"/>
              <a:gd name="connsiteY7" fmla="*/ 595309 h 714374"/>
              <a:gd name="connsiteX8" fmla="*/ 0 w 6581774"/>
              <a:gd name="connsiteY8" fmla="*/ 119065 h 71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1774" h="714374" fill="none" extrusionOk="0">
                <a:moveTo>
                  <a:pt x="0" y="119065"/>
                </a:moveTo>
                <a:cubicBezTo>
                  <a:pt x="-457" y="61446"/>
                  <a:pt x="53489" y="3281"/>
                  <a:pt x="119065" y="0"/>
                </a:cubicBezTo>
                <a:cubicBezTo>
                  <a:pt x="1536156" y="-123866"/>
                  <a:pt x="4317922" y="81108"/>
                  <a:pt x="6462709" y="0"/>
                </a:cubicBezTo>
                <a:cubicBezTo>
                  <a:pt x="6530814" y="-3606"/>
                  <a:pt x="6569183" y="54346"/>
                  <a:pt x="6581774" y="119065"/>
                </a:cubicBezTo>
                <a:cubicBezTo>
                  <a:pt x="6619791" y="278711"/>
                  <a:pt x="6568452" y="386483"/>
                  <a:pt x="6581774" y="595309"/>
                </a:cubicBezTo>
                <a:cubicBezTo>
                  <a:pt x="6585789" y="650406"/>
                  <a:pt x="6533499" y="723502"/>
                  <a:pt x="6462709" y="714374"/>
                </a:cubicBezTo>
                <a:cubicBezTo>
                  <a:pt x="4350885" y="696519"/>
                  <a:pt x="1773085" y="605030"/>
                  <a:pt x="119065" y="714374"/>
                </a:cubicBezTo>
                <a:cubicBezTo>
                  <a:pt x="55652" y="708528"/>
                  <a:pt x="3335" y="667294"/>
                  <a:pt x="0" y="595309"/>
                </a:cubicBezTo>
                <a:cubicBezTo>
                  <a:pt x="38690" y="398553"/>
                  <a:pt x="39208" y="345522"/>
                  <a:pt x="0" y="119065"/>
                </a:cubicBezTo>
                <a:close/>
              </a:path>
              <a:path w="6581774" h="714374" stroke="0" extrusionOk="0">
                <a:moveTo>
                  <a:pt x="0" y="119065"/>
                </a:moveTo>
                <a:cubicBezTo>
                  <a:pt x="10358" y="53917"/>
                  <a:pt x="50145" y="6280"/>
                  <a:pt x="119065" y="0"/>
                </a:cubicBezTo>
                <a:cubicBezTo>
                  <a:pt x="3072964" y="96512"/>
                  <a:pt x="5258184" y="-165548"/>
                  <a:pt x="6462709" y="0"/>
                </a:cubicBezTo>
                <a:cubicBezTo>
                  <a:pt x="6538115" y="242"/>
                  <a:pt x="6583422" y="53576"/>
                  <a:pt x="6581774" y="119065"/>
                </a:cubicBezTo>
                <a:cubicBezTo>
                  <a:pt x="6567070" y="342878"/>
                  <a:pt x="6623739" y="434696"/>
                  <a:pt x="6581774" y="595309"/>
                </a:cubicBezTo>
                <a:cubicBezTo>
                  <a:pt x="6581997" y="659868"/>
                  <a:pt x="6535511" y="711185"/>
                  <a:pt x="6462709" y="714374"/>
                </a:cubicBezTo>
                <a:cubicBezTo>
                  <a:pt x="5516292" y="876086"/>
                  <a:pt x="1086070" y="857996"/>
                  <a:pt x="119065" y="714374"/>
                </a:cubicBezTo>
                <a:cubicBezTo>
                  <a:pt x="57756" y="712025"/>
                  <a:pt x="5943" y="658513"/>
                  <a:pt x="0" y="595309"/>
                </a:cubicBezTo>
                <a:cubicBezTo>
                  <a:pt x="-10969" y="398429"/>
                  <a:pt x="-10622" y="273884"/>
                  <a:pt x="0" y="11906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khí có vai trò duy trì sự cháy.</a:t>
            </a:r>
            <a:endParaRPr lang="vi-VN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8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D295E-A335-4925-B9DB-531C0D027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" y="1594809"/>
            <a:ext cx="5040447" cy="4010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843A1-7B79-4EB6-AB92-4164506C7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16" y="1557493"/>
            <a:ext cx="4941384" cy="40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200227"/>
            <a:ext cx="120109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altLang="zh-CN" sz="5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endParaRPr kumimoji="0" lang="zh-CN" altLang="en-US" sz="5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342ED-A68A-4117-A675-74ABBF8AF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ÁT MẪU CHUÔNG GIÓ LENG KENG - KNTTVCS 4 - NXBGDVN (2)">
            <a:hlinkClick r:id="" action="ppaction://media"/>
            <a:extLst>
              <a:ext uri="{FF2B5EF4-FFF2-40B4-BE49-F238E27FC236}">
                <a16:creationId xmlns:a16="http://schemas.microsoft.com/office/drawing/2014/main" id="{329E7FED-1037-4729-9C22-1B27527DF5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9783" cy="6858000"/>
          </a:xfrm>
        </p:spPr>
      </p:pic>
    </p:spTree>
    <p:extLst>
      <p:ext uri="{BB962C8B-B14F-4D97-AF65-F5344CB8AC3E}">
        <p14:creationId xmlns:p14="http://schemas.microsoft.com/office/powerpoint/2010/main" val="20400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3390D55-8564-45E7-8DE2-2DD24578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38" y="467304"/>
            <a:ext cx="2804377" cy="349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F004991E-83D7-4B77-8783-E29BEB40E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63" y="467304"/>
            <a:ext cx="3172727" cy="349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AD183-C59F-4C9E-B92D-94A83E8B9A3D}"/>
              </a:ext>
            </a:extLst>
          </p:cNvPr>
          <p:cNvSpPr txBox="1"/>
          <p:nvPr/>
        </p:nvSpPr>
        <p:spPr>
          <a:xfrm>
            <a:off x="1244716" y="4242062"/>
            <a:ext cx="3685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Để tay trước mũi, ngậm miệng rồi hít vào, thở ra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9BBD8-0517-434C-A09B-A18228A91935}"/>
              </a:ext>
            </a:extLst>
          </p:cNvPr>
          <p:cNvSpPr txBox="1"/>
          <p:nvPr/>
        </p:nvSpPr>
        <p:spPr>
          <a:xfrm>
            <a:off x="7397573" y="4457505"/>
            <a:ext cx="437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Lấy tay bịt mũi, ngậm miệng</a:t>
            </a:r>
            <a:endParaRPr lang="en-US" sz="2800" dirty="0">
              <a:latin typeface="+mj-lt"/>
            </a:endParaRPr>
          </a:p>
        </p:txBody>
      </p:sp>
      <p:sp>
        <p:nvSpPr>
          <p:cNvPr id="3" name="Action Button: Help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C3B55F8-DEC6-46E7-9E55-8B34BAE76701}"/>
              </a:ext>
            </a:extLst>
          </p:cNvPr>
          <p:cNvSpPr/>
          <p:nvPr/>
        </p:nvSpPr>
        <p:spPr>
          <a:xfrm>
            <a:off x="857840" y="5378871"/>
            <a:ext cx="1102936" cy="1007991"/>
          </a:xfrm>
          <a:prstGeom prst="actionButtonHel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6D4AD2-03FB-4EEE-8852-9B4B2C5B66EE}"/>
              </a:ext>
            </a:extLst>
          </p:cNvPr>
          <p:cNvSpPr txBox="1"/>
          <p:nvPr/>
        </p:nvSpPr>
        <p:spPr>
          <a:xfrm>
            <a:off x="2413639" y="5625090"/>
            <a:ext cx="7446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Em cảm thấy thế nào trong mỗi trường hợp?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1D5BA-00CD-4535-BA2A-44C3D46222D0}"/>
              </a:ext>
            </a:extLst>
          </p:cNvPr>
          <p:cNvSpPr txBox="1"/>
          <p:nvPr/>
        </p:nvSpPr>
        <p:spPr>
          <a:xfrm>
            <a:off x="402210" y="4335145"/>
            <a:ext cx="569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Có luồng gió nhẹ từ mũi thổi vào tay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68F13-7BBC-4B1F-900E-1B620C3C696D}"/>
              </a:ext>
            </a:extLst>
          </p:cNvPr>
          <p:cNvSpPr txBox="1"/>
          <p:nvPr/>
        </p:nvSpPr>
        <p:spPr>
          <a:xfrm>
            <a:off x="8613821" y="4335145"/>
            <a:ext cx="1479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Khó thở</a:t>
            </a:r>
            <a:endParaRPr lang="en-US" sz="28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8F0E4-78A5-49E8-B309-67885736D6AF}"/>
              </a:ext>
            </a:extLst>
          </p:cNvPr>
          <p:cNvSpPr txBox="1"/>
          <p:nvPr/>
        </p:nvSpPr>
        <p:spPr>
          <a:xfrm>
            <a:off x="2248481" y="5405812"/>
            <a:ext cx="9860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Em có nhận xét gì về vai trò của không khí đối với sự sống của con người?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293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3" grpId="0" animBg="1"/>
      <p:bldP spid="3" grpId="1" animBg="1"/>
      <p:bldP spid="3" grpId="2" animBg="1"/>
      <p:bldP spid="7" grpId="0"/>
      <p:bldP spid="7" grpId="1"/>
      <p:bldP spid="4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3390D55-8564-45E7-8DE2-2DD24578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38" y="467304"/>
            <a:ext cx="2804377" cy="349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F004991E-83D7-4B77-8783-E29BEB40E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63" y="467304"/>
            <a:ext cx="3172727" cy="349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01D5BA-00CD-4535-BA2A-44C3D46222D0}"/>
              </a:ext>
            </a:extLst>
          </p:cNvPr>
          <p:cNvSpPr txBox="1"/>
          <p:nvPr/>
        </p:nvSpPr>
        <p:spPr>
          <a:xfrm>
            <a:off x="311273" y="4251489"/>
            <a:ext cx="569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Có luồng gió nhẹ từ mũi thổi vào tay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68F13-7BBC-4B1F-900E-1B620C3C696D}"/>
              </a:ext>
            </a:extLst>
          </p:cNvPr>
          <p:cNvSpPr txBox="1"/>
          <p:nvPr/>
        </p:nvSpPr>
        <p:spPr>
          <a:xfrm>
            <a:off x="8604394" y="4242062"/>
            <a:ext cx="1479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+mj-lt"/>
              </a:rPr>
              <a:t>Khó thở</a:t>
            </a:r>
            <a:endParaRPr lang="en-US" sz="28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787935-B842-4E15-BDB3-009F346065C0}"/>
              </a:ext>
            </a:extLst>
          </p:cNvPr>
          <p:cNvSpPr/>
          <p:nvPr/>
        </p:nvSpPr>
        <p:spPr>
          <a:xfrm>
            <a:off x="1147150" y="5828521"/>
            <a:ext cx="10658687" cy="707886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Không khí có vai trò duy trì sự sống của con ngươi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D523F5-75C1-4EF0-A685-C92378D14190}"/>
              </a:ext>
            </a:extLst>
          </p:cNvPr>
          <p:cNvCxnSpPr>
            <a:cxnSpLocks/>
          </p:cNvCxnSpPr>
          <p:nvPr/>
        </p:nvCxnSpPr>
        <p:spPr>
          <a:xfrm>
            <a:off x="4798142" y="4765282"/>
            <a:ext cx="1052052" cy="976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AD908D-5946-4ACF-94B3-6D01BF54FDFD}"/>
              </a:ext>
            </a:extLst>
          </p:cNvPr>
          <p:cNvCxnSpPr/>
          <p:nvPr/>
        </p:nvCxnSpPr>
        <p:spPr>
          <a:xfrm flipH="1">
            <a:off x="8111613" y="4808523"/>
            <a:ext cx="816077" cy="1019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2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043588-BE27-4F3E-B21C-7FD3E5C56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50" y="3121928"/>
            <a:ext cx="2198763" cy="1991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6979D-DA01-4560-9A55-B334A5083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92" y="2259263"/>
            <a:ext cx="2240721" cy="2857899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660F2FC-8923-46A4-9CFB-522218D12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80" y="1816043"/>
            <a:ext cx="2198763" cy="328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51" y="157729"/>
            <a:ext cx="1183005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Quan sát hình 3. </a:t>
            </a:r>
          </a:p>
          <a:p>
            <a:pPr marL="457200" lvl="0" indent="-457200" algn="just" defTabSz="9144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Hãy dự đoán: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Nếu đậy kín cây ở hình 3a và lọ đựng con gián ở hình 3b thì sau một thời gian cây và con gián sẽ như thế nào?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551" y="5975596"/>
            <a:ext cx="1183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97D71F-9E77-4AD1-9656-F24D7CC35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68" y="1727389"/>
            <a:ext cx="2804991" cy="34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6FC6A53-F59B-4E36-AF65-13649E9A6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79" y="1794052"/>
            <a:ext cx="2198764" cy="71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C65D0F-C510-4FD9-9A1A-B676FBAD94D9}"/>
              </a:ext>
            </a:extLst>
          </p:cNvPr>
          <p:cNvSpPr txBox="1"/>
          <p:nvPr/>
        </p:nvSpPr>
        <p:spPr>
          <a:xfrm>
            <a:off x="2620652" y="5224279"/>
            <a:ext cx="14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+mj-lt"/>
              </a:rPr>
              <a:t>Hình 3a</a:t>
            </a:r>
            <a:endParaRPr lang="en-US" sz="28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1565FB-4EF4-4263-99B3-7853A5A5B5EB}"/>
              </a:ext>
            </a:extLst>
          </p:cNvPr>
          <p:cNvSpPr txBox="1"/>
          <p:nvPr/>
        </p:nvSpPr>
        <p:spPr>
          <a:xfrm>
            <a:off x="7647837" y="5152721"/>
            <a:ext cx="14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Hình 3b</a:t>
            </a:r>
            <a:endParaRPr lang="en-US" sz="2800" dirty="0">
              <a:latin typeface="+mj-lt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5F319D45-C027-4872-A722-38DCF6EF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2926" flipH="1">
            <a:off x="7872476" y="4266388"/>
            <a:ext cx="867581" cy="87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B23E7B0-0175-48A0-8479-3E5CEDD12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9289">
            <a:off x="7794191" y="4320413"/>
            <a:ext cx="1243147" cy="9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/>
          <p:cNvSpPr/>
          <p:nvPr/>
        </p:nvSpPr>
        <p:spPr>
          <a:xfrm>
            <a:off x="344170" y="975360"/>
            <a:ext cx="9196070" cy="1200149"/>
          </a:xfrm>
          <a:custGeom>
            <a:avLst/>
            <a:gdLst>
              <a:gd name="connsiteX0" fmla="*/ 0 w 7905750"/>
              <a:gd name="connsiteY0" fmla="*/ 200029 h 1200149"/>
              <a:gd name="connsiteX1" fmla="*/ 200029 w 7905750"/>
              <a:gd name="connsiteY1" fmla="*/ 0 h 1200149"/>
              <a:gd name="connsiteX2" fmla="*/ 7705721 w 7905750"/>
              <a:gd name="connsiteY2" fmla="*/ 0 h 1200149"/>
              <a:gd name="connsiteX3" fmla="*/ 7905750 w 7905750"/>
              <a:gd name="connsiteY3" fmla="*/ 200029 h 1200149"/>
              <a:gd name="connsiteX4" fmla="*/ 7905750 w 7905750"/>
              <a:gd name="connsiteY4" fmla="*/ 1000120 h 1200149"/>
              <a:gd name="connsiteX5" fmla="*/ 7705721 w 7905750"/>
              <a:gd name="connsiteY5" fmla="*/ 1200149 h 1200149"/>
              <a:gd name="connsiteX6" fmla="*/ 200029 w 7905750"/>
              <a:gd name="connsiteY6" fmla="*/ 1200149 h 1200149"/>
              <a:gd name="connsiteX7" fmla="*/ 0 w 7905750"/>
              <a:gd name="connsiteY7" fmla="*/ 1000120 h 1200149"/>
              <a:gd name="connsiteX8" fmla="*/ 0 w 7905750"/>
              <a:gd name="connsiteY8" fmla="*/ 200029 h 120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5750" h="1200149" fill="none" extrusionOk="0">
                <a:moveTo>
                  <a:pt x="0" y="200029"/>
                </a:moveTo>
                <a:cubicBezTo>
                  <a:pt x="-323" y="95307"/>
                  <a:pt x="90400" y="15191"/>
                  <a:pt x="200029" y="0"/>
                </a:cubicBezTo>
                <a:cubicBezTo>
                  <a:pt x="3242608" y="-123866"/>
                  <a:pt x="4164734" y="81108"/>
                  <a:pt x="7705721" y="0"/>
                </a:cubicBezTo>
                <a:cubicBezTo>
                  <a:pt x="7824011" y="-12011"/>
                  <a:pt x="7903719" y="89724"/>
                  <a:pt x="7905750" y="200029"/>
                </a:cubicBezTo>
                <a:cubicBezTo>
                  <a:pt x="7847659" y="347833"/>
                  <a:pt x="7927828" y="828549"/>
                  <a:pt x="7905750" y="1000120"/>
                </a:cubicBezTo>
                <a:cubicBezTo>
                  <a:pt x="7907521" y="1105890"/>
                  <a:pt x="7819843" y="1206769"/>
                  <a:pt x="7705721" y="1200149"/>
                </a:cubicBezTo>
                <a:cubicBezTo>
                  <a:pt x="4166570" y="1182294"/>
                  <a:pt x="1459469" y="1090805"/>
                  <a:pt x="200029" y="1200149"/>
                </a:cubicBezTo>
                <a:cubicBezTo>
                  <a:pt x="93698" y="1189823"/>
                  <a:pt x="1122" y="1112688"/>
                  <a:pt x="0" y="1000120"/>
                </a:cubicBezTo>
                <a:cubicBezTo>
                  <a:pt x="5172" y="889941"/>
                  <a:pt x="64075" y="442300"/>
                  <a:pt x="0" y="200029"/>
                </a:cubicBezTo>
                <a:close/>
              </a:path>
              <a:path w="7905750" h="1200149" stroke="0" extrusionOk="0">
                <a:moveTo>
                  <a:pt x="0" y="200029"/>
                </a:moveTo>
                <a:cubicBezTo>
                  <a:pt x="9281" y="90103"/>
                  <a:pt x="84670" y="9705"/>
                  <a:pt x="200029" y="0"/>
                </a:cubicBezTo>
                <a:cubicBezTo>
                  <a:pt x="1739043" y="96512"/>
                  <a:pt x="4800245" y="-165548"/>
                  <a:pt x="7705721" y="0"/>
                </a:cubicBezTo>
                <a:cubicBezTo>
                  <a:pt x="7828601" y="311"/>
                  <a:pt x="7920505" y="91966"/>
                  <a:pt x="7905750" y="200029"/>
                </a:cubicBezTo>
                <a:cubicBezTo>
                  <a:pt x="7914053" y="322329"/>
                  <a:pt x="7871679" y="824692"/>
                  <a:pt x="7905750" y="1000120"/>
                </a:cubicBezTo>
                <a:cubicBezTo>
                  <a:pt x="7907768" y="1099745"/>
                  <a:pt x="7824791" y="1196257"/>
                  <a:pt x="7705721" y="1200149"/>
                </a:cubicBezTo>
                <a:cubicBezTo>
                  <a:pt x="5598636" y="1361861"/>
                  <a:pt x="1450273" y="1343771"/>
                  <a:pt x="200029" y="1200149"/>
                </a:cubicBezTo>
                <a:cubicBezTo>
                  <a:pt x="102694" y="1193213"/>
                  <a:pt x="13561" y="1104766"/>
                  <a:pt x="0" y="1000120"/>
                </a:cubicBezTo>
                <a:cubicBezTo>
                  <a:pt x="50563" y="808443"/>
                  <a:pt x="68159" y="592704"/>
                  <a:pt x="0" y="200029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cho cả động vật và thực vật (sinh vật). 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1572E86-2F9C-4684-A7E9-58CB6CB07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41" y="718696"/>
            <a:ext cx="4845274" cy="417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2452C324-15DD-4785-BE02-7BC93D4C9AED}"/>
              </a:ext>
            </a:extLst>
          </p:cNvPr>
          <p:cNvSpPr/>
          <p:nvPr/>
        </p:nvSpPr>
        <p:spPr>
          <a:xfrm>
            <a:off x="317272" y="581472"/>
            <a:ext cx="6724649" cy="1276349"/>
          </a:xfrm>
          <a:custGeom>
            <a:avLst/>
            <a:gdLst>
              <a:gd name="connsiteX0" fmla="*/ 0 w 6724649"/>
              <a:gd name="connsiteY0" fmla="*/ 212729 h 1276349"/>
              <a:gd name="connsiteX1" fmla="*/ 212729 w 6724649"/>
              <a:gd name="connsiteY1" fmla="*/ 0 h 1276349"/>
              <a:gd name="connsiteX2" fmla="*/ 6511920 w 6724649"/>
              <a:gd name="connsiteY2" fmla="*/ 0 h 1276349"/>
              <a:gd name="connsiteX3" fmla="*/ 6724649 w 6724649"/>
              <a:gd name="connsiteY3" fmla="*/ 212729 h 1276349"/>
              <a:gd name="connsiteX4" fmla="*/ 6724649 w 6724649"/>
              <a:gd name="connsiteY4" fmla="*/ 1063620 h 1276349"/>
              <a:gd name="connsiteX5" fmla="*/ 6511920 w 6724649"/>
              <a:gd name="connsiteY5" fmla="*/ 1276349 h 1276349"/>
              <a:gd name="connsiteX6" fmla="*/ 212729 w 6724649"/>
              <a:gd name="connsiteY6" fmla="*/ 1276349 h 1276349"/>
              <a:gd name="connsiteX7" fmla="*/ 0 w 6724649"/>
              <a:gd name="connsiteY7" fmla="*/ 1063620 h 1276349"/>
              <a:gd name="connsiteX8" fmla="*/ 0 w 6724649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1738524" y="-123866"/>
                  <a:pt x="5697893" y="81108"/>
                  <a:pt x="6511920" y="0"/>
                </a:cubicBezTo>
                <a:cubicBezTo>
                  <a:pt x="6637889" y="-13033"/>
                  <a:pt x="6722081" y="95454"/>
                  <a:pt x="6724649" y="212729"/>
                </a:cubicBezTo>
                <a:cubicBezTo>
                  <a:pt x="6726797" y="608517"/>
                  <a:pt x="6652121" y="850746"/>
                  <a:pt x="6724649" y="1063620"/>
                </a:cubicBezTo>
                <a:cubicBezTo>
                  <a:pt x="6729394" y="1168506"/>
                  <a:pt x="6638931" y="1293627"/>
                  <a:pt x="6511920" y="1276349"/>
                </a:cubicBezTo>
                <a:cubicBezTo>
                  <a:pt x="3372023" y="1258494"/>
                  <a:pt x="2428072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24649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986809" y="96512"/>
                  <a:pt x="3448046" y="-165548"/>
                  <a:pt x="6511920" y="0"/>
                </a:cubicBezTo>
                <a:cubicBezTo>
                  <a:pt x="6652096" y="569"/>
                  <a:pt x="6734534" y="96856"/>
                  <a:pt x="6724649" y="212729"/>
                </a:cubicBezTo>
                <a:cubicBezTo>
                  <a:pt x="6667016" y="571746"/>
                  <a:pt x="6660836" y="937534"/>
                  <a:pt x="6724649" y="1063620"/>
                </a:cubicBezTo>
                <a:cubicBezTo>
                  <a:pt x="6727497" y="1165798"/>
                  <a:pt x="6643121" y="1270140"/>
                  <a:pt x="6511920" y="1276349"/>
                </a:cubicBezTo>
                <a:cubicBezTo>
                  <a:pt x="5439018" y="1438061"/>
                  <a:pt x="2936441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thích vì sao trong các nhà kính trồng rau thường có cửa thông khí.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11">
            <a:extLst>
              <a:ext uri="{FF2B5EF4-FFF2-40B4-BE49-F238E27FC236}">
                <a16:creationId xmlns:a16="http://schemas.microsoft.com/office/drawing/2014/main" id="{039159AD-FBB7-484A-AA4E-10F5BB583831}"/>
              </a:ext>
            </a:extLst>
          </p:cNvPr>
          <p:cNvSpPr/>
          <p:nvPr/>
        </p:nvSpPr>
        <p:spPr>
          <a:xfrm>
            <a:off x="304805" y="3133281"/>
            <a:ext cx="6724649" cy="1866899"/>
          </a:xfrm>
          <a:custGeom>
            <a:avLst/>
            <a:gdLst>
              <a:gd name="connsiteX0" fmla="*/ 0 w 6724649"/>
              <a:gd name="connsiteY0" fmla="*/ 311156 h 1866899"/>
              <a:gd name="connsiteX1" fmla="*/ 311156 w 6724649"/>
              <a:gd name="connsiteY1" fmla="*/ 0 h 1866899"/>
              <a:gd name="connsiteX2" fmla="*/ 6413493 w 6724649"/>
              <a:gd name="connsiteY2" fmla="*/ 0 h 1866899"/>
              <a:gd name="connsiteX3" fmla="*/ 6724649 w 6724649"/>
              <a:gd name="connsiteY3" fmla="*/ 311156 h 1866899"/>
              <a:gd name="connsiteX4" fmla="*/ 6724649 w 6724649"/>
              <a:gd name="connsiteY4" fmla="*/ 1555743 h 1866899"/>
              <a:gd name="connsiteX5" fmla="*/ 6413493 w 6724649"/>
              <a:gd name="connsiteY5" fmla="*/ 1866899 h 1866899"/>
              <a:gd name="connsiteX6" fmla="*/ 311156 w 6724649"/>
              <a:gd name="connsiteY6" fmla="*/ 1866899 h 1866899"/>
              <a:gd name="connsiteX7" fmla="*/ 0 w 6724649"/>
              <a:gd name="connsiteY7" fmla="*/ 1555743 h 1866899"/>
              <a:gd name="connsiteX8" fmla="*/ 0 w 6724649"/>
              <a:gd name="connsiteY8" fmla="*/ 311156 h 1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866899" fill="none" extrusionOk="0">
                <a:moveTo>
                  <a:pt x="0" y="311156"/>
                </a:moveTo>
                <a:cubicBezTo>
                  <a:pt x="-876" y="154917"/>
                  <a:pt x="140288" y="17622"/>
                  <a:pt x="311156" y="0"/>
                </a:cubicBezTo>
                <a:cubicBezTo>
                  <a:pt x="1897998" y="-123866"/>
                  <a:pt x="4674898" y="81108"/>
                  <a:pt x="6413493" y="0"/>
                </a:cubicBezTo>
                <a:cubicBezTo>
                  <a:pt x="6600436" y="-23197"/>
                  <a:pt x="6711954" y="140356"/>
                  <a:pt x="6724649" y="311156"/>
                </a:cubicBezTo>
                <a:cubicBezTo>
                  <a:pt x="6771532" y="859608"/>
                  <a:pt x="6692402" y="1304590"/>
                  <a:pt x="6724649" y="1555743"/>
                </a:cubicBezTo>
                <a:cubicBezTo>
                  <a:pt x="6728715" y="1716794"/>
                  <a:pt x="6595057" y="1884527"/>
                  <a:pt x="6413493" y="1866899"/>
                </a:cubicBezTo>
                <a:cubicBezTo>
                  <a:pt x="5496163" y="1849044"/>
                  <a:pt x="1560999" y="1757555"/>
                  <a:pt x="311156" y="1866899"/>
                </a:cubicBezTo>
                <a:cubicBezTo>
                  <a:pt x="150977" y="1837813"/>
                  <a:pt x="2473" y="1732208"/>
                  <a:pt x="0" y="1555743"/>
                </a:cubicBezTo>
                <a:cubicBezTo>
                  <a:pt x="-83400" y="1008765"/>
                  <a:pt x="-24442" y="846257"/>
                  <a:pt x="0" y="311156"/>
                </a:cubicBezTo>
                <a:close/>
              </a:path>
              <a:path w="6724649" h="1866899" stroke="0" extrusionOk="0">
                <a:moveTo>
                  <a:pt x="0" y="311156"/>
                </a:moveTo>
                <a:cubicBezTo>
                  <a:pt x="16811" y="140300"/>
                  <a:pt x="132924" y="12682"/>
                  <a:pt x="311156" y="0"/>
                </a:cubicBezTo>
                <a:cubicBezTo>
                  <a:pt x="2248666" y="96512"/>
                  <a:pt x="3448853" y="-165548"/>
                  <a:pt x="6413493" y="0"/>
                </a:cubicBezTo>
                <a:cubicBezTo>
                  <a:pt x="6594991" y="242"/>
                  <a:pt x="6755016" y="144268"/>
                  <a:pt x="6724649" y="311156"/>
                </a:cubicBezTo>
                <a:cubicBezTo>
                  <a:pt x="6613366" y="550341"/>
                  <a:pt x="6653279" y="1336805"/>
                  <a:pt x="6724649" y="1555743"/>
                </a:cubicBezTo>
                <a:cubicBezTo>
                  <a:pt x="6730020" y="1698718"/>
                  <a:pt x="6597645" y="1861328"/>
                  <a:pt x="6413493" y="1866899"/>
                </a:cubicBezTo>
                <a:cubicBezTo>
                  <a:pt x="5200803" y="2028611"/>
                  <a:pt x="965642" y="2010521"/>
                  <a:pt x="311156" y="1866899"/>
                </a:cubicBezTo>
                <a:cubicBezTo>
                  <a:pt x="147634" y="1862504"/>
                  <a:pt x="7850" y="1724217"/>
                  <a:pt x="0" y="1555743"/>
                </a:cubicBezTo>
                <a:cubicBezTo>
                  <a:pt x="41429" y="1070492"/>
                  <a:pt x="27084" y="783732"/>
                  <a:pt x="0" y="3111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rong các nhà kính trồng rau thường có cửa thông khí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không khí được lưu thông trong nhà nhằm duy trì sự sống cho cây trồng.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E5D234C2-48B7-4FA2-AF72-99B1AF06CA7F}"/>
              </a:ext>
            </a:extLst>
          </p:cNvPr>
          <p:cNvSpPr/>
          <p:nvPr/>
        </p:nvSpPr>
        <p:spPr>
          <a:xfrm>
            <a:off x="6956981" y="559127"/>
            <a:ext cx="4987291" cy="1276349"/>
          </a:xfrm>
          <a:custGeom>
            <a:avLst/>
            <a:gdLst>
              <a:gd name="connsiteX0" fmla="*/ 0 w 6734174"/>
              <a:gd name="connsiteY0" fmla="*/ 212729 h 1276349"/>
              <a:gd name="connsiteX1" fmla="*/ 212729 w 6734174"/>
              <a:gd name="connsiteY1" fmla="*/ 0 h 1276349"/>
              <a:gd name="connsiteX2" fmla="*/ 6521445 w 6734174"/>
              <a:gd name="connsiteY2" fmla="*/ 0 h 1276349"/>
              <a:gd name="connsiteX3" fmla="*/ 6734174 w 6734174"/>
              <a:gd name="connsiteY3" fmla="*/ 212729 h 1276349"/>
              <a:gd name="connsiteX4" fmla="*/ 6734174 w 6734174"/>
              <a:gd name="connsiteY4" fmla="*/ 1063620 h 1276349"/>
              <a:gd name="connsiteX5" fmla="*/ 6521445 w 6734174"/>
              <a:gd name="connsiteY5" fmla="*/ 1276349 h 1276349"/>
              <a:gd name="connsiteX6" fmla="*/ 212729 w 6734174"/>
              <a:gd name="connsiteY6" fmla="*/ 1276349 h 1276349"/>
              <a:gd name="connsiteX7" fmla="*/ 0 w 6734174"/>
              <a:gd name="connsiteY7" fmla="*/ 1063620 h 1276349"/>
              <a:gd name="connsiteX8" fmla="*/ 0 w 6734174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2412571" y="-123866"/>
                  <a:pt x="4334865" y="81108"/>
                  <a:pt x="6521445" y="0"/>
                </a:cubicBezTo>
                <a:cubicBezTo>
                  <a:pt x="6647414" y="-13033"/>
                  <a:pt x="6731606" y="95454"/>
                  <a:pt x="6734174" y="212729"/>
                </a:cubicBezTo>
                <a:cubicBezTo>
                  <a:pt x="6736322" y="608517"/>
                  <a:pt x="6661646" y="850746"/>
                  <a:pt x="6734174" y="1063620"/>
                </a:cubicBezTo>
                <a:cubicBezTo>
                  <a:pt x="6738919" y="1168506"/>
                  <a:pt x="6648456" y="1293627"/>
                  <a:pt x="6521445" y="1276349"/>
                </a:cubicBezTo>
                <a:cubicBezTo>
                  <a:pt x="4884278" y="1258494"/>
                  <a:pt x="1959127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34174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1607517" y="96512"/>
                  <a:pt x="4204645" y="-165548"/>
                  <a:pt x="6521445" y="0"/>
                </a:cubicBezTo>
                <a:cubicBezTo>
                  <a:pt x="6661621" y="569"/>
                  <a:pt x="6744059" y="96856"/>
                  <a:pt x="6734174" y="212729"/>
                </a:cubicBezTo>
                <a:cubicBezTo>
                  <a:pt x="6676541" y="571746"/>
                  <a:pt x="6670361" y="937534"/>
                  <a:pt x="6734174" y="1063620"/>
                </a:cubicBezTo>
                <a:cubicBezTo>
                  <a:pt x="6737022" y="1165798"/>
                  <a:pt x="6652646" y="1270140"/>
                  <a:pt x="6521445" y="1276349"/>
                </a:cubicBezTo>
                <a:cubicBezTo>
                  <a:pt x="4778306" y="1438061"/>
                  <a:pt x="2950099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sục không khí vào bể cá cảnh để làm gì?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12">
            <a:extLst>
              <a:ext uri="{FF2B5EF4-FFF2-40B4-BE49-F238E27FC236}">
                <a16:creationId xmlns:a16="http://schemas.microsoft.com/office/drawing/2014/main" id="{7DFB81D7-B42D-449B-8F9C-3E38B9F427BF}"/>
              </a:ext>
            </a:extLst>
          </p:cNvPr>
          <p:cNvSpPr/>
          <p:nvPr/>
        </p:nvSpPr>
        <p:spPr>
          <a:xfrm>
            <a:off x="7022968" y="2639506"/>
            <a:ext cx="4921303" cy="2383020"/>
          </a:xfrm>
          <a:custGeom>
            <a:avLst/>
            <a:gdLst>
              <a:gd name="connsiteX0" fmla="*/ 0 w 6734174"/>
              <a:gd name="connsiteY0" fmla="*/ 293693 h 1762125"/>
              <a:gd name="connsiteX1" fmla="*/ 293693 w 6734174"/>
              <a:gd name="connsiteY1" fmla="*/ 0 h 1762125"/>
              <a:gd name="connsiteX2" fmla="*/ 6440481 w 6734174"/>
              <a:gd name="connsiteY2" fmla="*/ 0 h 1762125"/>
              <a:gd name="connsiteX3" fmla="*/ 6734174 w 6734174"/>
              <a:gd name="connsiteY3" fmla="*/ 293693 h 1762125"/>
              <a:gd name="connsiteX4" fmla="*/ 6734174 w 6734174"/>
              <a:gd name="connsiteY4" fmla="*/ 1468432 h 1762125"/>
              <a:gd name="connsiteX5" fmla="*/ 6440481 w 6734174"/>
              <a:gd name="connsiteY5" fmla="*/ 1762125 h 1762125"/>
              <a:gd name="connsiteX6" fmla="*/ 293693 w 6734174"/>
              <a:gd name="connsiteY6" fmla="*/ 1762125 h 1762125"/>
              <a:gd name="connsiteX7" fmla="*/ 0 w 6734174"/>
              <a:gd name="connsiteY7" fmla="*/ 1468432 h 1762125"/>
              <a:gd name="connsiteX8" fmla="*/ 0 w 6734174"/>
              <a:gd name="connsiteY8" fmla="*/ 293693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762125" fill="none" extrusionOk="0">
                <a:moveTo>
                  <a:pt x="0" y="293693"/>
                </a:moveTo>
                <a:cubicBezTo>
                  <a:pt x="-329" y="137363"/>
                  <a:pt x="133278" y="32167"/>
                  <a:pt x="293693" y="0"/>
                </a:cubicBezTo>
                <a:cubicBezTo>
                  <a:pt x="2943652" y="-123866"/>
                  <a:pt x="5459280" y="81108"/>
                  <a:pt x="6440481" y="0"/>
                </a:cubicBezTo>
                <a:cubicBezTo>
                  <a:pt x="6618319" y="-24026"/>
                  <a:pt x="6725050" y="132244"/>
                  <a:pt x="6734174" y="293693"/>
                </a:cubicBezTo>
                <a:cubicBezTo>
                  <a:pt x="6816070" y="827768"/>
                  <a:pt x="6636181" y="910204"/>
                  <a:pt x="6734174" y="1468432"/>
                </a:cubicBezTo>
                <a:cubicBezTo>
                  <a:pt x="6739716" y="1615918"/>
                  <a:pt x="6606026" y="1768190"/>
                  <a:pt x="6440481" y="1762125"/>
                </a:cubicBezTo>
                <a:cubicBezTo>
                  <a:pt x="5265173" y="1744270"/>
                  <a:pt x="1599019" y="1652781"/>
                  <a:pt x="293693" y="1762125"/>
                </a:cubicBezTo>
                <a:cubicBezTo>
                  <a:pt x="141082" y="1738216"/>
                  <a:pt x="1150" y="1632782"/>
                  <a:pt x="0" y="1468432"/>
                </a:cubicBezTo>
                <a:cubicBezTo>
                  <a:pt x="30714" y="1075260"/>
                  <a:pt x="48599" y="704494"/>
                  <a:pt x="0" y="293693"/>
                </a:cubicBezTo>
                <a:close/>
              </a:path>
              <a:path w="6734174" h="1762125" stroke="0" extrusionOk="0">
                <a:moveTo>
                  <a:pt x="0" y="293693"/>
                </a:moveTo>
                <a:cubicBezTo>
                  <a:pt x="7603" y="131939"/>
                  <a:pt x="119580" y="23658"/>
                  <a:pt x="293693" y="0"/>
                </a:cubicBezTo>
                <a:cubicBezTo>
                  <a:pt x="3045394" y="96512"/>
                  <a:pt x="4753888" y="-165548"/>
                  <a:pt x="6440481" y="0"/>
                </a:cubicBezTo>
                <a:cubicBezTo>
                  <a:pt x="6627872" y="632"/>
                  <a:pt x="6751943" y="134393"/>
                  <a:pt x="6734174" y="293693"/>
                </a:cubicBezTo>
                <a:cubicBezTo>
                  <a:pt x="6795486" y="421779"/>
                  <a:pt x="6741311" y="1288428"/>
                  <a:pt x="6734174" y="1468432"/>
                </a:cubicBezTo>
                <a:cubicBezTo>
                  <a:pt x="6735985" y="1620897"/>
                  <a:pt x="6612446" y="1757705"/>
                  <a:pt x="6440481" y="1762125"/>
                </a:cubicBezTo>
                <a:cubicBezTo>
                  <a:pt x="4182455" y="1923837"/>
                  <a:pt x="3183326" y="1905747"/>
                  <a:pt x="293693" y="1762125"/>
                </a:cubicBezTo>
                <a:cubicBezTo>
                  <a:pt x="158047" y="1748105"/>
                  <a:pt x="20834" y="1621681"/>
                  <a:pt x="0" y="1468432"/>
                </a:cubicBezTo>
                <a:cubicBezTo>
                  <a:pt x="-89826" y="1036679"/>
                  <a:pt x="-26364" y="607300"/>
                  <a:pt x="0" y="29369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 ta sục không khí vào bể cá cảnh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tăng lượng không khí trong nước duy trì sự sống cho cá.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Máy lọc Oxy tạo bọt khí cho bể cá #pksreview">
            <a:hlinkClick r:id="" action="ppaction://media"/>
            <a:extLst>
              <a:ext uri="{FF2B5EF4-FFF2-40B4-BE49-F238E27FC236}">
                <a16:creationId xmlns:a16="http://schemas.microsoft.com/office/drawing/2014/main" id="{D13D460F-D930-4AA0-BC69-2F6609657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6818"/>
            <a:ext cx="6956980" cy="68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/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5" name="Hộp Văn bản 54"/>
            <p:cNvSpPr txBox="1"/>
            <p:nvPr/>
          </p:nvSpPr>
          <p:spPr>
            <a:xfrm>
              <a:off x="-1785472" y="1377964"/>
              <a:ext cx="7405835" cy="272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8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i trò của không khí (2)">
            <a:hlinkClick r:id="" action="ppaction://media"/>
            <a:extLst>
              <a:ext uri="{FF2B5EF4-FFF2-40B4-BE49-F238E27FC236}">
                <a16:creationId xmlns:a16="http://schemas.microsoft.com/office/drawing/2014/main" id="{8853773D-8697-48A3-8777-C41EBE871C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483"/>
                  <p14:bmkLst>
                    <p14:bmk name="Bookmark 1" time="8842.2917"/>
                    <p14:bmk name="Bookmark 2" time="13273.5833"/>
                    <p14:bmk name="Bookmark 3" time="15850.5833"/>
                    <p14:bmk name="Bookmark 4" time="19460.5833"/>
                    <p14:bmk name="Bookmark 5" time="26147"/>
                    <p14:bmk name="Bookmark 6" time="34807"/>
                    <p14:bmk name="Bookmark 7" time="39217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1646" y="1531888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509023-3935-4C86-960A-668FCB8A3315}"/>
              </a:ext>
            </a:extLst>
          </p:cNvPr>
          <p:cNvSpPr txBox="1"/>
          <p:nvPr/>
        </p:nvSpPr>
        <p:spPr>
          <a:xfrm>
            <a:off x="3063712" y="1008668"/>
            <a:ext cx="67307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................... trong lành, bay khắp mọi nơi,</a:t>
            </a:r>
          </a:p>
          <a:p>
            <a:r>
              <a:rPr lang="vi-VN" sz="2800" dirty="0">
                <a:latin typeface="+mj-lt"/>
              </a:rPr>
              <a:t>Giúp cây cối xanh tươi đầy trời.</a:t>
            </a:r>
          </a:p>
          <a:p>
            <a:r>
              <a:rPr lang="vi-VN" sz="2800" dirty="0">
                <a:latin typeface="+mj-lt"/>
              </a:rPr>
              <a:t>...................cho ta sức sống mỗi ngày,</a:t>
            </a:r>
          </a:p>
          <a:p>
            <a:r>
              <a:rPr lang="vi-VN" sz="2800" dirty="0">
                <a:latin typeface="+mj-lt"/>
              </a:rPr>
              <a:t>Không khí duy trì ..................!</a:t>
            </a:r>
          </a:p>
          <a:p>
            <a:endParaRPr lang="vi-VN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Gió thổi từng cơn, ......... bùng lên cao,</a:t>
            </a:r>
          </a:p>
          <a:p>
            <a:r>
              <a:rPr lang="vi-VN" sz="2800" dirty="0">
                <a:latin typeface="+mj-lt"/>
              </a:rPr>
              <a:t>Giúp mọi vật sáng rực biết bao.</a:t>
            </a:r>
          </a:p>
          <a:p>
            <a:r>
              <a:rPr lang="vi-VN" sz="2800" dirty="0">
                <a:latin typeface="+mj-lt"/>
              </a:rPr>
              <a:t>Lửa bừng cháy nhờ .......................quanh đây,</a:t>
            </a:r>
          </a:p>
          <a:p>
            <a:r>
              <a:rPr lang="vi-VN" sz="2800" dirty="0">
                <a:latin typeface="+mj-lt"/>
              </a:rPr>
              <a:t>Không khí duy trì .....................!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BC9ED-EF89-4FE5-B190-30C38BB98DB2}"/>
              </a:ext>
            </a:extLst>
          </p:cNvPr>
          <p:cNvSpPr txBox="1"/>
          <p:nvPr/>
        </p:nvSpPr>
        <p:spPr>
          <a:xfrm>
            <a:off x="3168454" y="1008668"/>
            <a:ext cx="1857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Không khí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581EDE-B910-48F0-95F1-BE37CE4294EC}"/>
              </a:ext>
            </a:extLst>
          </p:cNvPr>
          <p:cNvSpPr txBox="1"/>
          <p:nvPr/>
        </p:nvSpPr>
        <p:spPr>
          <a:xfrm>
            <a:off x="3063712" y="1847654"/>
            <a:ext cx="1857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Không khí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68F38D-F445-4F84-B8D4-BBE50F34897A}"/>
              </a:ext>
            </a:extLst>
          </p:cNvPr>
          <p:cNvSpPr txBox="1"/>
          <p:nvPr/>
        </p:nvSpPr>
        <p:spPr>
          <a:xfrm>
            <a:off x="5910608" y="2255163"/>
            <a:ext cx="1360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sự sống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A04FB-033A-4C52-BDDE-6023D328A288}"/>
              </a:ext>
            </a:extLst>
          </p:cNvPr>
          <p:cNvSpPr txBox="1"/>
          <p:nvPr/>
        </p:nvSpPr>
        <p:spPr>
          <a:xfrm>
            <a:off x="5901182" y="3107364"/>
            <a:ext cx="689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lửa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9765FD-72B2-421D-B62C-E39066E1F4A4}"/>
              </a:ext>
            </a:extLst>
          </p:cNvPr>
          <p:cNvSpPr txBox="1"/>
          <p:nvPr/>
        </p:nvSpPr>
        <p:spPr>
          <a:xfrm>
            <a:off x="6108571" y="3959565"/>
            <a:ext cx="1857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không khí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E826B6-5ABA-4141-884F-2D6267CFBE56}"/>
              </a:ext>
            </a:extLst>
          </p:cNvPr>
          <p:cNvSpPr txBox="1"/>
          <p:nvPr/>
        </p:nvSpPr>
        <p:spPr>
          <a:xfrm>
            <a:off x="6108571" y="4396441"/>
            <a:ext cx="1360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sự cháy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5B862-216E-43F3-90EE-60C056EF6430}"/>
              </a:ext>
            </a:extLst>
          </p:cNvPr>
          <p:cNvSpPr txBox="1"/>
          <p:nvPr/>
        </p:nvSpPr>
        <p:spPr>
          <a:xfrm>
            <a:off x="3063712" y="1039445"/>
            <a:ext cx="614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(1)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7C0609-EEE3-44E4-8852-1960C6767B28}"/>
              </a:ext>
            </a:extLst>
          </p:cNvPr>
          <p:cNvSpPr txBox="1"/>
          <p:nvPr/>
        </p:nvSpPr>
        <p:spPr>
          <a:xfrm>
            <a:off x="3062612" y="1878432"/>
            <a:ext cx="615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(2)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232EDD-A393-432D-AC1D-B7EE23638724}"/>
              </a:ext>
            </a:extLst>
          </p:cNvPr>
          <p:cNvSpPr txBox="1"/>
          <p:nvPr/>
        </p:nvSpPr>
        <p:spPr>
          <a:xfrm>
            <a:off x="5689549" y="2295691"/>
            <a:ext cx="61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(3)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07F09-919A-4FEB-833C-BB13A32B519B}"/>
              </a:ext>
            </a:extLst>
          </p:cNvPr>
          <p:cNvSpPr txBox="1"/>
          <p:nvPr/>
        </p:nvSpPr>
        <p:spPr>
          <a:xfrm>
            <a:off x="5689549" y="3161925"/>
            <a:ext cx="595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(4)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A1D3F-C6F7-42EA-AE20-94CC50E344CF}"/>
              </a:ext>
            </a:extLst>
          </p:cNvPr>
          <p:cNvSpPr txBox="1"/>
          <p:nvPr/>
        </p:nvSpPr>
        <p:spPr>
          <a:xfrm>
            <a:off x="5888349" y="3990342"/>
            <a:ext cx="571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(5)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7539F-4BF0-4216-8BC7-411F92785401}"/>
              </a:ext>
            </a:extLst>
          </p:cNvPr>
          <p:cNvSpPr txBox="1"/>
          <p:nvPr/>
        </p:nvSpPr>
        <p:spPr>
          <a:xfrm>
            <a:off x="5709214" y="4431682"/>
            <a:ext cx="571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(6)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72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-2015600"/>
            <a:ext cx="9542585" cy="8716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58" y="257757"/>
            <a:ext cx="7931583" cy="4151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333" y="471149"/>
            <a:ext cx="7450081" cy="3748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897F9DE-531D-4F50-8E85-A4BE35AFC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02" y="1293542"/>
            <a:ext cx="4616128" cy="285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75835D5E-802F-4E73-B9A0-FA892DD50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3542"/>
            <a:ext cx="5331959" cy="263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05B1D8-5C6F-49A9-855F-6C3AF9DE617E}"/>
              </a:ext>
            </a:extLst>
          </p:cNvPr>
          <p:cNvSpPr txBox="1"/>
          <p:nvPr/>
        </p:nvSpPr>
        <p:spPr>
          <a:xfrm>
            <a:off x="1459763" y="4345756"/>
            <a:ext cx="316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Chùm chăn kín khi ngủ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D3FB54-A78F-4F25-8DEF-D8C976D1E6E1}"/>
              </a:ext>
            </a:extLst>
          </p:cNvPr>
          <p:cNvSpPr txBox="1"/>
          <p:nvPr/>
        </p:nvSpPr>
        <p:spPr>
          <a:xfrm>
            <a:off x="1459763" y="4807421"/>
            <a:ext cx="316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             Khó thở</a:t>
            </a:r>
            <a:endParaRPr lang="en-US" sz="2400"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118423-E2E2-4D52-B8D2-DF5DCC87381A}"/>
              </a:ext>
            </a:extLst>
          </p:cNvPr>
          <p:cNvCxnSpPr>
            <a:cxnSpLocks/>
          </p:cNvCxnSpPr>
          <p:nvPr/>
        </p:nvCxnSpPr>
        <p:spPr>
          <a:xfrm>
            <a:off x="1828801" y="5104241"/>
            <a:ext cx="4901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ABF9F17-FE09-4FFB-88DA-EA13A3F366A1}"/>
              </a:ext>
            </a:extLst>
          </p:cNvPr>
          <p:cNvSpPr txBox="1"/>
          <p:nvPr/>
        </p:nvSpPr>
        <p:spPr>
          <a:xfrm>
            <a:off x="8314442" y="4363862"/>
            <a:ext cx="1698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+mj-lt"/>
              </a:rPr>
              <a:t>Mở cửa sổ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7D5A44-5009-461D-AB3A-F2EF377AA45A}"/>
              </a:ext>
            </a:extLst>
          </p:cNvPr>
          <p:cNvSpPr txBox="1"/>
          <p:nvPr/>
        </p:nvSpPr>
        <p:spPr>
          <a:xfrm>
            <a:off x="7093670" y="4872909"/>
            <a:ext cx="4139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             Thông thoáng, dễ chịu</a:t>
            </a:r>
            <a:endParaRPr lang="en-US" sz="2400" dirty="0">
              <a:latin typeface="+mj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25F1B3-C4BB-4F5A-89AA-0D00883910EC}"/>
              </a:ext>
            </a:extLst>
          </p:cNvPr>
          <p:cNvCxnSpPr>
            <a:cxnSpLocks/>
          </p:cNvCxnSpPr>
          <p:nvPr/>
        </p:nvCxnSpPr>
        <p:spPr>
          <a:xfrm>
            <a:off x="7569724" y="5103742"/>
            <a:ext cx="4901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0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04850" y="373904"/>
            <a:ext cx="11010900" cy="854821"/>
          </a:xfrm>
          <a:custGeom>
            <a:avLst/>
            <a:gdLst>
              <a:gd name="connsiteX0" fmla="*/ 0 w 11010900"/>
              <a:gd name="connsiteY0" fmla="*/ 142473 h 854821"/>
              <a:gd name="connsiteX1" fmla="*/ 142473 w 11010900"/>
              <a:gd name="connsiteY1" fmla="*/ 0 h 854821"/>
              <a:gd name="connsiteX2" fmla="*/ 10868427 w 11010900"/>
              <a:gd name="connsiteY2" fmla="*/ 0 h 854821"/>
              <a:gd name="connsiteX3" fmla="*/ 11010900 w 11010900"/>
              <a:gd name="connsiteY3" fmla="*/ 142473 h 854821"/>
              <a:gd name="connsiteX4" fmla="*/ 11010900 w 11010900"/>
              <a:gd name="connsiteY4" fmla="*/ 712348 h 854821"/>
              <a:gd name="connsiteX5" fmla="*/ 10868427 w 11010900"/>
              <a:gd name="connsiteY5" fmla="*/ 854821 h 854821"/>
              <a:gd name="connsiteX6" fmla="*/ 142473 w 11010900"/>
              <a:gd name="connsiteY6" fmla="*/ 854821 h 854821"/>
              <a:gd name="connsiteX7" fmla="*/ 0 w 11010900"/>
              <a:gd name="connsiteY7" fmla="*/ 712348 h 854821"/>
              <a:gd name="connsiteX8" fmla="*/ 0 w 1101090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090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2982727" y="-123866"/>
                  <a:pt x="7134476" y="81108"/>
                  <a:pt x="10868427" y="0"/>
                </a:cubicBezTo>
                <a:cubicBezTo>
                  <a:pt x="10948294" y="-1815"/>
                  <a:pt x="11000176" y="64672"/>
                  <a:pt x="11010900" y="142473"/>
                </a:cubicBezTo>
                <a:cubicBezTo>
                  <a:pt x="10967063" y="294330"/>
                  <a:pt x="11015557" y="605560"/>
                  <a:pt x="11010900" y="712348"/>
                </a:cubicBezTo>
                <a:cubicBezTo>
                  <a:pt x="11014300" y="782006"/>
                  <a:pt x="10954493" y="868209"/>
                  <a:pt x="10868427" y="854821"/>
                </a:cubicBezTo>
                <a:cubicBezTo>
                  <a:pt x="8314436" y="836966"/>
                  <a:pt x="4745658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1101090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3183435" y="96512"/>
                  <a:pt x="5966712" y="-165548"/>
                  <a:pt x="10868427" y="0"/>
                </a:cubicBezTo>
                <a:cubicBezTo>
                  <a:pt x="10959035" y="299"/>
                  <a:pt x="11019156" y="65135"/>
                  <a:pt x="11010900" y="142473"/>
                </a:cubicBezTo>
                <a:cubicBezTo>
                  <a:pt x="10968891" y="214644"/>
                  <a:pt x="11001022" y="545539"/>
                  <a:pt x="11010900" y="712348"/>
                </a:cubicBezTo>
                <a:cubicBezTo>
                  <a:pt x="11012233" y="783867"/>
                  <a:pt x="10957225" y="850243"/>
                  <a:pt x="10868427" y="854821"/>
                </a:cubicBezTo>
                <a:cubicBezTo>
                  <a:pt x="5961389" y="1016533"/>
                  <a:pt x="3675702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của con người.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49" y="1690687"/>
            <a:ext cx="8279207" cy="4548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A660F2FC-8923-46A4-9CFB-522218D12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018" y="1867308"/>
            <a:ext cx="2198763" cy="328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51" y="157729"/>
            <a:ext cx="1183005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Quan sát hình 3. </a:t>
            </a:r>
          </a:p>
          <a:p>
            <a:pPr marL="457200" lvl="0" indent="-457200" algn="just" defTabSz="9144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Hãy dự đoán: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Nếu đậy kín cây ở hình 3a và lọ đựng con gián ở hình 3b thì sau một thời gian cây và con gián sẽ như thế nào?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1075" y="5543550"/>
            <a:ext cx="1006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0CCEC-C90B-462C-8935-9CE602B29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025" y="2592062"/>
            <a:ext cx="1305107" cy="231489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F97D71F-9E77-4AD1-9656-F24D7CC35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81" y="1727389"/>
            <a:ext cx="2268792" cy="331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6FC6A53-F59B-4E36-AF65-13649E9A6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587" y="1894365"/>
            <a:ext cx="2198764" cy="71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B23E7B0-0175-48A0-8479-3E5CEDD12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9289">
            <a:off x="9751373" y="4520754"/>
            <a:ext cx="1014953" cy="77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F2C5A9A-3DF8-490F-8248-9D903A016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85" y="2681235"/>
            <a:ext cx="3265022" cy="222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7D673ECD-8A14-4477-BCF1-46628980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81" y="2226584"/>
            <a:ext cx="12954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B239BF5B-315B-4C1F-939A-A2252F418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23" y="1509136"/>
            <a:ext cx="6572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50D5F48-7946-4D04-9C92-FA55278BC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55" y="2128261"/>
            <a:ext cx="12954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FCD2913-B5CE-4E21-BDA3-52625F587A85}"/>
              </a:ext>
            </a:extLst>
          </p:cNvPr>
          <p:cNvCxnSpPr>
            <a:cxnSpLocks/>
          </p:cNvCxnSpPr>
          <p:nvPr/>
        </p:nvCxnSpPr>
        <p:spPr>
          <a:xfrm>
            <a:off x="5374696" y="4110843"/>
            <a:ext cx="16066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39E4AD-0F45-42E5-A439-9CCB005E348D}"/>
              </a:ext>
            </a:extLst>
          </p:cNvPr>
          <p:cNvSpPr/>
          <p:nvPr/>
        </p:nvSpPr>
        <p:spPr>
          <a:xfrm>
            <a:off x="2288198" y="420385"/>
            <a:ext cx="79059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CỬA BÍ MẬT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Ô cửa 1">
            <a:hlinkClick r:id="rId4" action="ppaction://hlinksldjump"/>
            <a:extLst>
              <a:ext uri="{FF2B5EF4-FFF2-40B4-BE49-F238E27FC236}">
                <a16:creationId xmlns:a16="http://schemas.microsoft.com/office/drawing/2014/main" id="{4BFD679A-67EA-4E07-A0C3-7CC256D44B2B}"/>
              </a:ext>
            </a:extLst>
          </p:cNvPr>
          <p:cNvSpPr/>
          <p:nvPr/>
        </p:nvSpPr>
        <p:spPr>
          <a:xfrm>
            <a:off x="3185651" y="1406013"/>
            <a:ext cx="2734381" cy="2327001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ở ô 1">
            <a:extLst>
              <a:ext uri="{FF2B5EF4-FFF2-40B4-BE49-F238E27FC236}">
                <a16:creationId xmlns:a16="http://schemas.microsoft.com/office/drawing/2014/main" id="{3180DBA0-7411-40A0-8912-98CB30763F12}"/>
              </a:ext>
            </a:extLst>
          </p:cNvPr>
          <p:cNvSpPr/>
          <p:nvPr/>
        </p:nvSpPr>
        <p:spPr>
          <a:xfrm>
            <a:off x="3318235" y="2434784"/>
            <a:ext cx="188536" cy="2262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Ô cửa 1">
            <a:hlinkClick r:id="rId5" action="ppaction://hlinksldjump"/>
            <a:extLst>
              <a:ext uri="{FF2B5EF4-FFF2-40B4-BE49-F238E27FC236}">
                <a16:creationId xmlns:a16="http://schemas.microsoft.com/office/drawing/2014/main" id="{B8215173-0838-4100-BAC9-1476295AB89B}"/>
              </a:ext>
            </a:extLst>
          </p:cNvPr>
          <p:cNvSpPr/>
          <p:nvPr/>
        </p:nvSpPr>
        <p:spPr>
          <a:xfrm>
            <a:off x="5920031" y="1396846"/>
            <a:ext cx="2734381" cy="2327001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ở ô 2">
            <a:extLst>
              <a:ext uri="{FF2B5EF4-FFF2-40B4-BE49-F238E27FC236}">
                <a16:creationId xmlns:a16="http://schemas.microsoft.com/office/drawing/2014/main" id="{6EFDEB38-EEE1-4458-BCCE-74CFC1BE6F86}"/>
              </a:ext>
            </a:extLst>
          </p:cNvPr>
          <p:cNvSpPr/>
          <p:nvPr/>
        </p:nvSpPr>
        <p:spPr>
          <a:xfrm>
            <a:off x="6052616" y="2434784"/>
            <a:ext cx="188536" cy="2262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Ô cửa 1">
            <a:hlinkClick r:id="rId6" action="ppaction://hlinksldjump"/>
            <a:extLst>
              <a:ext uri="{FF2B5EF4-FFF2-40B4-BE49-F238E27FC236}">
                <a16:creationId xmlns:a16="http://schemas.microsoft.com/office/drawing/2014/main" id="{4A20E055-C685-437D-B509-B99AA89ECCBE}"/>
              </a:ext>
            </a:extLst>
          </p:cNvPr>
          <p:cNvSpPr/>
          <p:nvPr/>
        </p:nvSpPr>
        <p:spPr>
          <a:xfrm>
            <a:off x="3185651" y="3733014"/>
            <a:ext cx="2734381" cy="2327001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ở ô 3">
            <a:extLst>
              <a:ext uri="{FF2B5EF4-FFF2-40B4-BE49-F238E27FC236}">
                <a16:creationId xmlns:a16="http://schemas.microsoft.com/office/drawing/2014/main" id="{05D99BC8-348E-42EF-B468-B60F13703639}"/>
              </a:ext>
            </a:extLst>
          </p:cNvPr>
          <p:cNvSpPr/>
          <p:nvPr/>
        </p:nvSpPr>
        <p:spPr>
          <a:xfrm>
            <a:off x="3318235" y="4761785"/>
            <a:ext cx="188536" cy="2262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Ô cửa 1">
            <a:hlinkClick r:id="rId7" action="ppaction://hlinksldjump"/>
            <a:extLst>
              <a:ext uri="{FF2B5EF4-FFF2-40B4-BE49-F238E27FC236}">
                <a16:creationId xmlns:a16="http://schemas.microsoft.com/office/drawing/2014/main" id="{803C8198-0723-4351-B27B-F719924B55E6}"/>
              </a:ext>
            </a:extLst>
          </p:cNvPr>
          <p:cNvSpPr/>
          <p:nvPr/>
        </p:nvSpPr>
        <p:spPr>
          <a:xfrm>
            <a:off x="5920032" y="3733014"/>
            <a:ext cx="2734381" cy="2327001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ở ô 4">
            <a:extLst>
              <a:ext uri="{FF2B5EF4-FFF2-40B4-BE49-F238E27FC236}">
                <a16:creationId xmlns:a16="http://schemas.microsoft.com/office/drawing/2014/main" id="{AC2B3870-1DB9-436D-A302-F1C496435C91}"/>
              </a:ext>
            </a:extLst>
          </p:cNvPr>
          <p:cNvSpPr/>
          <p:nvPr/>
        </p:nvSpPr>
        <p:spPr>
          <a:xfrm>
            <a:off x="6052616" y="4761785"/>
            <a:ext cx="188536" cy="2262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Go Home 1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83B857DB-BC9E-4470-A554-88EC14041541}"/>
              </a:ext>
            </a:extLst>
          </p:cNvPr>
          <p:cNvSpPr/>
          <p:nvPr/>
        </p:nvSpPr>
        <p:spPr>
          <a:xfrm>
            <a:off x="11316928" y="6060015"/>
            <a:ext cx="698091" cy="66859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DAE3776-6BFB-4EA1-8B51-BF218E544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35" y="6001766"/>
            <a:ext cx="73342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15C722-ECD4-4149-8528-0770DA986624}"/>
              </a:ext>
            </a:extLst>
          </p:cNvPr>
          <p:cNvSpPr txBox="1"/>
          <p:nvPr/>
        </p:nvSpPr>
        <p:spPr>
          <a:xfrm>
            <a:off x="2021289" y="6078350"/>
            <a:ext cx="887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Làm thế nào để ngọn nến tắt mà không cần thổi nến?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97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về 99+ hình nền powerpoint chủ đề giáo dục thiết kế ...">
            <a:extLst>
              <a:ext uri="{FF2B5EF4-FFF2-40B4-BE49-F238E27FC236}">
                <a16:creationId xmlns:a16="http://schemas.microsoft.com/office/drawing/2014/main" id="{4EF921C5-50ED-C3A1-287B-9F949EBA0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445" y="-1445810"/>
            <a:ext cx="12833445" cy="830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2" name="Text Box 20">
            <a:extLst>
              <a:ext uri="{FF2B5EF4-FFF2-40B4-BE49-F238E27FC236}">
                <a16:creationId xmlns:a16="http://schemas.microsoft.com/office/drawing/2014/main" id="{91064DAD-D9E5-E577-E789-A85C61E8F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15" y="1950985"/>
            <a:ext cx="1015538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8382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954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526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098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670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242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814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386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958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vi-VN" sz="6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1: Không khí có ở đâu?</a:t>
            </a:r>
            <a:endParaRPr lang="en-US" altLang="vi-VN" sz="6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ction Button: Go Home 1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2F5CC30-2957-43EB-AB59-BC4B38693F37}"/>
              </a:ext>
            </a:extLst>
          </p:cNvPr>
          <p:cNvSpPr/>
          <p:nvPr/>
        </p:nvSpPr>
        <p:spPr>
          <a:xfrm>
            <a:off x="9580973" y="5925202"/>
            <a:ext cx="698091" cy="66859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67840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ải về 99+ hình nền powerpoint chủ đề giáo dục thiết kế ...">
            <a:extLst>
              <a:ext uri="{FF2B5EF4-FFF2-40B4-BE49-F238E27FC236}">
                <a16:creationId xmlns:a16="http://schemas.microsoft.com/office/drawing/2014/main" id="{8D5890BE-5364-B73E-B869-E0FD321FE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445" y="-1445810"/>
            <a:ext cx="12833445" cy="830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4" name="Text Box 20">
            <a:extLst>
              <a:ext uri="{FF2B5EF4-FFF2-40B4-BE49-F238E27FC236}">
                <a16:creationId xmlns:a16="http://schemas.microsoft.com/office/drawing/2014/main" id="{A941562A-43D4-474D-C000-2F748C3DD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51" y="2134995"/>
            <a:ext cx="11002297" cy="6177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8382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954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526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098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670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242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814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386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958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vi-VN" altLang="vi-VN" sz="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 Nêu tính chất của không khí?</a:t>
            </a:r>
            <a:endParaRPr lang="en-US" altLang="vi-VN" sz="5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72" name="Rectangle 24">
            <a:extLst>
              <a:ext uri="{FF2B5EF4-FFF2-40B4-BE49-F238E27FC236}">
                <a16:creationId xmlns:a16="http://schemas.microsoft.com/office/drawing/2014/main" id="{936877AA-2EBD-9F12-A408-EE888DF2E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075" y="2773364"/>
            <a:ext cx="184150" cy="13112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 marL="8382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vi-VN" sz="36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>
              <a:defRPr/>
            </a:pPr>
            <a:endParaRPr lang="en-US" altLang="vi-VN"/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A16AA41-CAE2-4878-9366-B62141433CB9}"/>
              </a:ext>
            </a:extLst>
          </p:cNvPr>
          <p:cNvSpPr/>
          <p:nvPr/>
        </p:nvSpPr>
        <p:spPr>
          <a:xfrm>
            <a:off x="9580973" y="5925202"/>
            <a:ext cx="698091" cy="66859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48425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ải về 99+ hình nền powerpoint chủ đề giáo dục thiết kế ...">
            <a:extLst>
              <a:ext uri="{FF2B5EF4-FFF2-40B4-BE49-F238E27FC236}">
                <a16:creationId xmlns:a16="http://schemas.microsoft.com/office/drawing/2014/main" id="{8D5890BE-5364-B73E-B869-E0FD321FE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445" y="-1445810"/>
            <a:ext cx="12833445" cy="830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4" name="Text Box 20">
            <a:extLst>
              <a:ext uri="{FF2B5EF4-FFF2-40B4-BE49-F238E27FC236}">
                <a16:creationId xmlns:a16="http://schemas.microsoft.com/office/drawing/2014/main" id="{A941562A-43D4-474D-C000-2F748C3DD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866" y="1629532"/>
            <a:ext cx="893930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8382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954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526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098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670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242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814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386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958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vi-VN" altLang="vi-VN" sz="4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bạn nhận được một phần quà</a:t>
            </a:r>
            <a:endParaRPr lang="en-US" altLang="vi-VN" sz="4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72" name="Rectangle 24">
            <a:extLst>
              <a:ext uri="{FF2B5EF4-FFF2-40B4-BE49-F238E27FC236}">
                <a16:creationId xmlns:a16="http://schemas.microsoft.com/office/drawing/2014/main" id="{936877AA-2EBD-9F12-A408-EE888DF2E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075" y="2773364"/>
            <a:ext cx="184150" cy="13112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 marL="8382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vi-VN" sz="36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>
              <a:defRPr/>
            </a:pPr>
            <a:endParaRPr lang="en-US" altLang="vi-VN"/>
          </a:p>
        </p:txBody>
      </p:sp>
      <p:sp>
        <p:nvSpPr>
          <p:cNvPr id="8" name="Action Button: Go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75E03C3-B8FD-4ED0-AB23-27FF53D28110}"/>
              </a:ext>
            </a:extLst>
          </p:cNvPr>
          <p:cNvSpPr/>
          <p:nvPr/>
        </p:nvSpPr>
        <p:spPr>
          <a:xfrm>
            <a:off x="9571140" y="5856376"/>
            <a:ext cx="698091" cy="66859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6" descr="140">
            <a:extLst>
              <a:ext uri="{FF2B5EF4-FFF2-40B4-BE49-F238E27FC236}">
                <a16:creationId xmlns:a16="http://schemas.microsoft.com/office/drawing/2014/main" id="{BCB6BD36-53C0-4469-B5DB-6A1779F273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8075" y="1051302"/>
            <a:ext cx="7032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15353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ải về 99+ hình nền powerpoint chủ đề giáo dục thiết kế ...">
            <a:extLst>
              <a:ext uri="{FF2B5EF4-FFF2-40B4-BE49-F238E27FC236}">
                <a16:creationId xmlns:a16="http://schemas.microsoft.com/office/drawing/2014/main" id="{F19FEAF4-B9BC-7018-E3E6-851C7849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179" y="-1144525"/>
            <a:ext cx="12833445" cy="830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2" name="Text Box 20">
            <a:extLst>
              <a:ext uri="{FF2B5EF4-FFF2-40B4-BE49-F238E27FC236}">
                <a16:creationId xmlns:a16="http://schemas.microsoft.com/office/drawing/2014/main" id="{E24A52C1-A36F-0EAA-A299-76A2690EA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975" y="2345699"/>
            <a:ext cx="107034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8382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954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526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098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67000" indent="-8382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242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814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386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95800" indent="-838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vi-VN" altLang="vi-VN" sz="4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3: Nêu thành phần của không khí?</a:t>
            </a:r>
            <a:endParaRPr lang="en-US" altLang="vi-VN" sz="4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ction Button: Go Home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4A6BFAF-0B72-448F-BA52-309A115873ED}"/>
              </a:ext>
            </a:extLst>
          </p:cNvPr>
          <p:cNvSpPr/>
          <p:nvPr/>
        </p:nvSpPr>
        <p:spPr>
          <a:xfrm>
            <a:off x="9344999" y="6189406"/>
            <a:ext cx="698091" cy="66859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77876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1202831"/>
            <a:ext cx="5972077" cy="5454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2" y="-147252"/>
            <a:ext cx="5048728" cy="21637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637" y="484188"/>
            <a:ext cx="2853175" cy="14509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B0FBE8-3CE7-4E08-ABC4-6986F17A1993}"/>
              </a:ext>
            </a:extLst>
          </p:cNvPr>
          <p:cNvSpPr/>
          <p:nvPr/>
        </p:nvSpPr>
        <p:spPr>
          <a:xfrm>
            <a:off x="3034797" y="2201332"/>
            <a:ext cx="8960853" cy="14509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Vai trò của không khí và bảo vệ bầu không khí trong lành (Tiết 1)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847</Words>
  <Application>Microsoft Office PowerPoint</Application>
  <PresentationFormat>Widescreen</PresentationFormat>
  <Paragraphs>128</Paragraphs>
  <Slides>34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等线</vt:lpstr>
      <vt:lpstr>等线 Light</vt:lpstr>
      <vt:lpstr>Arial</vt:lpstr>
      <vt:lpstr>Calibri</vt:lpstr>
      <vt:lpstr>Georgia</vt:lpstr>
      <vt:lpstr>Times New Roman</vt:lpstr>
      <vt:lpstr>字魂59号-创粗黑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Huế</cp:lastModifiedBy>
  <cp:revision>105</cp:revision>
  <dcterms:created xsi:type="dcterms:W3CDTF">2023-07-22T13:22:00Z</dcterms:created>
  <dcterms:modified xsi:type="dcterms:W3CDTF">2024-10-11T13:51:35Z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8474E89840C7421BB4CA3FA189981BCF</vt:lpwstr>
  </property>
  <property fmtid="{D5CDD505-2E9C-101B-9397-08002B2CF9AE}" pid="3" name="KSOProductBuildVer">
    <vt:lpwstr>1033-11.2.0.11537</vt:lpwstr>
  </property>
</Properties>
</file>