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9" r:id="rId5"/>
    <p:sldId id="260" r:id="rId6"/>
    <p:sldId id="268" r:id="rId7"/>
    <p:sldId id="269" r:id="rId8"/>
    <p:sldId id="261" r:id="rId9"/>
    <p:sldId id="270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48C8"/>
    <a:srgbClr val="ABE1FE"/>
    <a:srgbClr val="40BFB6"/>
    <a:srgbClr val="81C240"/>
    <a:srgbClr val="D4EFFC"/>
    <a:srgbClr val="EAF6E5"/>
    <a:srgbClr val="F79B8E"/>
    <a:srgbClr val="FFE4A9"/>
    <a:srgbClr val="F58D56"/>
    <a:srgbClr val="FF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/>
            <a:t>Uống</a:t>
          </a:r>
          <a:r>
            <a:rPr lang="en-US" dirty="0"/>
            <a:t> </a:t>
          </a:r>
          <a:r>
            <a:rPr lang="en-US" dirty="0" err="1"/>
            <a:t>đủ</a:t>
          </a:r>
          <a:r>
            <a:rPr lang="en-US" dirty="0"/>
            <a:t> </a:t>
          </a:r>
          <a:r>
            <a:rPr lang="en-US" dirty="0" err="1"/>
            <a:t>nước</a:t>
          </a:r>
          <a:endParaRPr lang="en-US" dirty="0"/>
        </a:p>
      </dgm:t>
    </dgm:pt>
    <dgm:pt modelId="{8433E80D-1E15-4A81-B049-F7A830A9215D}" type="parTrans" cxnId="{9333C96C-B1DB-4522-922D-762AD33E2134}">
      <dgm:prSet/>
      <dgm:spPr/>
      <dgm:t>
        <a:bodyPr/>
        <a:lstStyle/>
        <a:p>
          <a:endParaRPr lang="en-US"/>
        </a:p>
      </dgm:t>
    </dgm:pt>
    <dgm:pt modelId="{97513CAF-756E-467B-ABF7-5A1A5C3F9300}" type="sibTrans" cxnId="{9333C96C-B1DB-4522-922D-762AD33E2134}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/>
            <a:t>Vệ</a:t>
          </a:r>
          <a:r>
            <a:rPr lang="en-US" dirty="0"/>
            <a:t> </a:t>
          </a:r>
          <a:r>
            <a:rPr lang="en-US" dirty="0" err="1"/>
            <a:t>sinh</a:t>
          </a:r>
          <a:r>
            <a:rPr lang="en-US" dirty="0"/>
            <a:t> </a:t>
          </a:r>
          <a:r>
            <a:rPr lang="en-US" dirty="0" err="1"/>
            <a:t>cá</a:t>
          </a:r>
          <a:r>
            <a:rPr lang="en-US" dirty="0"/>
            <a:t> </a:t>
          </a:r>
          <a:r>
            <a:rPr lang="en-US" dirty="0" err="1"/>
            <a:t>nhân</a:t>
          </a:r>
          <a:r>
            <a:rPr lang="en-US" dirty="0"/>
            <a:t> </a:t>
          </a:r>
          <a:r>
            <a:rPr lang="en-US" dirty="0" err="1"/>
            <a:t>sạch</a:t>
          </a:r>
          <a:r>
            <a:rPr lang="en-US" dirty="0"/>
            <a:t> </a:t>
          </a:r>
          <a:r>
            <a:rPr lang="en-US" dirty="0" err="1"/>
            <a:t>sẽ</a:t>
          </a:r>
          <a:endParaRPr lang="en-US" dirty="0"/>
        </a:p>
      </dgm:t>
    </dgm:pt>
    <dgm:pt modelId="{6125D48C-24FB-42B2-8B58-CC5C49B7362B}" type="parTrans" cxnId="{C2C83742-B4C6-4232-8B03-FE91EB95D7FA}">
      <dgm:prSet/>
      <dgm:spPr/>
      <dgm:t>
        <a:bodyPr/>
        <a:lstStyle/>
        <a:p>
          <a:endParaRPr lang="en-US"/>
        </a:p>
      </dgm:t>
    </dgm:pt>
    <dgm:pt modelId="{661AE7D7-FF6A-4F99-A896-9A91C80E5999}" type="sibTrans" cxnId="{C2C83742-B4C6-4232-8B03-FE91EB95D7FA}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ăn</a:t>
          </a:r>
          <a:r>
            <a:rPr lang="en-US" dirty="0"/>
            <a:t> </a:t>
          </a:r>
          <a:r>
            <a:rPr lang="en-US" dirty="0" err="1"/>
            <a:t>mặn</a:t>
          </a:r>
          <a:endParaRPr lang="en-US" dirty="0"/>
        </a:p>
      </dgm:t>
    </dgm:pt>
    <dgm:pt modelId="{EE90C8DE-D563-4C22-BFE5-2B23FFEFC40C}" type="parTrans" cxnId="{C6FD0A5C-54A2-4F63-9082-89EACE3D83D2}">
      <dgm:prSet/>
      <dgm:spPr/>
      <dgm:t>
        <a:bodyPr/>
        <a:lstStyle/>
        <a:p>
          <a:endParaRPr lang="en-US"/>
        </a:p>
      </dgm:t>
    </dgm:pt>
    <dgm:pt modelId="{325BED0E-48CE-4F1B-A16D-B6C2F47BB7A3}" type="sibTrans" cxnId="{C6FD0A5C-54A2-4F63-9082-89EACE3D83D2}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nhịn</a:t>
          </a:r>
          <a:r>
            <a:rPr lang="en-US" dirty="0"/>
            <a:t> </a:t>
          </a:r>
          <a:r>
            <a:rPr lang="en-US" dirty="0" err="1"/>
            <a:t>tiểu</a:t>
          </a:r>
          <a:endParaRPr lang="en-US" dirty="0"/>
        </a:p>
      </dgm:t>
    </dgm:pt>
    <dgm:pt modelId="{10A52DB2-5125-42E4-A1A6-1AD87C675A3E}" type="parTrans" cxnId="{0F83C30B-972F-4B76-B4A6-5AF4580C7E69}">
      <dgm:prSet/>
      <dgm:spPr/>
      <dgm:t>
        <a:bodyPr/>
        <a:lstStyle/>
        <a:p>
          <a:endParaRPr lang="en-US"/>
        </a:p>
      </dgm:t>
    </dgm:pt>
    <dgm:pt modelId="{1417DFCB-52BE-42D9-877D-30202D100AF7}" type="sibTrans" cxnId="{0F83C30B-972F-4B76-B4A6-5AF4580C7E69}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67E53-C6D2-4201-9327-F177A0E6BC5A}">
      <dsp:nvSpPr>
        <dsp:cNvPr id="0" name=""/>
        <dsp:cNvSpPr/>
      </dsp:nvSpPr>
      <dsp:spPr>
        <a:xfrm>
          <a:off x="-4133173" y="-634299"/>
          <a:ext cx="4924988" cy="4924988"/>
        </a:xfrm>
        <a:prstGeom prst="blockArc">
          <a:avLst>
            <a:gd name="adj1" fmla="val 18900000"/>
            <a:gd name="adj2" fmla="val 2700000"/>
            <a:gd name="adj3" fmla="val 439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365A3D-E63A-40A4-83CE-D42074A56223}">
      <dsp:nvSpPr>
        <dsp:cNvPr id="0" name=""/>
        <dsp:cNvSpPr/>
      </dsp:nvSpPr>
      <dsp:spPr>
        <a:xfrm>
          <a:off x="414881" y="281103"/>
          <a:ext cx="4340077" cy="5624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Uống</a:t>
          </a:r>
          <a:r>
            <a:rPr lang="en-US" sz="2900" kern="1200" dirty="0"/>
            <a:t> </a:t>
          </a:r>
          <a:r>
            <a:rPr lang="en-US" sz="2900" kern="1200" dirty="0" err="1"/>
            <a:t>đủ</a:t>
          </a:r>
          <a:r>
            <a:rPr lang="en-US" sz="2900" kern="1200" dirty="0"/>
            <a:t> </a:t>
          </a:r>
          <a:r>
            <a:rPr lang="en-US" sz="2900" kern="1200" dirty="0" err="1"/>
            <a:t>nước</a:t>
          </a:r>
          <a:endParaRPr lang="en-US" sz="2900" kern="1200" dirty="0"/>
        </a:p>
      </dsp:txBody>
      <dsp:txXfrm>
        <a:off x="414881" y="281103"/>
        <a:ext cx="4340077" cy="562499"/>
      </dsp:txXfrm>
    </dsp:sp>
    <dsp:sp modelId="{8DD23BBA-A0CE-4810-A0BB-94B2523900C4}">
      <dsp:nvSpPr>
        <dsp:cNvPr id="0" name=""/>
        <dsp:cNvSpPr/>
      </dsp:nvSpPr>
      <dsp:spPr>
        <a:xfrm>
          <a:off x="63319" y="210790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DFAE0-B4FD-46D6-987E-1B8AFC223F6D}">
      <dsp:nvSpPr>
        <dsp:cNvPr id="0" name=""/>
        <dsp:cNvSpPr/>
      </dsp:nvSpPr>
      <dsp:spPr>
        <a:xfrm>
          <a:off x="737375" y="1124998"/>
          <a:ext cx="4017584" cy="562499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Vệ</a:t>
          </a:r>
          <a:r>
            <a:rPr lang="en-US" sz="2900" kern="1200" dirty="0"/>
            <a:t> </a:t>
          </a:r>
          <a:r>
            <a:rPr lang="en-US" sz="2900" kern="1200" dirty="0" err="1"/>
            <a:t>sinh</a:t>
          </a:r>
          <a:r>
            <a:rPr lang="en-US" sz="2900" kern="1200" dirty="0"/>
            <a:t> </a:t>
          </a:r>
          <a:r>
            <a:rPr lang="en-US" sz="2900" kern="1200" dirty="0" err="1"/>
            <a:t>cá</a:t>
          </a:r>
          <a:r>
            <a:rPr lang="en-US" sz="2900" kern="1200" dirty="0"/>
            <a:t> </a:t>
          </a:r>
          <a:r>
            <a:rPr lang="en-US" sz="2900" kern="1200" dirty="0" err="1"/>
            <a:t>nhân</a:t>
          </a:r>
          <a:r>
            <a:rPr lang="en-US" sz="2900" kern="1200" dirty="0"/>
            <a:t> </a:t>
          </a:r>
          <a:r>
            <a:rPr lang="en-US" sz="2900" kern="1200" dirty="0" err="1"/>
            <a:t>sạch</a:t>
          </a:r>
          <a:r>
            <a:rPr lang="en-US" sz="2900" kern="1200" dirty="0"/>
            <a:t> </a:t>
          </a:r>
          <a:r>
            <a:rPr lang="en-US" sz="2900" kern="1200" dirty="0" err="1"/>
            <a:t>sẽ</a:t>
          </a:r>
          <a:endParaRPr lang="en-US" sz="2900" kern="1200" dirty="0"/>
        </a:p>
      </dsp:txBody>
      <dsp:txXfrm>
        <a:off x="737375" y="1124998"/>
        <a:ext cx="4017584" cy="562499"/>
      </dsp:txXfrm>
    </dsp:sp>
    <dsp:sp modelId="{C6C043EA-0FB0-497A-B87D-2101D34CC1D5}">
      <dsp:nvSpPr>
        <dsp:cNvPr id="0" name=""/>
        <dsp:cNvSpPr/>
      </dsp:nvSpPr>
      <dsp:spPr>
        <a:xfrm>
          <a:off x="385813" y="1054685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42402E-6969-465D-8954-5F03403C1D54}">
      <dsp:nvSpPr>
        <dsp:cNvPr id="0" name=""/>
        <dsp:cNvSpPr/>
      </dsp:nvSpPr>
      <dsp:spPr>
        <a:xfrm>
          <a:off x="737375" y="1968892"/>
          <a:ext cx="4017584" cy="562499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Không</a:t>
          </a:r>
          <a:r>
            <a:rPr lang="en-US" sz="2900" kern="1200" dirty="0"/>
            <a:t> </a:t>
          </a:r>
          <a:r>
            <a:rPr lang="en-US" sz="2900" kern="1200" dirty="0" err="1"/>
            <a:t>ăn</a:t>
          </a:r>
          <a:r>
            <a:rPr lang="en-US" sz="2900" kern="1200" dirty="0"/>
            <a:t> </a:t>
          </a:r>
          <a:r>
            <a:rPr lang="en-US" sz="2900" kern="1200" dirty="0" err="1"/>
            <a:t>mặn</a:t>
          </a:r>
          <a:endParaRPr lang="en-US" sz="2900" kern="1200" dirty="0"/>
        </a:p>
      </dsp:txBody>
      <dsp:txXfrm>
        <a:off x="737375" y="1968892"/>
        <a:ext cx="4017584" cy="562499"/>
      </dsp:txXfrm>
    </dsp:sp>
    <dsp:sp modelId="{4D7172A2-F9D5-46BF-A978-77BCF19030B9}">
      <dsp:nvSpPr>
        <dsp:cNvPr id="0" name=""/>
        <dsp:cNvSpPr/>
      </dsp:nvSpPr>
      <dsp:spPr>
        <a:xfrm>
          <a:off x="385813" y="1898580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B0E446-792F-4192-8D7F-5E99CBB5FAD8}">
      <dsp:nvSpPr>
        <dsp:cNvPr id="0" name=""/>
        <dsp:cNvSpPr/>
      </dsp:nvSpPr>
      <dsp:spPr>
        <a:xfrm>
          <a:off x="414881" y="2812787"/>
          <a:ext cx="4340077" cy="562499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6484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Không</a:t>
          </a:r>
          <a:r>
            <a:rPr lang="en-US" sz="2900" kern="1200" dirty="0"/>
            <a:t> </a:t>
          </a:r>
          <a:r>
            <a:rPr lang="en-US" sz="2900" kern="1200" dirty="0" err="1"/>
            <a:t>nhịn</a:t>
          </a:r>
          <a:r>
            <a:rPr lang="en-US" sz="2900" kern="1200" dirty="0"/>
            <a:t> </a:t>
          </a:r>
          <a:r>
            <a:rPr lang="en-US" sz="2900" kern="1200" dirty="0" err="1"/>
            <a:t>tiểu</a:t>
          </a:r>
          <a:endParaRPr lang="en-US" sz="2900" kern="1200" dirty="0"/>
        </a:p>
      </dsp:txBody>
      <dsp:txXfrm>
        <a:off x="414881" y="2812787"/>
        <a:ext cx="4340077" cy="562499"/>
      </dsp:txXfrm>
    </dsp:sp>
    <dsp:sp modelId="{65ADE32D-381C-47D7-B93B-AEB6176EE65C}">
      <dsp:nvSpPr>
        <dsp:cNvPr id="0" name=""/>
        <dsp:cNvSpPr/>
      </dsp:nvSpPr>
      <dsp:spPr>
        <a:xfrm>
          <a:off x="63319" y="2742475"/>
          <a:ext cx="703123" cy="7031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61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91613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26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CHĂM SÓC, BẢO VỆ </a:t>
            </a:r>
          </a:p>
          <a:p>
            <a:r>
              <a:rPr lang="en-US" sz="60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BÀI TIẾT NƯỚC TIỂU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/>
        </p:blipFill>
        <p:spPr bwMode="auto">
          <a:xfrm>
            <a:off x="7993289" y="7462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7646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b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1).</a:t>
            </a:r>
          </a:p>
        </p:txBody>
      </p:sp>
    </p:spTree>
    <p:extLst>
      <p:ext uri="{BB962C8B-B14F-4D97-AF65-F5344CB8AC3E}">
        <p14:creationId xmlns:p14="http://schemas.microsoft.com/office/powerpoint/2010/main" val="4248445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bao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bí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r>
              <a:rPr lang="en-US" sz="2800" dirty="0"/>
              <a:t> hay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lần</a:t>
            </a:r>
            <a:r>
              <a:rPr lang="en-US" sz="2800" dirty="0"/>
              <a:t> </a:t>
            </a:r>
            <a:r>
              <a:rPr lang="en-US" sz="2800" dirty="0" err="1"/>
              <a:t>chưa</a:t>
            </a:r>
            <a:r>
              <a:rPr lang="en-US" sz="2800" dirty="0"/>
              <a:t>?</a:t>
            </a:r>
          </a:p>
          <a:p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cảm</a:t>
            </a:r>
            <a:r>
              <a:rPr lang="en-US" sz="2800" dirty="0"/>
              <a:t>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thế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?</a:t>
            </a:r>
          </a:p>
        </p:txBody>
      </p:sp>
      <p:pic>
        <p:nvPicPr>
          <p:cNvPr id="4098" name="Picture 2" descr="Premium Vector | Sad sick young woman with urine problem character. flat  cartoon illustration . isolated on white background. bladder problem,ache  concep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7" b="5555"/>
          <a:stretch/>
        </p:blipFill>
        <p:spPr bwMode="auto">
          <a:xfrm>
            <a:off x="1410788" y="2600325"/>
            <a:ext cx="4800600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remium Vector | Sad sick young man with urine problem character. flat  cartoon illustration icon . isolated on white . bladder problem,ach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1" b="8301"/>
          <a:stretch/>
        </p:blipFill>
        <p:spPr bwMode="auto">
          <a:xfrm>
            <a:off x="5695950" y="2647950"/>
            <a:ext cx="4819650" cy="4019550"/>
          </a:xfrm>
          <a:prstGeom prst="roundRect">
            <a:avLst>
              <a:gd name="adj" fmla="val 4083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24796" y="112487"/>
            <a:ext cx="7543800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sát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 </a:t>
            </a:r>
            <a:r>
              <a:rPr lang="en-US" sz="2400" dirty="0" err="1"/>
              <a:t>tiểu</a:t>
            </a:r>
            <a:r>
              <a:rPr lang="en-US" sz="2400" dirty="0"/>
              <a:t>.</a:t>
            </a:r>
          </a:p>
        </p:txBody>
      </p:sp>
      <p:pic>
        <p:nvPicPr>
          <p:cNvPr id="2050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88" t="32095" r="7399" b="13000"/>
          <a:stretch/>
        </p:blipFill>
        <p:spPr bwMode="auto">
          <a:xfrm>
            <a:off x="2475083" y="1427116"/>
            <a:ext cx="6264795" cy="5430884"/>
          </a:xfrm>
          <a:prstGeom prst="roundRect">
            <a:avLst>
              <a:gd name="adj" fmla="val 108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417679" y="2349500"/>
            <a:ext cx="5232400" cy="850900"/>
            <a:chOff x="800100" y="558800"/>
            <a:chExt cx="5232400" cy="850900"/>
          </a:xfrm>
        </p:grpSpPr>
        <p:sp>
          <p:nvSpPr>
            <p:cNvPr id="33" name="Rounded Rectangle 32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F58D56"/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Vệ</a:t>
              </a:r>
              <a:r>
                <a:rPr lang="en-US" sz="2400" dirty="0"/>
                <a:t> </a:t>
              </a:r>
              <a:r>
                <a:rPr lang="en-US" sz="2400" dirty="0" err="1"/>
                <a:t>sinh</a:t>
              </a:r>
              <a:r>
                <a:rPr lang="en-US" sz="2400" dirty="0"/>
                <a:t> </a:t>
              </a:r>
              <a:r>
                <a:rPr lang="en-US" sz="2400" dirty="0" err="1"/>
                <a:t>cá</a:t>
              </a:r>
              <a:r>
                <a:rPr lang="en-US" sz="2400" dirty="0"/>
                <a:t> </a:t>
              </a:r>
              <a:r>
                <a:rPr lang="en-US" sz="2400" dirty="0" err="1"/>
                <a:t>nhân</a:t>
              </a:r>
              <a:r>
                <a:rPr lang="en-US" sz="2400" dirty="0"/>
                <a:t> </a:t>
              </a:r>
              <a:r>
                <a:rPr lang="en-US" sz="2400" dirty="0" err="1"/>
                <a:t>sạch</a:t>
              </a:r>
              <a:r>
                <a:rPr lang="en-US" sz="2400" dirty="0"/>
                <a:t> </a:t>
              </a:r>
              <a:r>
                <a:rPr lang="en-US" sz="2400" dirty="0" err="1"/>
                <a:t>sẽ</a:t>
              </a:r>
              <a:endParaRPr lang="en-US" sz="2400" dirty="0"/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7679" y="4667250"/>
            <a:ext cx="5232400" cy="850900"/>
            <a:chOff x="800100" y="558800"/>
            <a:chExt cx="5232400" cy="850900"/>
          </a:xfrm>
        </p:grpSpPr>
        <p:sp>
          <p:nvSpPr>
            <p:cNvPr id="36" name="Rounded Rectangle 35"/>
            <p:cNvSpPr/>
            <p:nvPr/>
          </p:nvSpPr>
          <p:spPr>
            <a:xfrm>
              <a:off x="800100" y="558800"/>
              <a:ext cx="2616200" cy="850900"/>
            </a:xfrm>
            <a:prstGeom prst="roundRect">
              <a:avLst/>
            </a:prstGeom>
            <a:solidFill>
              <a:srgbClr val="40BFB6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Uống</a:t>
              </a:r>
              <a:r>
                <a:rPr lang="en-US" sz="2400" dirty="0"/>
                <a:t> </a:t>
              </a:r>
              <a:r>
                <a:rPr lang="en-US" sz="2400" dirty="0" err="1"/>
                <a:t>đủ</a:t>
              </a:r>
              <a:r>
                <a:rPr lang="en-US" sz="2400" dirty="0"/>
                <a:t> </a:t>
              </a:r>
              <a:r>
                <a:rPr lang="en-US" sz="2400" dirty="0" err="1"/>
                <a:t>nước</a:t>
              </a:r>
              <a:endParaRPr lang="en-US" sz="2400" dirty="0"/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416300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850396" y="2349500"/>
            <a:ext cx="5232400" cy="850900"/>
            <a:chOff x="1902812" y="558800"/>
            <a:chExt cx="5232400" cy="850900"/>
          </a:xfrm>
        </p:grpSpPr>
        <p:sp>
          <p:nvSpPr>
            <p:cNvPr id="39" name="Rounded Rectangle 38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81C24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mặn</a:t>
              </a:r>
              <a:endParaRPr lang="en-US" sz="2400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50396" y="4667250"/>
            <a:ext cx="5232400" cy="850900"/>
            <a:chOff x="1902812" y="558800"/>
            <a:chExt cx="5232400" cy="850900"/>
          </a:xfrm>
        </p:grpSpPr>
        <p:sp>
          <p:nvSpPr>
            <p:cNvPr id="42" name="Rounded Rectangle 41"/>
            <p:cNvSpPr/>
            <p:nvPr/>
          </p:nvSpPr>
          <p:spPr>
            <a:xfrm>
              <a:off x="4519012" y="558800"/>
              <a:ext cx="2616200" cy="850900"/>
            </a:xfrm>
            <a:prstGeom prst="roundRect">
              <a:avLst/>
            </a:prstGeom>
            <a:solidFill>
              <a:srgbClr val="9148C8"/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nhịn</a:t>
              </a:r>
              <a:r>
                <a:rPr lang="en-US" sz="2400" dirty="0"/>
                <a:t> </a:t>
              </a:r>
              <a:r>
                <a:rPr lang="en-US" sz="2400" dirty="0" err="1"/>
                <a:t>tiểu</a:t>
              </a:r>
              <a:endParaRPr lang="en-US" sz="24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902812" y="558800"/>
              <a:ext cx="2616200" cy="8509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59383" y="313509"/>
            <a:ext cx="466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PHIẾU ĐIỀU TRA</a:t>
            </a:r>
          </a:p>
          <a:p>
            <a:r>
              <a:rPr lang="en-US" sz="2800" dirty="0">
                <a:solidFill>
                  <a:srgbClr val="FA7E26"/>
                </a:solidFill>
              </a:rPr>
              <a:t>  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Nhóm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: …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3707503"/>
              </p:ext>
            </p:extLst>
          </p:nvPr>
        </p:nvGraphicFramePr>
        <p:xfrm>
          <a:off x="809894" y="2438401"/>
          <a:ext cx="10656387" cy="3403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84043">
                  <a:extLst>
                    <a:ext uri="{9D8B030D-6E8A-4147-A177-3AD203B41FA5}">
                      <a16:colId xmlns:a16="http://schemas.microsoft.com/office/drawing/2014/main" val="30203443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10354074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778588460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76900602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293323894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55888441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3432572188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1106260857"/>
                    </a:ext>
                  </a:extLst>
                </a:gridCol>
                <a:gridCol w="1184043">
                  <a:extLst>
                    <a:ext uri="{9D8B030D-6E8A-4147-A177-3AD203B41FA5}">
                      <a16:colId xmlns:a16="http://schemas.microsoft.com/office/drawing/2014/main" val="4126748815"/>
                    </a:ext>
                  </a:extLst>
                </a:gridCol>
              </a:tblGrid>
              <a:tr h="1088571">
                <a:tc rowSpan="2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/>
                        <a:t>Uống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đủ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nước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/>
                        <a:t>Ăn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mặn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/>
                        <a:t>Nhịn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tiểu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0" dirty="0" err="1"/>
                        <a:t>Vệ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sinh</a:t>
                      </a:r>
                      <a:r>
                        <a:rPr lang="en-US" sz="2000" b="0" dirty="0"/>
                        <a:t> </a:t>
                      </a:r>
                      <a:r>
                        <a:rPr lang="en-US" sz="2000" b="0" dirty="0" err="1"/>
                        <a:t>và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thay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đồ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lót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hằng</a:t>
                      </a:r>
                      <a:r>
                        <a:rPr lang="en-US" sz="2000" b="0" baseline="0" dirty="0"/>
                        <a:t> </a:t>
                      </a:r>
                      <a:r>
                        <a:rPr lang="en-US" sz="2000" b="0" baseline="0" dirty="0" err="1"/>
                        <a:t>ngày</a:t>
                      </a:r>
                      <a:endParaRPr lang="en-US" sz="2000" b="0" dirty="0"/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755373"/>
                  </a:ext>
                </a:extLst>
              </a:tr>
              <a:tr h="7717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Không</a:t>
                      </a:r>
                      <a:r>
                        <a:rPr lang="en-US" sz="2000" baseline="0" dirty="0"/>
                        <a:t> 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Có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không</a:t>
                      </a:r>
                      <a:endParaRPr lang="en-US" sz="2000" dirty="0"/>
                    </a:p>
                  </a:txBody>
                  <a:tcPr anchor="ctr">
                    <a:solidFill>
                      <a:srgbClr val="D4EFF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23645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Bạn</a:t>
                      </a:r>
                      <a:r>
                        <a:rPr lang="en-US" sz="2000" baseline="0" dirty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1598549"/>
                  </a:ext>
                </a:extLst>
              </a:tr>
              <a:tr h="7717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Bạn</a:t>
                      </a:r>
                      <a:r>
                        <a:rPr lang="en-US" sz="2000" baseline="0" dirty="0"/>
                        <a:t> …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10676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09894" y="1843315"/>
            <a:ext cx="5863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Đánh</a:t>
            </a:r>
            <a:r>
              <a:rPr lang="en-US" sz="2400" dirty="0"/>
              <a:t> </a:t>
            </a:r>
            <a:r>
              <a:rPr lang="en-US" sz="2400" dirty="0" err="1"/>
              <a:t>dấu</a:t>
            </a:r>
            <a:r>
              <a:rPr lang="en-US" sz="2400" dirty="0"/>
              <a:t> x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cột</a:t>
            </a:r>
            <a:r>
              <a:rPr lang="en-US" sz="2400" dirty="0"/>
              <a:t> </a:t>
            </a:r>
            <a:r>
              <a:rPr lang="en-US" sz="2400" dirty="0" err="1"/>
              <a:t>phù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27017" y="2438401"/>
            <a:ext cx="1505134" cy="1857828"/>
            <a:chOff x="627017" y="2438401"/>
            <a:chExt cx="1505134" cy="185782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09894" y="2438401"/>
              <a:ext cx="1178563" cy="185782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060996" y="2483194"/>
              <a:ext cx="10711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Thói</a:t>
              </a:r>
              <a:r>
                <a:rPr lang="en-US" sz="2000" dirty="0"/>
                <a:t> </a:t>
              </a:r>
              <a:r>
                <a:rPr lang="en-US" sz="2000" dirty="0" err="1"/>
                <a:t>quen</a:t>
              </a:r>
              <a:endParaRPr lang="en-US" sz="2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7017" y="3238226"/>
              <a:ext cx="10711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Tên</a:t>
              </a:r>
              <a:r>
                <a:rPr lang="en-US" sz="2000" dirty="0"/>
                <a:t> </a:t>
              </a:r>
              <a:r>
                <a:rPr lang="en-US" sz="2000" dirty="0" err="1"/>
                <a:t>học</a:t>
              </a:r>
              <a:r>
                <a:rPr lang="en-US" sz="2000" dirty="0"/>
                <a:t> </a:t>
              </a:r>
              <a:r>
                <a:rPr lang="en-US" sz="2000" dirty="0" err="1"/>
                <a:t>sinh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17" b="9392"/>
          <a:stretch/>
        </p:blipFill>
        <p:spPr bwMode="auto">
          <a:xfrm>
            <a:off x="0" y="1828800"/>
            <a:ext cx="121920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7037" y="420915"/>
            <a:ext cx="103080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thói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,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thói</a:t>
            </a:r>
            <a:r>
              <a:rPr lang="en-US" sz="2800" dirty="0"/>
              <a:t> </a:t>
            </a:r>
            <a:r>
              <a:rPr lang="en-US" sz="2800" dirty="0" err="1"/>
              <a:t>quen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tốt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tiểu</a:t>
            </a:r>
            <a:r>
              <a:rPr lang="en-US" sz="2800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161143" y="1727200"/>
            <a:ext cx="6836228" cy="40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3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904585" y="728183"/>
            <a:ext cx="7779623" cy="6089128"/>
            <a:chOff x="1904585" y="639283"/>
            <a:chExt cx="7779623" cy="6089128"/>
          </a:xfrm>
        </p:grpSpPr>
        <p:grpSp>
          <p:nvGrpSpPr>
            <p:cNvPr id="15" name="Group 14"/>
            <p:cNvGrpSpPr/>
            <p:nvPr/>
          </p:nvGrpSpPr>
          <p:grpSpPr>
            <a:xfrm>
              <a:off x="2493776" y="696257"/>
              <a:ext cx="2479973" cy="2895026"/>
              <a:chOff x="3746500" y="384351"/>
              <a:chExt cx="2273300" cy="2653763"/>
            </a:xfrm>
          </p:grpSpPr>
          <p:pic>
            <p:nvPicPr>
              <p:cNvPr id="614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05" t="15100" r="56145" b="61057"/>
              <a:stretch/>
            </p:blipFill>
            <p:spPr bwMode="auto">
              <a:xfrm>
                <a:off x="37465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Oval 6"/>
              <p:cNvSpPr/>
              <p:nvPr/>
            </p:nvSpPr>
            <p:spPr>
              <a:xfrm>
                <a:off x="4060053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198155" y="639283"/>
              <a:ext cx="2479973" cy="2895026"/>
              <a:chOff x="6134100" y="384351"/>
              <a:chExt cx="2273300" cy="2653763"/>
            </a:xfrm>
          </p:grpSpPr>
          <p:pic>
            <p:nvPicPr>
              <p:cNvPr id="3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727" t="16572" r="11323" b="59585"/>
              <a:stretch/>
            </p:blipFill>
            <p:spPr bwMode="auto">
              <a:xfrm>
                <a:off x="6134100" y="384351"/>
                <a:ext cx="2273300" cy="25398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Oval 7"/>
              <p:cNvSpPr/>
              <p:nvPr/>
            </p:nvSpPr>
            <p:spPr>
              <a:xfrm>
                <a:off x="6610906" y="2778936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904585" y="3568700"/>
              <a:ext cx="3264202" cy="3132023"/>
              <a:chOff x="2514599" y="3707962"/>
              <a:chExt cx="2994485" cy="2873228"/>
            </a:xfrm>
          </p:grpSpPr>
          <p:pic>
            <p:nvPicPr>
              <p:cNvPr id="5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317" t="65582" r="46231" b="8662"/>
              <a:stretch/>
            </p:blipFill>
            <p:spPr bwMode="auto">
              <a:xfrm>
                <a:off x="2514599" y="3707962"/>
                <a:ext cx="2994485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3882252" y="6322012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7308690" y="3568700"/>
              <a:ext cx="2375518" cy="3159711"/>
              <a:chOff x="7444784" y="3923861"/>
              <a:chExt cx="2179232" cy="2898628"/>
            </a:xfrm>
          </p:grpSpPr>
          <p:pic>
            <p:nvPicPr>
              <p:cNvPr id="6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651" t="65582" r="8638" b="8662"/>
              <a:stretch/>
            </p:blipFill>
            <p:spPr bwMode="auto">
              <a:xfrm>
                <a:off x="7444784" y="3923861"/>
                <a:ext cx="2179232" cy="2743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8341311" y="6563311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5037250" y="1630576"/>
              <a:ext cx="2273300" cy="2583105"/>
              <a:chOff x="9062006" y="1124857"/>
              <a:chExt cx="2273300" cy="2583105"/>
            </a:xfrm>
          </p:grpSpPr>
          <p:pic>
            <p:nvPicPr>
              <p:cNvPr id="4" name="Picture 2" descr="20210409092016_wm_shs-tu-nhien-va-xa-hoi-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41750" b="62813" l="41842" r="65789">
                            <a14:foregroundMark x1="56228" y1="52563" x2="62105" y2="52438"/>
                            <a14:foregroundMark x1="56754" y1="53750" x2="63070" y2="53750"/>
                          </a14:backgroundRemoval>
                        </a14:imgEffect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98" t="39385" r="31152" b="36772"/>
              <a:stretch/>
            </p:blipFill>
            <p:spPr bwMode="auto">
              <a:xfrm>
                <a:off x="9062006" y="1124857"/>
                <a:ext cx="2273300" cy="2539826"/>
              </a:xfrm>
              <a:prstGeom prst="roundRect">
                <a:avLst>
                  <a:gd name="adj" fmla="val 36667"/>
                </a:avLst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Oval 11"/>
              <p:cNvSpPr/>
              <p:nvPr/>
            </p:nvSpPr>
            <p:spPr>
              <a:xfrm>
                <a:off x="9930411" y="3448784"/>
                <a:ext cx="259178" cy="259178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sp>
        <p:nvSpPr>
          <p:cNvPr id="17" name="Rounded Rectangle 16"/>
          <p:cNvSpPr/>
          <p:nvPr/>
        </p:nvSpPr>
        <p:spPr>
          <a:xfrm>
            <a:off x="801902" y="1122948"/>
            <a:ext cx="1528575" cy="850900"/>
          </a:xfrm>
          <a:prstGeom prst="roundRect">
            <a:avLst/>
          </a:prstGeom>
          <a:solidFill>
            <a:srgbClr val="F79B8E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Tắm</a:t>
            </a:r>
            <a:r>
              <a:rPr lang="en-US" sz="2400" dirty="0"/>
              <a:t> </a:t>
            </a:r>
            <a:r>
              <a:rPr lang="en-US" sz="2400" dirty="0" err="1"/>
              <a:t>gội</a:t>
            </a:r>
            <a:r>
              <a:rPr lang="en-US" sz="2400" dirty="0"/>
              <a:t> </a:t>
            </a:r>
            <a:r>
              <a:rPr lang="en-US" sz="2400" dirty="0" err="1"/>
              <a:t>sạch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endParaRPr lang="en-US" sz="2400" dirty="0"/>
          </a:p>
        </p:txBody>
      </p:sp>
      <p:pic>
        <p:nvPicPr>
          <p:cNvPr id="6148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56" t="34505" r="4207" b="13525"/>
          <a:stretch/>
        </p:blipFill>
        <p:spPr bwMode="auto">
          <a:xfrm>
            <a:off x="10396629" y="5314748"/>
            <a:ext cx="862872" cy="103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66800" y="2017776"/>
            <a:ext cx="913478" cy="109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9869702" y="1121770"/>
            <a:ext cx="2157198" cy="85090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endParaRPr lang="en-US" sz="2400" dirty="0"/>
          </a:p>
        </p:txBody>
      </p:sp>
      <p:pic>
        <p:nvPicPr>
          <p:cNvPr id="22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10149387" y="2037869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5328334" y="4392826"/>
            <a:ext cx="1820808" cy="850900"/>
          </a:xfrm>
          <a:prstGeom prst="roundRect">
            <a:avLst/>
          </a:prstGeom>
          <a:solidFill>
            <a:srgbClr val="81C24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Uống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endParaRPr lang="en-US" sz="2400" dirty="0"/>
          </a:p>
        </p:txBody>
      </p:sp>
      <p:pic>
        <p:nvPicPr>
          <p:cNvPr id="24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830135" y="52740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le 24"/>
          <p:cNvSpPr/>
          <p:nvPr/>
        </p:nvSpPr>
        <p:spPr>
          <a:xfrm>
            <a:off x="120822" y="4302581"/>
            <a:ext cx="1703989" cy="1258674"/>
          </a:xfrm>
          <a:prstGeom prst="roundRect">
            <a:avLst/>
          </a:prstGeom>
          <a:solidFill>
            <a:srgbClr val="40BFB6"/>
          </a:solidFill>
          <a:ln>
            <a:solidFill>
              <a:srgbClr val="ABE1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dirty="0" err="1"/>
              <a:t>Phơi</a:t>
            </a:r>
            <a:r>
              <a:rPr lang="en-US" sz="2400" dirty="0"/>
              <a:t> </a:t>
            </a:r>
            <a:r>
              <a:rPr lang="en-US" sz="2400" dirty="0" err="1"/>
              <a:t>quần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ở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thoáng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endParaRPr lang="en-US" sz="2400" dirty="0"/>
          </a:p>
        </p:txBody>
      </p:sp>
      <p:pic>
        <p:nvPicPr>
          <p:cNvPr id="26" name="Picture 4" descr="Premium Vector | Cartoon thumbs up and thumbs down with funny faces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t="14910" r="50426" b="33120"/>
          <a:stretch/>
        </p:blipFill>
        <p:spPr bwMode="auto">
          <a:xfrm>
            <a:off x="593972" y="5642315"/>
            <a:ext cx="896761" cy="107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9843756" y="4392826"/>
            <a:ext cx="1820808" cy="850900"/>
          </a:xfrm>
          <a:prstGeom prst="roundRect">
            <a:avLst/>
          </a:prstGeom>
          <a:solidFill>
            <a:srgbClr val="9148C8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Nhịn</a:t>
            </a:r>
            <a:r>
              <a:rPr lang="en-US" sz="2400" dirty="0"/>
              <a:t> </a:t>
            </a:r>
            <a:r>
              <a:rPr lang="en-US" sz="2400" dirty="0" err="1"/>
              <a:t>tiểu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80828" y="112856"/>
            <a:ext cx="10073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quan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tiết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140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25" grpId="0" animBg="1"/>
      <p:bldP spid="27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9" t="15096" r="8437" b="44840"/>
          <a:stretch/>
        </p:blipFill>
        <p:spPr bwMode="auto">
          <a:xfrm>
            <a:off x="-168554" y="1534348"/>
            <a:ext cx="7462684" cy="5323652"/>
          </a:xfrm>
          <a:prstGeom prst="roundRect">
            <a:avLst>
              <a:gd name="adj" fmla="val 3678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47547914"/>
              </p:ext>
            </p:extLst>
          </p:nvPr>
        </p:nvGraphicFramePr>
        <p:xfrm>
          <a:off x="7122681" y="1690533"/>
          <a:ext cx="4803708" cy="3656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382225" y="116114"/>
            <a:ext cx="7127603" cy="647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Thảo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endParaRPr lang="en-US" sz="2800" dirty="0"/>
          </a:p>
        </p:txBody>
      </p:sp>
      <p:pic>
        <p:nvPicPr>
          <p:cNvPr id="7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650857" y="36372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333319" y="202016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/>
        </p:blipFill>
        <p:spPr bwMode="auto">
          <a:xfrm>
            <a:off x="7675963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/>
        </p:blipFill>
        <p:spPr bwMode="auto">
          <a:xfrm>
            <a:off x="7320765" y="4460657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85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Ăn gì bổ thận, tốt cho cơ thể_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5202.3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1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211</Words>
  <Application>Microsoft Office PowerPoint</Application>
  <PresentationFormat>Widescreen</PresentationFormat>
  <Paragraphs>48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Times New Roman</vt:lpstr>
      <vt:lpstr>UTM Avo</vt:lpstr>
      <vt:lpstr>UTM Cookies</vt:lpstr>
      <vt:lpstr>Office Theme</vt:lpstr>
      <vt:lpstr>PowerPoint Presentation</vt:lpstr>
      <vt:lpstr>     Thứ Tư  ngày 2 tháng 4 năm 2025 Tự nhiên và xã hội Bài 26 . Chăm sóc , bảo vệ cơ quan bài tiết nước tiểu ( tiết 1).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35</cp:revision>
  <dcterms:created xsi:type="dcterms:W3CDTF">2021-06-02T02:35:09Z</dcterms:created>
  <dcterms:modified xsi:type="dcterms:W3CDTF">2025-04-02T08:43:10Z</dcterms:modified>
</cp:coreProperties>
</file>