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1" r:id="rId2"/>
    <p:sldId id="326" r:id="rId3"/>
    <p:sldId id="276" r:id="rId4"/>
    <p:sldId id="320" r:id="rId5"/>
    <p:sldId id="315" r:id="rId6"/>
    <p:sldId id="321" r:id="rId7"/>
    <p:sldId id="295" r:id="rId8"/>
    <p:sldId id="316" r:id="rId9"/>
    <p:sldId id="325" r:id="rId10"/>
    <p:sldId id="322" r:id="rId11"/>
    <p:sldId id="323" r:id="rId12"/>
    <p:sldId id="324" r:id="rId13"/>
    <p:sldId id="30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FFC9"/>
    <a:srgbClr val="B3D9FF"/>
    <a:srgbClr val="E5FF9B"/>
    <a:srgbClr val="CCFFFF"/>
    <a:srgbClr val="FF93C9"/>
    <a:srgbClr val="FFCCCC"/>
    <a:srgbClr val="66FF33"/>
    <a:srgbClr val="FF3300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96" autoAdjust="0"/>
  </p:normalViewPr>
  <p:slideViewPr>
    <p:cSldViewPr>
      <p:cViewPr varScale="1">
        <p:scale>
          <a:sx n="110" d="100"/>
          <a:sy n="110" d="100"/>
        </p:scale>
        <p:origin x="65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18C7C-5037-444A-8839-D051EFFD667C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3D926-4EDD-40EC-BA2F-F75505FD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4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3D926-4EDD-40EC-BA2F-F75505FD72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16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r>
              <a:rPr lang="vi-VN" baseline="0" smtClean="0"/>
              <a:t> điện tử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r>
              <a:rPr lang="vi-VN" baseline="0" smtClean="0"/>
              <a:t> điện tử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r>
              <a:rPr lang="vi-VN" baseline="0" smtClean="0"/>
              <a:t> điện tử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r>
              <a:rPr lang="vi-VN" baseline="0" smtClean="0"/>
              <a:t> điện tử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0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9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5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7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1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5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6F4F0-4230-4AF8-9E06-94D0D814EE59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6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144000" cy="226695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68571" tIns="34285" rIns="68571" bIns="34285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7651" y="346868"/>
            <a:ext cx="1533525" cy="140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225" y="941190"/>
            <a:ext cx="6263587" cy="994172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</a:t>
            </a:r>
            <a:r>
              <a:rPr lang="en-US" sz="80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VIỆT </a:t>
            </a:r>
            <a:r>
              <a:rPr lang="en-US" sz="80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2" y="3153898"/>
            <a:ext cx="3392487" cy="163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7253"/>
            <a:ext cx="2586036" cy="317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5105400"/>
            <a:ext cx="9144000" cy="12700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5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31845" y="349791"/>
            <a:ext cx="8735955" cy="530345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trong đoạn văn trên những tiếng cùng vần với nhau </a:t>
              </a:r>
              <a:endParaRPr lang="en-US" sz="24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684215" y="867641"/>
            <a:ext cx="3785136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Mẫu: ngày – nảy</a:t>
            </a:r>
            <a:endParaRPr lang="en-US" sz="20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493179" y="1608964"/>
            <a:ext cx="1039019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5" rIns="18416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532196" y="1626561"/>
            <a:ext cx="5056981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0" lvl="1" algn="ctr" defTabSz="1200150">
              <a:spcBef>
                <a:spcPct val="0"/>
              </a:spcBef>
            </a:pPr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 – trầm – ngâm</a:t>
            </a:r>
            <a:endParaRPr lang="en-US" sz="3200" kern="1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493179" y="2675764"/>
            <a:ext cx="1039018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532196" y="2683086"/>
            <a:ext cx="5056981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 – anh – nhanh </a:t>
            </a:r>
            <a:endParaRPr lang="en-US" sz="3200" kern="12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493179" y="3784704"/>
            <a:ext cx="1039018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532196" y="3794152"/>
            <a:ext cx="5056981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FF3399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smtClean="0">
                <a:solidFill>
                  <a:srgbClr val="FF339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– nảy – gáy</a:t>
            </a:r>
            <a:endParaRPr lang="en-US" sz="3200" kern="1200">
              <a:solidFill>
                <a:srgbClr val="FF3399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5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493179" y="129068"/>
            <a:ext cx="1039019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5" rIns="18416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532196" y="146665"/>
            <a:ext cx="5056981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0" lvl="1" algn="ctr" defTabSz="1200150">
              <a:spcBef>
                <a:spcPct val="0"/>
              </a:spcBef>
            </a:pPr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 – trầm – ngâm</a:t>
            </a:r>
            <a:endParaRPr lang="en-US" sz="3200" kern="1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493179" y="1072580"/>
            <a:ext cx="1039018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32196" y="1079902"/>
            <a:ext cx="5056981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 – anh – nhanh </a:t>
            </a:r>
            <a:endParaRPr lang="en-US" sz="3200" kern="12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493179" y="1992972"/>
            <a:ext cx="1039018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32196" y="2002420"/>
            <a:ext cx="5056981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FF3399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smtClean="0">
                <a:solidFill>
                  <a:srgbClr val="FF339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– nảy – gáy</a:t>
            </a:r>
            <a:endParaRPr lang="en-US" sz="3200" kern="1200">
              <a:solidFill>
                <a:srgbClr val="FF3399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03452" y="2941432"/>
            <a:ext cx="1039018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542469" y="2950880"/>
            <a:ext cx="5056981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smtClean="0">
                <a:solidFill>
                  <a:srgbClr val="FFC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 – càng</a:t>
            </a:r>
            <a:endParaRPr lang="en-US" sz="3200" kern="1200">
              <a:solidFill>
                <a:srgbClr val="FFC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13726" y="3894964"/>
            <a:ext cx="1039018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552743" y="3904412"/>
            <a:ext cx="5056981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 – rồi</a:t>
            </a:r>
            <a:endParaRPr lang="en-US" sz="3200" kern="1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31845" y="349791"/>
            <a:ext cx="8735955" cy="530345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trong và ngoài đoạn văn trên những tiếng có vần </a:t>
              </a:r>
              <a:r>
                <a:rPr lang="en-US" sz="2400" b="1" i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anh, ang</a:t>
              </a:r>
              <a:endParaRPr lang="en-US" sz="24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684215" y="867641"/>
            <a:ext cx="3785136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Mẫu: xanh</a:t>
            </a:r>
            <a:endParaRPr lang="en-US" sz="20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33400" y="1885950"/>
            <a:ext cx="1039018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572417" y="1893272"/>
            <a:ext cx="7038183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xanh, anh, nhanh, cánh, cành, mạnh… </a:t>
            </a:r>
            <a:endParaRPr lang="en-US" sz="3200" kern="12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43673" y="3181350"/>
            <a:ext cx="1039018" cy="111518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582690" y="3190798"/>
            <a:ext cx="7038183" cy="7040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smtClean="0">
                <a:solidFill>
                  <a:srgbClr val="FFC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vàng, càng, thang, sáng, bàng, hàng…</a:t>
            </a:r>
            <a:endParaRPr lang="en-US" sz="3200" kern="1200">
              <a:solidFill>
                <a:srgbClr val="FFC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614" y="1314450"/>
            <a:ext cx="5944448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72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4562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7150"/>
            <a:ext cx="861752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761" y="-211205"/>
            <a:ext cx="8793762" cy="1468506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47" rIns="91294" bIns="45647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4" y="-12700"/>
            <a:ext cx="1656617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8729" y="24010"/>
            <a:ext cx="847725" cy="523220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3222" y="361179"/>
            <a:ext cx="847725" cy="703891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3399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82</a:t>
            </a:r>
            <a:endParaRPr lang="en-US" sz="4000" b="1">
              <a:solidFill>
                <a:srgbClr val="FF3399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870" y="131484"/>
            <a:ext cx="8057963" cy="1125816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  <a:endParaRPr lang="en-US" sz="50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3245" y="1276350"/>
            <a:ext cx="8735955" cy="530345"/>
            <a:chOff x="63500" y="1353959"/>
            <a:chExt cx="8735955" cy="530345"/>
          </a:xfrm>
        </p:grpSpPr>
        <p:sp>
          <p:nvSpPr>
            <p:cNvPr id="4" name="Rounded Rectangle 3"/>
            <p:cNvSpPr/>
            <p:nvPr/>
          </p:nvSpPr>
          <p:spPr>
            <a:xfrm>
              <a:off x="451033" y="1353959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 vào vở các chữ số và từ chỉ số (theo mẫu)</a:t>
              </a:r>
              <a:endParaRPr lang="en-US" sz="24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t="20707" r="3973" b="45433"/>
          <a:stretch/>
        </p:blipFill>
        <p:spPr>
          <a:xfrm>
            <a:off x="2051791" y="1893524"/>
            <a:ext cx="4832157" cy="248933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04749" y="4471757"/>
            <a:ext cx="3886200" cy="533400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Mẫu: </a:t>
            </a:r>
            <a:r>
              <a:rPr lang="en-US" sz="360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một</a:t>
            </a:r>
            <a:endParaRPr lang="en-US" sz="3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4" y="-12700"/>
            <a:ext cx="1656617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79445" y="209550"/>
            <a:ext cx="8735955" cy="533400"/>
            <a:chOff x="63500" y="1353959"/>
            <a:chExt cx="8735955" cy="533400"/>
          </a:xfrm>
        </p:grpSpPr>
        <p:sp>
          <p:nvSpPr>
            <p:cNvPr id="4" name="Rounded Rectangle 3"/>
            <p:cNvSpPr/>
            <p:nvPr/>
          </p:nvSpPr>
          <p:spPr>
            <a:xfrm>
              <a:off x="451033" y="1357014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 vào vở các chữ số và từ chỉ số (theo mẫu)</a:t>
              </a:r>
              <a:endParaRPr lang="en-US" sz="24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t="20707" r="3973" b="45433"/>
          <a:stretch/>
        </p:blipFill>
        <p:spPr>
          <a:xfrm>
            <a:off x="598763" y="742950"/>
            <a:ext cx="3993518" cy="20573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200" y="3129396"/>
            <a:ext cx="5257799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2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2800" b="1" dirty="0" err="1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, 2- </a:t>
            </a:r>
            <a:r>
              <a:rPr lang="en-US" sz="2800" b="1" dirty="0" err="1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, …….,…….,</a:t>
            </a:r>
            <a:endParaRPr lang="en-US" sz="2800" b="1" dirty="0">
              <a:solidFill>
                <a:srgbClr val="0070C0"/>
              </a:solidFill>
              <a:latin typeface="HP001" panose="020B0603050302020204" pitchFamily="34" charset="0"/>
              <a:ea typeface="HP001" panose="020B0603050302020204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8165" y="3807001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2800" dirty="0" err="1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hai</a:t>
            </a:r>
            <a:endParaRPr lang="en-US" sz="2800" dirty="0">
              <a:solidFill>
                <a:srgbClr val="0070C0"/>
              </a:solidFill>
              <a:latin typeface="HP001" panose="020B0603050302020204" pitchFamily="34" charset="0"/>
              <a:ea typeface="HP001" panose="020B0603050302020204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8164" y="4500996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2800" dirty="0" err="1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ba</a:t>
            </a:r>
            <a:endParaRPr lang="en-US" sz="2800" dirty="0">
              <a:solidFill>
                <a:srgbClr val="0070C0"/>
              </a:solidFill>
              <a:latin typeface="HP001" panose="020B0603050302020204" pitchFamily="34" charset="0"/>
              <a:ea typeface="HP001" panose="020B0603050302020204" pitchFamily="34" charset="0"/>
              <a:cs typeface="Arial-Round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56922" y="1664237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2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2800" dirty="0" err="1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năm</a:t>
            </a:r>
            <a:endParaRPr lang="en-US" sz="2800" dirty="0">
              <a:solidFill>
                <a:srgbClr val="0070C0"/>
              </a:solidFill>
              <a:latin typeface="HP001" panose="020B0603050302020204" pitchFamily="34" charset="0"/>
              <a:ea typeface="HP001" panose="020B0603050302020204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56922" y="1095669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2800" dirty="0" err="1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bốn</a:t>
            </a:r>
            <a:endParaRPr lang="en-US" sz="2800" dirty="0">
              <a:solidFill>
                <a:srgbClr val="0070C0"/>
              </a:solidFill>
              <a:latin typeface="HP001" panose="020B0603050302020204" pitchFamily="34" charset="0"/>
              <a:ea typeface="HP001" panose="020B0603050302020204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56922" y="2239191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6</a:t>
            </a:r>
            <a:r>
              <a:rPr lang="en-US" sz="2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2800" dirty="0" err="1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sáu</a:t>
            </a:r>
            <a:endParaRPr lang="en-US" sz="2800" dirty="0">
              <a:solidFill>
                <a:srgbClr val="0070C0"/>
              </a:solidFill>
              <a:latin typeface="HP001" panose="020B0603050302020204" pitchFamily="34" charset="0"/>
              <a:ea typeface="HP001" panose="020B0603050302020204" pitchFamily="34" charset="0"/>
              <a:cs typeface="Arial-Rounde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56922" y="2806649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7</a:t>
            </a:r>
            <a:r>
              <a:rPr lang="en-US" sz="2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2800" dirty="0" err="1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bảy</a:t>
            </a:r>
            <a:endParaRPr lang="en-US" sz="2800" dirty="0">
              <a:solidFill>
                <a:srgbClr val="0070C0"/>
              </a:solidFill>
              <a:latin typeface="HP001" panose="020B0603050302020204" pitchFamily="34" charset="0"/>
              <a:ea typeface="HP001" panose="020B0603050302020204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56922" y="3378249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8</a:t>
            </a:r>
            <a:r>
              <a:rPr lang="en-US" sz="2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2800" dirty="0" err="1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tám</a:t>
            </a:r>
            <a:endParaRPr lang="en-US" sz="2800" dirty="0">
              <a:solidFill>
                <a:srgbClr val="0070C0"/>
              </a:solidFill>
              <a:latin typeface="HP001" panose="020B0603050302020204" pitchFamily="34" charset="0"/>
              <a:ea typeface="HP001" panose="020B0603050302020204" pitchFamily="34" charset="0"/>
              <a:cs typeface="Arial-Rounded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56922" y="3947391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9</a:t>
            </a:r>
            <a:r>
              <a:rPr lang="en-US" sz="2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2800" dirty="0" err="1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chín</a:t>
            </a:r>
            <a:endParaRPr lang="en-US" sz="2800" dirty="0">
              <a:solidFill>
                <a:srgbClr val="0070C0"/>
              </a:solidFill>
              <a:latin typeface="HP001" panose="020B0603050302020204" pitchFamily="34" charset="0"/>
              <a:ea typeface="HP001" panose="020B0603050302020204" pitchFamily="34" charset="0"/>
              <a:cs typeface="Arial-Rounded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56922" y="4512541"/>
            <a:ext cx="3211735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10</a:t>
            </a:r>
            <a:r>
              <a:rPr lang="en-US" sz="2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2800" dirty="0" err="1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mười</a:t>
            </a:r>
            <a:endParaRPr lang="en-US" sz="2800" dirty="0">
              <a:solidFill>
                <a:srgbClr val="0070C0"/>
              </a:solidFill>
              <a:latin typeface="HP001" panose="020B0603050302020204" pitchFamily="34" charset="0"/>
              <a:ea typeface="HP001" panose="020B0603050302020204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643598" y="1761975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1" name="Freeform 20"/>
          <p:cNvSpPr/>
          <p:nvPr/>
        </p:nvSpPr>
        <p:spPr>
          <a:xfrm>
            <a:off x="5650074" y="2600175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8" name="Freeform 27"/>
          <p:cNvSpPr/>
          <p:nvPr/>
        </p:nvSpPr>
        <p:spPr>
          <a:xfrm>
            <a:off x="5656550" y="3438375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35" name="Freeform 34"/>
          <p:cNvSpPr/>
          <p:nvPr/>
        </p:nvSpPr>
        <p:spPr>
          <a:xfrm>
            <a:off x="5663026" y="4276575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1" name="Freeform 10"/>
          <p:cNvSpPr/>
          <p:nvPr/>
        </p:nvSpPr>
        <p:spPr>
          <a:xfrm>
            <a:off x="4400621" y="1770377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8" name="Freeform 17"/>
          <p:cNvSpPr/>
          <p:nvPr/>
        </p:nvSpPr>
        <p:spPr>
          <a:xfrm>
            <a:off x="4407097" y="2608577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5" name="Freeform 24"/>
          <p:cNvSpPr/>
          <p:nvPr/>
        </p:nvSpPr>
        <p:spPr>
          <a:xfrm>
            <a:off x="4413573" y="3446777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32" name="Freeform 31"/>
          <p:cNvSpPr/>
          <p:nvPr/>
        </p:nvSpPr>
        <p:spPr>
          <a:xfrm>
            <a:off x="4420049" y="4284977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8" name="Freeform 7"/>
          <p:cNvSpPr/>
          <p:nvPr/>
        </p:nvSpPr>
        <p:spPr>
          <a:xfrm>
            <a:off x="3167090" y="1770377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6" name="Freeform 15"/>
          <p:cNvSpPr/>
          <p:nvPr/>
        </p:nvSpPr>
        <p:spPr>
          <a:xfrm>
            <a:off x="3173566" y="2608577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3" name="Freeform 22"/>
          <p:cNvSpPr/>
          <p:nvPr/>
        </p:nvSpPr>
        <p:spPr>
          <a:xfrm>
            <a:off x="3180042" y="3446777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30" name="Freeform 29"/>
          <p:cNvSpPr/>
          <p:nvPr/>
        </p:nvSpPr>
        <p:spPr>
          <a:xfrm>
            <a:off x="3186518" y="4284977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grpSp>
        <p:nvGrpSpPr>
          <p:cNvPr id="4" name="Group 3"/>
          <p:cNvGrpSpPr/>
          <p:nvPr/>
        </p:nvGrpSpPr>
        <p:grpSpPr>
          <a:xfrm>
            <a:off x="148272" y="97799"/>
            <a:ext cx="8735955" cy="530345"/>
            <a:chOff x="63500" y="1339190"/>
            <a:chExt cx="8735955" cy="530345"/>
          </a:xfrm>
        </p:grpSpPr>
        <p:sp>
          <p:nvSpPr>
            <p:cNvPr id="5" name="Rounded Rectangle 4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từ cùng vần với mỗi từ chỉ số (theo mẫu)</a:t>
              </a:r>
              <a:endParaRPr lang="en-US" sz="24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684215" y="867641"/>
            <a:ext cx="3785136" cy="484909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một</a:t>
            </a:r>
            <a:r>
              <a:rPr lang="en-US" sz="2000" b="1" dirty="0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 – </a:t>
            </a:r>
            <a:r>
              <a:rPr lang="en-US" sz="2000" b="1" dirty="0" err="1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bột</a:t>
            </a:r>
            <a:r>
              <a:rPr lang="en-US" sz="2000" b="1" dirty="0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 – </a:t>
            </a:r>
            <a:r>
              <a:rPr lang="en-US" sz="2000" b="1" dirty="0" err="1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hột</a:t>
            </a:r>
            <a:r>
              <a:rPr lang="en-US" sz="2000" b="1" dirty="0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 – </a:t>
            </a:r>
            <a:r>
              <a:rPr lang="en-US" sz="2000" b="1" dirty="0" err="1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sốt</a:t>
            </a:r>
            <a:r>
              <a:rPr lang="en-US" sz="2000" b="1" dirty="0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 – </a:t>
            </a:r>
            <a:r>
              <a:rPr lang="en-US" sz="2000" b="1" dirty="0" err="1" smtClean="0">
                <a:solidFill>
                  <a:srgbClr val="0070C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tốt</a:t>
            </a:r>
            <a:endParaRPr lang="en-US" sz="2000" b="1" dirty="0">
              <a:solidFill>
                <a:srgbClr val="0070C0"/>
              </a:solidFill>
              <a:latin typeface="HP001" panose="020B0603050302020204" pitchFamily="34" charset="0"/>
              <a:ea typeface="HP001" panose="020B0603050302020204" pitchFamily="34" charset="0"/>
              <a:cs typeface="Arial-Rounded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221377" y="1639984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455051" y="1639984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tai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686059" y="1648385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934629" y="1639983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lái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227853" y="2478184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461527" y="2478184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692535" y="2486585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941105" y="2478183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234329" y="3316384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93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468003" y="3316384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93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môn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699011" y="3324785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93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hôn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947581" y="3316383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93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cồn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240805" y="4154584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474479" y="4154584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tắm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4705487" y="4162985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cằm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954057" y="4154583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tăm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8" grpId="0" animBg="1"/>
      <p:bldP spid="35" grpId="0" animBg="1"/>
      <p:bldP spid="11" grpId="0" animBg="1"/>
      <p:bldP spid="18" grpId="0" animBg="1"/>
      <p:bldP spid="25" grpId="0" animBg="1"/>
      <p:bldP spid="32" grpId="0" animBg="1"/>
      <p:bldP spid="8" grpId="0" animBg="1"/>
      <p:bldP spid="16" grpId="0" animBg="1"/>
      <p:bldP spid="23" grpId="0" animBg="1"/>
      <p:bldP spid="30" grpId="0" animBg="1"/>
      <p:bldP spid="9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4" grpId="0" animBg="1"/>
      <p:bldP spid="26" grpId="0" animBg="1"/>
      <p:bldP spid="27" grpId="0" animBg="1"/>
      <p:bldP spid="31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491198" y="1648381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3" name="Freeform 2"/>
          <p:cNvSpPr/>
          <p:nvPr/>
        </p:nvSpPr>
        <p:spPr>
          <a:xfrm>
            <a:off x="5497674" y="2486581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4" name="Freeform 3"/>
          <p:cNvSpPr/>
          <p:nvPr/>
        </p:nvSpPr>
        <p:spPr>
          <a:xfrm>
            <a:off x="5504150" y="3324781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5" name="Freeform 4"/>
          <p:cNvSpPr/>
          <p:nvPr/>
        </p:nvSpPr>
        <p:spPr>
          <a:xfrm>
            <a:off x="5510626" y="4162981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6" name="Freeform 5"/>
          <p:cNvSpPr/>
          <p:nvPr/>
        </p:nvSpPr>
        <p:spPr>
          <a:xfrm>
            <a:off x="4261208" y="1656783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7" name="Freeform 6"/>
          <p:cNvSpPr/>
          <p:nvPr/>
        </p:nvSpPr>
        <p:spPr>
          <a:xfrm>
            <a:off x="4267684" y="2494983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8" name="Freeform 7"/>
          <p:cNvSpPr/>
          <p:nvPr/>
        </p:nvSpPr>
        <p:spPr>
          <a:xfrm>
            <a:off x="4274160" y="3333183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9" name="Freeform 8"/>
          <p:cNvSpPr/>
          <p:nvPr/>
        </p:nvSpPr>
        <p:spPr>
          <a:xfrm>
            <a:off x="4280636" y="4171383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0" name="Freeform 9"/>
          <p:cNvSpPr/>
          <p:nvPr/>
        </p:nvSpPr>
        <p:spPr>
          <a:xfrm>
            <a:off x="3037951" y="1656783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1" name="Freeform 10"/>
          <p:cNvSpPr/>
          <p:nvPr/>
        </p:nvSpPr>
        <p:spPr>
          <a:xfrm>
            <a:off x="3044427" y="2494983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2" name="Freeform 11"/>
          <p:cNvSpPr/>
          <p:nvPr/>
        </p:nvSpPr>
        <p:spPr>
          <a:xfrm>
            <a:off x="3050903" y="3333183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3" name="Freeform 12"/>
          <p:cNvSpPr/>
          <p:nvPr/>
        </p:nvSpPr>
        <p:spPr>
          <a:xfrm>
            <a:off x="3057379" y="4171383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4" name="Freeform 13"/>
          <p:cNvSpPr/>
          <p:nvPr/>
        </p:nvSpPr>
        <p:spPr>
          <a:xfrm>
            <a:off x="2093507" y="1526390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bảy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325912" y="1526390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546646" y="1534791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782229" y="1526389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099983" y="2364590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E5FF9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tám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332388" y="2364590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E5FF9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xám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553122" y="2372991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E5FF9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788705" y="2364589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E5FF9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cam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106459" y="3202790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B3D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338864" y="3202790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B3D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559598" y="3211191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B3D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795181" y="3202789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B3D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112935" y="4040990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D6FF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mười</a:t>
            </a:r>
            <a:endParaRPr lang="en-US" sz="19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345340" y="4040990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D6FF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lưỡi</a:t>
            </a:r>
            <a:endParaRPr lang="en-US" sz="19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4566074" y="4049391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D6FF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endParaRPr lang="en-US" sz="19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801657" y="4040989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D6FF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lười</a:t>
            </a:r>
            <a:endParaRPr lang="en-US" sz="19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480026" y="817202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31" name="Freeform 30"/>
          <p:cNvSpPr/>
          <p:nvPr/>
        </p:nvSpPr>
        <p:spPr>
          <a:xfrm>
            <a:off x="4250036" y="825604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32" name="Freeform 31"/>
          <p:cNvSpPr/>
          <p:nvPr/>
        </p:nvSpPr>
        <p:spPr>
          <a:xfrm>
            <a:off x="3026779" y="825604"/>
            <a:ext cx="280574" cy="29838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33" name="Freeform 32"/>
          <p:cNvSpPr/>
          <p:nvPr/>
        </p:nvSpPr>
        <p:spPr>
          <a:xfrm>
            <a:off x="2082335" y="695211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sáu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314740" y="695211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cau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535474" y="703612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mau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771057" y="695210"/>
            <a:ext cx="903943" cy="54236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đau</a:t>
            </a:r>
            <a:endParaRPr lang="en-US" sz="2000" kern="1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31845" y="349791"/>
            <a:ext cx="8735955" cy="530345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Luyện chính tả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680850" y="1044695"/>
            <a:ext cx="8348422" cy="530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Viết 2 tiếng bắt đầu bằng c, k.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0850" y="1657350"/>
            <a:ext cx="8348422" cy="530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Viết 2 tiếng bắt đầu bằng g, gh.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0850" y="2270005"/>
            <a:ext cx="8348422" cy="530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Viết 2 tiếng bắt đầu bằng ng, ngh.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50"/>
            <a:ext cx="878118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971550"/>
            <a:ext cx="8955741" cy="3352800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Bầu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càng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rực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rỡ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lộc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bưởi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nồng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nhãn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cau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rã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chích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choè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nhảu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khướu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lắm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cu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trầm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ngâm</a:t>
            </a:r>
            <a:r>
              <a:rPr lang="en-US" sz="3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09800" y="133350"/>
            <a:ext cx="3789083" cy="730577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4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4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4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endParaRPr lang="en-US" sz="4000" b="1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558</Words>
  <Application>Microsoft Office PowerPoint</Application>
  <PresentationFormat>On-screen Show (16:9)</PresentationFormat>
  <Paragraphs>122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HP001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98</cp:revision>
  <dcterms:created xsi:type="dcterms:W3CDTF">2020-08-19T08:52:38Z</dcterms:created>
  <dcterms:modified xsi:type="dcterms:W3CDTF">2022-01-13T02:15:27Z</dcterms:modified>
</cp:coreProperties>
</file>