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1" r:id="rId2"/>
    <p:sldId id="276" r:id="rId3"/>
    <p:sldId id="314" r:id="rId4"/>
    <p:sldId id="315" r:id="rId5"/>
    <p:sldId id="295" r:id="rId6"/>
    <p:sldId id="316" r:id="rId7"/>
    <p:sldId id="318" r:id="rId8"/>
    <p:sldId id="319" r:id="rId9"/>
    <p:sldId id="317" r:id="rId10"/>
    <p:sldId id="30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99"/>
    <a:srgbClr val="FFE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02" autoAdjust="0"/>
  </p:normalViewPr>
  <p:slideViewPr>
    <p:cSldViewPr>
      <p:cViewPr varScale="1">
        <p:scale>
          <a:sx n="104" d="100"/>
          <a:sy n="104" d="100"/>
        </p:scale>
        <p:origin x="85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18C7C-5037-444A-8839-D051EFFD667C}" type="datetimeFigureOut">
              <a:rPr lang="en-US" smtClean="0"/>
              <a:t>12/01/2022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3D926-4EDD-40EC-BA2F-F75505FD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4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Cá</a:t>
            </a:r>
            <a:r>
              <a:rPr lang="en-US" baseline="0" smtClean="0"/>
              <a:t> rô trước, hổ sau nhé. Nếu không chữ hổ nó đè lên chữ rô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3D926-4EDD-40EC-BA2F-F75505FD72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16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3D926-4EDD-40EC-BA2F-F75505FD72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16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r>
              <a:rPr lang="vi-VN" baseline="0" smtClean="0"/>
              <a:t> điện tử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r>
              <a:rPr lang="vi-VN" baseline="0" smtClean="0"/>
              <a:t> điện tử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Tuỳ</a:t>
            </a:r>
            <a:r>
              <a:rPr lang="en-US" baseline="0" smtClean="0"/>
              <a:t> vào thực tế vở ô li, GV hướng dẫn HS lùi ô hợp lí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0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0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9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0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5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8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7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9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1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5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6F4F0-4230-4AF8-9E06-94D0D814EE59}" type="datetimeFigureOut">
              <a:rPr lang="en-US" smtClean="0"/>
              <a:t>12/01/2022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6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1.jpeg"/><Relationship Id="rId5" Type="http://schemas.openxmlformats.org/officeDocument/2006/relationships/image" Target="../media/image7.jpeg"/><Relationship Id="rId15" Type="http://schemas.openxmlformats.org/officeDocument/2006/relationships/image" Target="../media/image15.jpeg"/><Relationship Id="rId10" Type="http://schemas.microsoft.com/office/2007/relationships/hdphoto" Target="../media/hdphoto2.wdp"/><Relationship Id="rId4" Type="http://schemas.openxmlformats.org/officeDocument/2006/relationships/image" Target="../media/image6.jpe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p4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5" Type="http://schemas.microsoft.com/office/2007/relationships/media" Target="../media/media3.mp4"/><Relationship Id="rId10" Type="http://schemas.openxmlformats.org/officeDocument/2006/relationships/image" Target="../media/image19.png"/><Relationship Id="rId4" Type="http://schemas.openxmlformats.org/officeDocument/2006/relationships/video" Target="../media/media2.mp4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5.mp4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video" Target="../media/media6.mp4"/><Relationship Id="rId5" Type="http://schemas.microsoft.com/office/2007/relationships/media" Target="../media/media6.mp4"/><Relationship Id="rId10" Type="http://schemas.openxmlformats.org/officeDocument/2006/relationships/image" Target="../media/image22.png"/><Relationship Id="rId4" Type="http://schemas.openxmlformats.org/officeDocument/2006/relationships/video" Target="../media/media5.mp4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9144000" cy="226695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68571" tIns="34285" rIns="68571" bIns="34285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0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7651" y="346868"/>
            <a:ext cx="1533525" cy="140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0225" y="941190"/>
            <a:ext cx="6263587" cy="994172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</a:t>
            </a:r>
            <a:r>
              <a:rPr lang="en-US" sz="80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VIỆT </a:t>
            </a:r>
            <a:r>
              <a:rPr lang="en-US" sz="80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2" y="3153898"/>
            <a:ext cx="3392487" cy="163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7253"/>
            <a:ext cx="2586036" cy="317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5105400"/>
            <a:ext cx="9144000" cy="12700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5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2614" y="1314450"/>
            <a:ext cx="5944448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72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45628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761" y="-211205"/>
            <a:ext cx="8793762" cy="1468506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47" rIns="91294" bIns="45647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4" y="-12700"/>
            <a:ext cx="1656617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8729" y="24010"/>
            <a:ext cx="847725" cy="523220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3222" y="361179"/>
            <a:ext cx="847725" cy="703891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3399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81</a:t>
            </a:r>
            <a:endParaRPr lang="en-US" sz="4000" b="1">
              <a:solidFill>
                <a:srgbClr val="FF3399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8870" y="131484"/>
            <a:ext cx="8057963" cy="1125816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0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  <a:endParaRPr lang="en-US" sz="50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3245" y="1276350"/>
            <a:ext cx="8735955" cy="617174"/>
            <a:chOff x="63500" y="1353959"/>
            <a:chExt cx="8735955" cy="617174"/>
          </a:xfrm>
        </p:grpSpPr>
        <p:sp>
          <p:nvSpPr>
            <p:cNvPr id="4" name="Rounded Rectangle 3"/>
            <p:cNvSpPr/>
            <p:nvPr/>
          </p:nvSpPr>
          <p:spPr>
            <a:xfrm>
              <a:off x="451033" y="1440788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Ghép</a:t>
              </a:r>
              <a:r>
                <a:rPr lang="en-US" sz="2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chữ</a:t>
              </a:r>
              <a:r>
                <a:rPr lang="en-US" sz="2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đứng</a:t>
              </a:r>
              <a:r>
                <a:rPr lang="en-US" sz="2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liền</a:t>
              </a:r>
              <a:r>
                <a:rPr lang="en-US" sz="2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nhau</a:t>
              </a:r>
              <a:r>
                <a:rPr lang="en-US" sz="2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(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thêm</a:t>
              </a:r>
              <a:r>
                <a:rPr lang="en-US" sz="2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dấu</a:t>
              </a:r>
              <a:r>
                <a:rPr lang="en-US" sz="2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thanh</a:t>
              </a:r>
              <a:r>
                <a:rPr lang="en-US" sz="2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)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để</a:t>
              </a:r>
              <a:r>
                <a:rPr lang="en-US" sz="2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tạo</a:t>
              </a:r>
              <a:r>
                <a:rPr lang="en-US" sz="2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tên</a:t>
              </a:r>
              <a:r>
                <a:rPr lang="en-US" sz="2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gọi</a:t>
              </a:r>
              <a:r>
                <a:rPr lang="en-US" sz="2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loài</a:t>
              </a:r>
              <a:r>
                <a:rPr lang="en-US" sz="2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vật</a:t>
              </a:r>
              <a:r>
                <a:rPr lang="en-US" sz="2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2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minh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hoạ</a:t>
              </a:r>
              <a:r>
                <a:rPr lang="en-US" sz="24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dưới</a:t>
              </a:r>
              <a:endParaRPr lang="en-US" sz="24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3539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320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90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8272" y="112568"/>
            <a:ext cx="8735955" cy="617174"/>
            <a:chOff x="63500" y="1353959"/>
            <a:chExt cx="8735955" cy="617174"/>
          </a:xfrm>
        </p:grpSpPr>
        <p:sp>
          <p:nvSpPr>
            <p:cNvPr id="5" name="Rounded Rectangle 4"/>
            <p:cNvSpPr/>
            <p:nvPr/>
          </p:nvSpPr>
          <p:spPr>
            <a:xfrm>
              <a:off x="451033" y="1440788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Ghép các chữ đứng liền nhau (thêm dấu thanh) để tạo tên gọi các loài vật được minh hoạ dưới</a:t>
              </a:r>
              <a:endParaRPr lang="en-US" sz="24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3500" y="13539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320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26" name="Picture 2" descr="Cute a camel cartoon Royalty Free Vector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 bwMode="auto">
          <a:xfrm>
            <a:off x="166078" y="3790950"/>
            <a:ext cx="1282362" cy="127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wolf howling on white background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" r="-1" b="13555"/>
          <a:stretch/>
        </p:blipFill>
        <p:spPr bwMode="auto">
          <a:xfrm>
            <a:off x="2132772" y="1422691"/>
            <a:ext cx="649605" cy="62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7"/>
          <a:stretch/>
        </p:blipFill>
        <p:spPr>
          <a:xfrm>
            <a:off x="251653" y="3235035"/>
            <a:ext cx="588619" cy="402525"/>
          </a:xfrm>
          <a:prstGeom prst="rect">
            <a:avLst/>
          </a:prstGeom>
        </p:spPr>
      </p:pic>
      <p:pic>
        <p:nvPicPr>
          <p:cNvPr id="1030" name="Picture 6" descr="Smiling pig cartoon Royalty Free Vector Image - Vector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3" r="-1" b="10380"/>
          <a:stretch/>
        </p:blipFill>
        <p:spPr bwMode="auto">
          <a:xfrm>
            <a:off x="287149" y="2419350"/>
            <a:ext cx="873501" cy="65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izzly Bear Cartoon Png &amp;amp; Free Grizzly Bear Cartoon.png Transparent Images  #95846 - PNG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73" y="3118283"/>
            <a:ext cx="1341368" cy="10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7" b="17037"/>
          <a:stretch/>
        </p:blipFill>
        <p:spPr>
          <a:xfrm>
            <a:off x="1879201" y="999027"/>
            <a:ext cx="609712" cy="403579"/>
          </a:xfrm>
          <a:prstGeom prst="rect">
            <a:avLst/>
          </a:prstGeom>
        </p:spPr>
      </p:pic>
      <p:pic>
        <p:nvPicPr>
          <p:cNvPr id="1038" name="Picture 14" descr="Cartoon dog isolated on white background Vector Imag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0"/>
          <a:stretch/>
        </p:blipFill>
        <p:spPr bwMode="auto">
          <a:xfrm>
            <a:off x="173632" y="871039"/>
            <a:ext cx="685688" cy="7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remium Vector | Cute cat cartoon sitti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87" y="88643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artoon tiger isolated on white background Vector Imag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8" b="25327"/>
          <a:stretch/>
        </p:blipFill>
        <p:spPr bwMode="auto">
          <a:xfrm>
            <a:off x="1389628" y="2001488"/>
            <a:ext cx="1321143" cy="83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179590"/>
              </p:ext>
            </p:extLst>
          </p:nvPr>
        </p:nvGraphicFramePr>
        <p:xfrm>
          <a:off x="3383313" y="1067729"/>
          <a:ext cx="5486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ê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ơ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ă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â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t="6633" r="4286" b="19183"/>
          <a:stretch/>
        </p:blipFill>
        <p:spPr>
          <a:xfrm>
            <a:off x="1714387" y="4352909"/>
            <a:ext cx="803555" cy="719703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62655"/>
              </p:ext>
            </p:extLst>
          </p:nvPr>
        </p:nvGraphicFramePr>
        <p:xfrm>
          <a:off x="4290456" y="2346779"/>
          <a:ext cx="457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ạ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à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56378"/>
              </p:ext>
            </p:extLst>
          </p:nvPr>
        </p:nvGraphicFramePr>
        <p:xfrm>
          <a:off x="6128658" y="2353128"/>
          <a:ext cx="9144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ó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595790"/>
              </p:ext>
            </p:extLst>
          </p:nvPr>
        </p:nvGraphicFramePr>
        <p:xfrm>
          <a:off x="3385458" y="4265825"/>
          <a:ext cx="2743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è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000113"/>
              </p:ext>
            </p:extLst>
          </p:nvPr>
        </p:nvGraphicFramePr>
        <p:xfrm>
          <a:off x="6126513" y="4269081"/>
          <a:ext cx="2743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ấ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79796"/>
              </p:ext>
            </p:extLst>
          </p:nvPr>
        </p:nvGraphicFramePr>
        <p:xfrm>
          <a:off x="6126513" y="1064442"/>
          <a:ext cx="2743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ó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916104"/>
              </p:ext>
            </p:extLst>
          </p:nvPr>
        </p:nvGraphicFramePr>
        <p:xfrm>
          <a:off x="7955313" y="1704522"/>
          <a:ext cx="914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á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44" name="Picture 20" descr="CÁ RÔ ĐỒNG - CÁ TƯƠI LONG HẢI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2" y="1741117"/>
            <a:ext cx="947994" cy="47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521459"/>
              </p:ext>
            </p:extLst>
          </p:nvPr>
        </p:nvGraphicFramePr>
        <p:xfrm>
          <a:off x="4299858" y="2342396"/>
          <a:ext cx="9144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ợ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704967"/>
              </p:ext>
            </p:extLst>
          </p:nvPr>
        </p:nvGraphicFramePr>
        <p:xfrm>
          <a:off x="5210628" y="2982966"/>
          <a:ext cx="2743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ỉ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843288"/>
              </p:ext>
            </p:extLst>
          </p:nvPr>
        </p:nvGraphicFramePr>
        <p:xfrm>
          <a:off x="3385458" y="2342886"/>
          <a:ext cx="914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í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291198"/>
              </p:ext>
            </p:extLst>
          </p:nvPr>
        </p:nvGraphicFramePr>
        <p:xfrm>
          <a:off x="5210628" y="1069775"/>
          <a:ext cx="9144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ù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02001"/>
              </p:ext>
            </p:extLst>
          </p:nvPr>
        </p:nvGraphicFramePr>
        <p:xfrm>
          <a:off x="7040913" y="3623046"/>
          <a:ext cx="1828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ổ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14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7" r="53171"/>
          <a:stretch/>
        </p:blipFill>
        <p:spPr>
          <a:xfrm>
            <a:off x="0" y="1423288"/>
            <a:ext cx="2220686" cy="370144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48272" y="97799"/>
            <a:ext cx="8735955" cy="530345"/>
            <a:chOff x="63500" y="1339190"/>
            <a:chExt cx="8735955" cy="530345"/>
          </a:xfrm>
        </p:grpSpPr>
        <p:sp>
          <p:nvSpPr>
            <p:cNvPr id="5" name="Rounded Rectangle 4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3500" y="13539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320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2306917" y="317099"/>
            <a:ext cx="4627283" cy="162684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200"/>
              </a:spcAft>
            </a:pPr>
            <a:r>
              <a:rPr lang="en-US" sz="2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 đang vào nhà</a:t>
            </a:r>
            <a:endParaRPr lang="en-US" sz="2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đào trước ngõ</a:t>
            </a:r>
          </a:p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 tươi sáng hồng</a:t>
            </a:r>
          </a:p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mai trong vườn</a:t>
            </a:r>
          </a:p>
          <a:p>
            <a:pPr algn="just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Lung linh cánh </a:t>
            </a:r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2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208313" y="2026497"/>
            <a:ext cx="4627283" cy="162684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Sân</a:t>
            </a:r>
            <a:r>
              <a:rPr lang="en-US" sz="2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đầy</a:t>
            </a:r>
            <a:r>
              <a:rPr lang="en-US" sz="2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2400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phơi</a:t>
            </a:r>
            <a:r>
              <a:rPr lang="en-US" sz="2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áo</a:t>
            </a:r>
            <a:r>
              <a:rPr lang="en-US" sz="2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endParaRPr lang="en-US" sz="2400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dán</a:t>
            </a:r>
            <a:r>
              <a:rPr lang="en-US" sz="2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endParaRPr lang="en-US" sz="2400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</a:t>
            </a:r>
            <a:r>
              <a:rPr lang="en-US" sz="2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treo</a:t>
            </a:r>
            <a:r>
              <a:rPr lang="en-US" sz="2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đối</a:t>
            </a:r>
            <a:endParaRPr lang="en-US" sz="2400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3754717" y="3541768"/>
            <a:ext cx="4627283" cy="162684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 đang vào nhà</a:t>
            </a:r>
          </a:p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Sắp thêm một tuổi</a:t>
            </a:r>
          </a:p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trời nở hoa.</a:t>
            </a:r>
            <a:endParaRPr lang="en-US" sz="2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r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Nguyễn Hồng Kiên</a:t>
            </a:r>
            <a:endParaRPr lang="en-US" sz="2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4" b="12350"/>
          <a:stretch/>
        </p:blipFill>
        <p:spPr>
          <a:xfrm>
            <a:off x="6618514" y="0"/>
            <a:ext cx="2525486" cy="46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48272" y="123199"/>
            <a:ext cx="8735955" cy="530345"/>
            <a:chOff x="63500" y="1339190"/>
            <a:chExt cx="8735955" cy="530345"/>
          </a:xfrm>
        </p:grpSpPr>
        <p:sp>
          <p:nvSpPr>
            <p:cNvPr id="30" name="Rounded Rectangle 29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trong bài đọc trên những tiếng có vần </a:t>
              </a:r>
              <a:r>
                <a:rPr lang="vi-VN" sz="2800" b="1" i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ơi, ao, ăng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500" y="13666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smtClean="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320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Freeform 4"/>
          <p:cNvSpPr/>
          <p:nvPr/>
        </p:nvSpPr>
        <p:spPr>
          <a:xfrm>
            <a:off x="1524001" y="858428"/>
            <a:ext cx="1039019" cy="1484313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5" rIns="18416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563018" y="858430"/>
            <a:ext cx="5056981" cy="964803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3" numCol="1" spcCol="1270" anchor="ctr" anchorCtr="0">
            <a:noAutofit/>
          </a:bodyPr>
          <a:lstStyle/>
          <a:p>
            <a:pPr marL="0" lvl="1" algn="ctr" defTabSz="1200150">
              <a:spcBef>
                <a:spcPct val="0"/>
              </a:spcBef>
            </a:pPr>
            <a:r>
              <a:rPr lang="vi-VN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phơi, trời</a:t>
            </a:r>
            <a:endParaRPr lang="en-US" sz="3200" kern="12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524001" y="2147093"/>
            <a:ext cx="1039018" cy="1484312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4" rIns="18415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kern="12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563018" y="2147094"/>
            <a:ext cx="5056981" cy="964804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0" lvl="1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vi-VN" sz="3200" kern="12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vào, đào, áo</a:t>
            </a:r>
            <a:endParaRPr lang="en-US" sz="3200" kern="12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524001" y="3435757"/>
            <a:ext cx="1039018" cy="1484312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4" rIns="18415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563018" y="3435757"/>
            <a:ext cx="5056981" cy="964804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FF3399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0" lvl="1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vi-VN" sz="3200" kern="1200" smtClean="0">
                <a:solidFill>
                  <a:srgbClr val="FF339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trắng, nắng</a:t>
            </a:r>
            <a:endParaRPr lang="en-US" sz="3200" kern="1200">
              <a:solidFill>
                <a:srgbClr val="FF3399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5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6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48272" y="123199"/>
            <a:ext cx="8735955" cy="530345"/>
            <a:chOff x="63500" y="1339190"/>
            <a:chExt cx="8735955" cy="530345"/>
          </a:xfrm>
        </p:grpSpPr>
        <p:sp>
          <p:nvSpPr>
            <p:cNvPr id="30" name="Rounded Rectangle 29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Chép vào vở khổ thơ cuối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500" y="13666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smtClean="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320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2832100" y="1960648"/>
            <a:ext cx="4627283" cy="162684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 đang vào nhà</a:t>
            </a:r>
          </a:p>
          <a:p>
            <a:pPr algn="just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Sắp thêm một tuổi</a:t>
            </a:r>
          </a:p>
          <a:p>
            <a:pPr algn="just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trời nở hoa.</a:t>
            </a:r>
          </a:p>
          <a:p>
            <a:pPr algn="r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Nguyễn Hồng Kiên</a:t>
            </a:r>
            <a:endParaRPr lang="en-US" sz="32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15474" y="866351"/>
            <a:ext cx="3789083" cy="972398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2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3600" b="1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0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2400" y="1050925"/>
            <a:ext cx="3394075" cy="3394075"/>
          </a:xfrm>
        </p:spPr>
      </p:pic>
      <p:pic>
        <p:nvPicPr>
          <p:cNvPr id="5" name="Đ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96000" y="1276350"/>
            <a:ext cx="3200400" cy="3200400"/>
          </a:xfrm>
          <a:prstGeom prst="rect">
            <a:avLst/>
          </a:prstGeom>
        </p:spPr>
      </p:pic>
      <p:pic>
        <p:nvPicPr>
          <p:cNvPr id="6" name="S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98800" y="1195388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57900" y="1174750"/>
            <a:ext cx="3295650" cy="3295650"/>
          </a:xfrm>
          <a:prstGeom prst="rect">
            <a:avLst/>
          </a:prstGeom>
        </p:spPr>
      </p:pic>
      <p:pic>
        <p:nvPicPr>
          <p:cNvPr id="4" name="N.mp4">
            <a:hlinkClick r:id="" action="ppaction://media"/>
          </p:cNvPr>
          <p:cNvPicPr>
            <a:picLocks noGrp="1" noChangeAspect="1"/>
          </p:cNvPicPr>
          <p:nvPr>
            <p:ph idx="1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15900" y="1047750"/>
            <a:ext cx="3394075" cy="3394075"/>
          </a:xfrm>
        </p:spPr>
      </p:pic>
      <p:pic>
        <p:nvPicPr>
          <p:cNvPr id="5" name="H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933700" y="109855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8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06" b="2845"/>
          <a:stretch/>
        </p:blipFill>
        <p:spPr bwMode="auto">
          <a:xfrm>
            <a:off x="0" y="25621"/>
            <a:ext cx="9144000" cy="511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76400" y="662177"/>
            <a:ext cx="6782050" cy="830849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 smtClean="0">
                <a:solidFill>
                  <a:srgbClr val="FF0000"/>
                </a:solidFill>
                <a:latin typeface="HP001 4 hàng"/>
              </a:rPr>
              <a:t>Tết </a:t>
            </a:r>
            <a:r>
              <a:rPr lang="vi-VN" sz="3200" b="1" dirty="0">
                <a:solidFill>
                  <a:srgbClr val="FF0000"/>
                </a:solidFill>
                <a:latin typeface="HP001 4 hàng"/>
              </a:rPr>
              <a:t>đang vào </a:t>
            </a:r>
            <a:r>
              <a:rPr lang="el-GR" sz="3200" b="1" dirty="0">
                <a:solidFill>
                  <a:srgbClr val="FF0000"/>
                </a:solidFill>
                <a:latin typeface="HP001 4 hàng"/>
              </a:rPr>
              <a:t>η</a:t>
            </a:r>
            <a:r>
              <a:rPr lang="vi-VN" sz="3200" b="1" dirty="0" smtClean="0">
                <a:solidFill>
                  <a:srgbClr val="FF0000"/>
                </a:solidFill>
                <a:latin typeface="HP001 4 hàng"/>
              </a:rPr>
              <a:t>à</a:t>
            </a:r>
            <a:endParaRPr lang="vi-VN" sz="3200" b="1" dirty="0">
              <a:solidFill>
                <a:srgbClr val="FF0000"/>
              </a:solidFill>
              <a:latin typeface="HP001 4 hàng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0981" y="1283057"/>
            <a:ext cx="6782050" cy="830849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 smtClean="0">
                <a:solidFill>
                  <a:srgbClr val="FF0000"/>
                </a:solidFill>
                <a:latin typeface="HP001 4 hàng"/>
              </a:rPr>
              <a:t>Sắp </a:t>
            </a:r>
            <a:r>
              <a:rPr lang="el-GR" sz="3200" b="1" dirty="0">
                <a:solidFill>
                  <a:srgbClr val="FF0000"/>
                </a:solidFill>
                <a:latin typeface="HP001 4 hàng"/>
              </a:rPr>
              <a:t>Ό</a:t>
            </a:r>
            <a:r>
              <a:rPr lang="vi-VN" sz="3200" b="1" dirty="0">
                <a:solidFill>
                  <a:srgbClr val="FF0000"/>
                </a:solidFill>
                <a:latin typeface="HP001 4 hàng"/>
              </a:rPr>
              <a:t>łm jŎ </a:t>
            </a:r>
            <a:r>
              <a:rPr lang="vi-VN" sz="3200" b="1" dirty="0" smtClean="0">
                <a:solidFill>
                  <a:srgbClr val="FF0000"/>
                </a:solidFill>
                <a:latin typeface="HP001 4 hàng"/>
              </a:rPr>
              <a:t>ǇuĔ</a:t>
            </a:r>
            <a:endParaRPr lang="vi-VN" sz="3200" b="1" dirty="0">
              <a:solidFill>
                <a:srgbClr val="FF0000"/>
              </a:solidFill>
              <a:latin typeface="HP001 4 hàng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0981" y="1917594"/>
            <a:ext cx="6782050" cy="830849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 smtClean="0">
                <a:solidFill>
                  <a:srgbClr val="FF0000"/>
                </a:solidFill>
                <a:latin typeface="HP001 4 hàng"/>
              </a:rPr>
              <a:t>Đất </a:t>
            </a:r>
            <a:r>
              <a:rPr lang="vi-VN" sz="3200" b="1" dirty="0">
                <a:solidFill>
                  <a:srgbClr val="FF0000"/>
                </a:solidFill>
                <a:latin typeface="HP001 4 hàng"/>
              </a:rPr>
              <a:t>ǇrƟ wở h</a:t>
            </a:r>
            <a:r>
              <a:rPr lang="el-GR" sz="3200" b="1" dirty="0" smtClean="0">
                <a:solidFill>
                  <a:srgbClr val="FF0000"/>
                </a:solidFill>
                <a:latin typeface="HP001 4 hàng"/>
              </a:rPr>
              <a:t>Ξ</a:t>
            </a:r>
            <a:r>
              <a:rPr lang="en-US" sz="3200" b="1" dirty="0" smtClean="0">
                <a:solidFill>
                  <a:srgbClr val="FF0000"/>
                </a:solidFill>
                <a:latin typeface="HP001 4 hàng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2542971"/>
            <a:ext cx="6782050" cy="830849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HP001 4 hàng"/>
              </a:rPr>
              <a:t>Ngu</a:t>
            </a:r>
            <a:r>
              <a:rPr lang="el-GR" sz="3200" b="1" dirty="0">
                <a:solidFill>
                  <a:srgbClr val="FF0000"/>
                </a:solidFill>
                <a:latin typeface="HP001 4 hàng"/>
              </a:rPr>
              <a:t>ΐ</a:t>
            </a:r>
            <a:r>
              <a:rPr lang="vi-VN" sz="3200" b="1" dirty="0">
                <a:solidFill>
                  <a:srgbClr val="FF0000"/>
                </a:solidFill>
                <a:latin typeface="HP001 4 hàng"/>
              </a:rPr>
              <a:t>ğn HŬg K</a:t>
            </a:r>
            <a:r>
              <a:rPr lang="el-GR" sz="3200" b="1" dirty="0">
                <a:solidFill>
                  <a:srgbClr val="FF0000"/>
                </a:solidFill>
                <a:latin typeface="HP001 4 hàng"/>
              </a:rPr>
              <a:t>Η</a:t>
            </a:r>
            <a:r>
              <a:rPr lang="vi-VN" sz="3200" b="1" dirty="0">
                <a:solidFill>
                  <a:srgbClr val="FF0000"/>
                </a:solidFill>
                <a:latin typeface="HP001 4 hàng"/>
              </a:rPr>
              <a:t>łn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3944" y="53300"/>
            <a:ext cx="6782050" cy="830849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 smtClean="0">
                <a:solidFill>
                  <a:srgbClr val="FF0000"/>
                </a:solidFill>
                <a:latin typeface="HP001 4 hàng"/>
              </a:rPr>
              <a:t>Tết </a:t>
            </a:r>
            <a:r>
              <a:rPr lang="vi-VN" sz="3200" b="1" dirty="0">
                <a:solidFill>
                  <a:srgbClr val="FF0000"/>
                </a:solidFill>
                <a:latin typeface="HP001 4 hàng"/>
              </a:rPr>
              <a:t>đang vào </a:t>
            </a:r>
            <a:r>
              <a:rPr lang="el-GR" sz="3200" b="1" dirty="0">
                <a:solidFill>
                  <a:srgbClr val="FF0000"/>
                </a:solidFill>
                <a:latin typeface="HP001 4 hàng"/>
              </a:rPr>
              <a:t>η</a:t>
            </a:r>
            <a:r>
              <a:rPr lang="vi-VN" sz="3200" b="1" dirty="0" smtClean="0">
                <a:solidFill>
                  <a:srgbClr val="FF0000"/>
                </a:solidFill>
                <a:latin typeface="HP001 4 hàng"/>
              </a:rPr>
              <a:t>à</a:t>
            </a:r>
            <a:endParaRPr lang="vi-VN" sz="3200" b="1" dirty="0">
              <a:solidFill>
                <a:srgbClr val="FF0000"/>
              </a:solidFill>
              <a:latin typeface="HP001 4 hàng"/>
            </a:endParaRPr>
          </a:p>
        </p:txBody>
      </p:sp>
    </p:spTree>
    <p:extLst>
      <p:ext uri="{BB962C8B-B14F-4D97-AF65-F5344CB8AC3E}">
        <p14:creationId xmlns:p14="http://schemas.microsoft.com/office/powerpoint/2010/main" val="1727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414</Words>
  <Application>Microsoft Office PowerPoint</Application>
  <PresentationFormat>On-screen Show (16:9)</PresentationFormat>
  <Paragraphs>138</Paragraphs>
  <Slides>10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HP001 4 hàng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82</cp:revision>
  <dcterms:created xsi:type="dcterms:W3CDTF">2020-08-19T08:52:38Z</dcterms:created>
  <dcterms:modified xsi:type="dcterms:W3CDTF">2022-01-12T07:55:18Z</dcterms:modified>
</cp:coreProperties>
</file>