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402" r:id="rId3"/>
    <p:sldId id="407" r:id="rId4"/>
    <p:sldId id="403" r:id="rId5"/>
    <p:sldId id="259" r:id="rId6"/>
    <p:sldId id="260" r:id="rId7"/>
    <p:sldId id="380" r:id="rId8"/>
    <p:sldId id="336" r:id="rId9"/>
    <p:sldId id="263" r:id="rId10"/>
    <p:sldId id="282" r:id="rId11"/>
    <p:sldId id="283" r:id="rId12"/>
    <p:sldId id="284" r:id="rId13"/>
    <p:sldId id="264" r:id="rId14"/>
    <p:sldId id="372" r:id="rId15"/>
    <p:sldId id="404" r:id="rId16"/>
    <p:sldId id="405" r:id="rId17"/>
    <p:sldId id="406" r:id="rId18"/>
    <p:sldId id="272" r:id="rId19"/>
    <p:sldId id="338" r:id="rId20"/>
    <p:sldId id="391" r:id="rId21"/>
    <p:sldId id="392" r:id="rId22"/>
    <p:sldId id="393" r:id="rId23"/>
    <p:sldId id="394" r:id="rId24"/>
    <p:sldId id="395" r:id="rId25"/>
    <p:sldId id="396" r:id="rId26"/>
    <p:sldId id="397" r:id="rId27"/>
    <p:sldId id="398" r:id="rId28"/>
    <p:sldId id="399" r:id="rId29"/>
    <p:sldId id="400" r:id="rId30"/>
    <p:sldId id="386" r:id="rId31"/>
    <p:sldId id="326" r:id="rId32"/>
    <p:sldId id="274" r:id="rId33"/>
    <p:sldId id="275" r:id="rId34"/>
    <p:sldId id="401" r:id="rId35"/>
    <p:sldId id="277" r:id="rId36"/>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E6"/>
    <a:srgbClr val="EBF6F9"/>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9" autoAdjust="0"/>
    <p:restoredTop sz="91993" autoAdjust="0"/>
  </p:normalViewPr>
  <p:slideViewPr>
    <p:cSldViewPr>
      <p:cViewPr varScale="1">
        <p:scale>
          <a:sx n="81" d="100"/>
          <a:sy n="81" d="100"/>
        </p:scale>
        <p:origin x="667" y="48"/>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31/12/2021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14</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19</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hỏi mở rộng thêm ở câu hỏi cuối</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30</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Hình</a:t>
            </a:r>
            <a:r>
              <a:rPr lang="en-US" baseline="0" smtClean="0"/>
              <a:t> ảnh là một vườn hoa ở đất nước Nhật Bản</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a:t>
            </a:fld>
            <a:endParaRPr lang="en-US"/>
          </a:p>
        </p:txBody>
      </p:sp>
    </p:spTree>
    <p:extLst>
      <p:ext uri="{BB962C8B-B14F-4D97-AF65-F5344CB8AC3E}">
        <p14:creationId xmlns:p14="http://schemas.microsoft.com/office/powerpoint/2010/main" val="574948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Hình</a:t>
            </a:r>
            <a:r>
              <a:rPr lang="en-US" baseline="0" smtClean="0"/>
              <a:t> ảnh là một vườn hoa ở đất nước Nhật Bản</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5</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Cuốc:</a:t>
            </a:r>
            <a:r>
              <a:rPr lang="en-US" baseline="0" smtClean="0"/>
              <a:t> danh từ và động từ</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8</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9</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31/12/2021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31/12/2021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31/12/2021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31/12/2021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31/12/2021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31/12/2021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31/12/2021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31/12/2021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31/12/2021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31/12/2021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31/12/2021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31/12/2021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dirty="0">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dirty="0" err="1">
                <a:solidFill>
                  <a:schemeClr val="bg1"/>
                </a:solidFill>
                <a:latin typeface="AvantGarde" pitchFamily="2" charset="0"/>
                <a:ea typeface="AvantGarde" pitchFamily="2" charset="0"/>
                <a:cs typeface="AvantGarde" pitchFamily="2" charset="0"/>
              </a:rPr>
              <a:t>TIẾNG</a:t>
            </a:r>
            <a:r>
              <a:rPr lang="en-US" sz="10600" b="1">
                <a:solidFill>
                  <a:schemeClr val="bg1"/>
                </a:solidFill>
                <a:latin typeface="AvantGarde" pitchFamily="2" charset="0"/>
                <a:ea typeface="AvantGarde" pitchFamily="2" charset="0"/>
                <a:cs typeface="AvantGarde" pitchFamily="2" charset="0"/>
              </a:rPr>
              <a:t>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591905"/>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đoá hoa</a:t>
            </a:r>
            <a:endParaRPr lang="en-US" sz="9600">
              <a:solidFill>
                <a:srgbClr val="0070C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txBox="1">
            <a:spLocks/>
          </p:cNvSpPr>
          <p:nvPr/>
        </p:nvSpPr>
        <p:spPr>
          <a:xfrm>
            <a:off x="4095351" y="5591905"/>
            <a:ext cx="214522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oa</a:t>
            </a:r>
            <a:endParaRPr lang="en-US" sz="9600">
              <a:solidFill>
                <a:srgbClr val="FF0000"/>
              </a:solidFill>
              <a:latin typeface="Arial-Rounded" pitchFamily="34" charset="0"/>
              <a:ea typeface="Arial-Rounded" pitchFamily="34" charset="0"/>
              <a:cs typeface="Arial-Rounded" pitchFamily="34" charset="0"/>
            </a:endParaRPr>
          </a:p>
        </p:txBody>
      </p:sp>
      <p:pic>
        <p:nvPicPr>
          <p:cNvPr id="3074" name="Picture 2" descr="Rose HD Wallpaper | Background Image | 2560x16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6920" y="98333"/>
            <a:ext cx="7769493" cy="4855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16976" y="5439505"/>
            <a:ext cx="725168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váy xoè</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5884977" y="5439504"/>
            <a:ext cx="2895153"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oe</a:t>
            </a:r>
            <a:endParaRPr lang="en-US" sz="9600">
              <a:solidFill>
                <a:srgbClr val="FF0000"/>
              </a:solidFill>
              <a:latin typeface="Arial-Rounded" pitchFamily="34" charset="0"/>
              <a:ea typeface="Arial-Rounded" pitchFamily="34" charset="0"/>
              <a:cs typeface="Arial-Rounded" pitchFamily="34" charset="0"/>
            </a:endParaRPr>
          </a:p>
        </p:txBody>
      </p:sp>
      <p:pic>
        <p:nvPicPr>
          <p:cNvPr id="4098" name="Picture 2" descr="Đầm xòe bé gái - Vân Kim Sh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7751" y="203200"/>
            <a:ext cx="4887832" cy="488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37016" y="5562427"/>
            <a:ext cx="66385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chích choè</a:t>
            </a:r>
            <a:endParaRPr lang="en-US" sz="9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6325251" y="5562427"/>
            <a:ext cx="318466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oe</a:t>
            </a:r>
            <a:endParaRPr lang="en-US" sz="9600">
              <a:solidFill>
                <a:srgbClr val="FF0000"/>
              </a:solidFill>
              <a:latin typeface="Arial-Rounded" pitchFamily="34" charset="0"/>
              <a:ea typeface="Arial-Rounded" pitchFamily="34" charset="0"/>
              <a:cs typeface="Arial-Rounded" pitchFamily="34" charset="0"/>
            </a:endParaRPr>
          </a:p>
        </p:txBody>
      </p:sp>
      <p:pic>
        <p:nvPicPr>
          <p:cNvPr id="5122" name="Picture 2" descr="Cách chọn chim chích chòe than hót hay - Pet Care 24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6319" y="203425"/>
            <a:ext cx="4879752" cy="470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615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váy xoè</a:t>
            </a:r>
            <a:endParaRPr lang="en-US" sz="54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464259"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a:t>
            </a:r>
            <a:r>
              <a:rPr lang="en-US" sz="5400" smtClean="0">
                <a:solidFill>
                  <a:srgbClr val="0070C0"/>
                </a:solidFill>
                <a:latin typeface="Arial-Rounded" pitchFamily="34" charset="0"/>
                <a:ea typeface="Arial-Rounded" pitchFamily="34" charset="0"/>
                <a:cs typeface="Arial-Rounded" pitchFamily="34" charset="0"/>
              </a:rPr>
              <a:t>oá hoa</a:t>
            </a:r>
            <a:endParaRPr lang="en-US" sz="54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7300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chích choè</a:t>
            </a:r>
            <a:endParaRPr lang="en-US" sz="5400">
              <a:solidFill>
                <a:srgbClr val="0070C0"/>
              </a:solidFill>
              <a:latin typeface="Arial-Rounded" pitchFamily="34" charset="0"/>
              <a:ea typeface="Arial-Rounded" pitchFamily="34" charset="0"/>
              <a:cs typeface="Arial-Rounded" pitchFamily="34" charset="0"/>
            </a:endParaRPr>
          </a:p>
        </p:txBody>
      </p:sp>
      <p:pic>
        <p:nvPicPr>
          <p:cNvPr id="11" name="Picture 2" descr="Cách chọn chim chích chòe than hót hay - Pet Care 24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5230" y="1943739"/>
            <a:ext cx="2376177" cy="22896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Đầm xòe bé gái - Vân Kim Sh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3040" y="1930010"/>
            <a:ext cx="2303357" cy="23033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Picture 2" descr="Rose HD Wallpaper | Background Image | 2560x16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719" y="1905000"/>
            <a:ext cx="3720837" cy="2325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3177297" y="5972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váy xoè</a:t>
            </a:r>
            <a:endParaRPr lang="en-US" sz="54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548481" y="59729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a:t>
            </a:r>
            <a:r>
              <a:rPr lang="en-US" sz="5400" smtClean="0">
                <a:solidFill>
                  <a:srgbClr val="0070C0"/>
                </a:solidFill>
                <a:latin typeface="Arial-Rounded" pitchFamily="34" charset="0"/>
                <a:ea typeface="Arial-Rounded" pitchFamily="34" charset="0"/>
                <a:cs typeface="Arial-Rounded" pitchFamily="34" charset="0"/>
              </a:rPr>
              <a:t>oá hoa</a:t>
            </a:r>
            <a:endParaRPr lang="en-US" sz="5400">
              <a:solidFill>
                <a:srgbClr val="0070C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7215897" y="5972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chích choè</a:t>
            </a:r>
            <a:endParaRPr lang="en-US" sz="5400">
              <a:solidFill>
                <a:srgbClr val="0070C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556975" y="41056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hoà</a:t>
            </a:r>
            <a:endParaRPr lang="en-US" sz="60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3473325" y="41056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loa</a:t>
            </a:r>
            <a:endParaRPr lang="en-US" sz="60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6186551" y="41056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toả</a:t>
            </a:r>
            <a:endParaRPr lang="en-US" sz="60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8862775" y="41056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xoá</a:t>
            </a:r>
            <a:endParaRPr lang="en-US" sz="60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615922" y="5029200"/>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khoẻ</a:t>
            </a:r>
            <a:endParaRPr lang="en-US" sz="60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3481841" y="502920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loe</a:t>
            </a:r>
            <a:endParaRPr lang="en-US" sz="60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6195067" y="502920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loé</a:t>
            </a:r>
            <a:endParaRPr lang="en-US" sz="6000">
              <a:solidFill>
                <a:srgbClr val="0070C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8921722" y="5029200"/>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xoè</a:t>
            </a:r>
            <a:endParaRPr lang="en-US" sz="6000">
              <a:solidFill>
                <a:srgbClr val="0070C0"/>
              </a:solidFill>
              <a:latin typeface="Arial-Rounded" pitchFamily="34" charset="0"/>
              <a:ea typeface="Arial-Rounded" pitchFamily="34" charset="0"/>
              <a:cs typeface="Arial-Rounded" pitchFamily="34" charset="0"/>
            </a:endParaRPr>
          </a:p>
        </p:txBody>
      </p:sp>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309" y="-383782"/>
            <a:ext cx="4927810" cy="465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4" y="0"/>
            <a:ext cx="12136349" cy="6858000"/>
          </a:xfrm>
          <a:prstGeom prst="rect">
            <a:avLst/>
          </a:prstGeom>
        </p:spPr>
      </p:pic>
      <p:sp>
        <p:nvSpPr>
          <p:cNvPr id="6" name="TextBox 5"/>
          <p:cNvSpPr txBox="1"/>
          <p:nvPr/>
        </p:nvSpPr>
        <p:spPr>
          <a:xfrm>
            <a:off x="1508919" y="912126"/>
            <a:ext cx="5417550" cy="2277349"/>
          </a:xfrm>
          <a:prstGeom prst="rect">
            <a:avLst/>
          </a:prstGeom>
          <a:noFill/>
        </p:spPr>
        <p:txBody>
          <a:bodyPr wrap="square" lIns="121725" tIns="60862" rIns="121725" bIns="60862" rtlCol="0">
            <a:spAutoFit/>
          </a:bodyPr>
          <a:lstStyle/>
          <a:p>
            <a:r>
              <a:rPr lang="el-GR" sz="14000" dirty="0" smtClean="0">
                <a:solidFill>
                  <a:srgbClr val="FFC000"/>
                </a:solidFill>
                <a:latin typeface="HP001 4 hàng"/>
              </a:rPr>
              <a:t>Ξ</a:t>
            </a:r>
            <a:r>
              <a:rPr lang="el-GR" sz="14000" dirty="0" smtClean="0">
                <a:solidFill>
                  <a:srgbClr val="FF0000"/>
                </a:solidFill>
                <a:latin typeface="HP001 4 hàng"/>
              </a:rPr>
              <a:t>  </a:t>
            </a:r>
            <a:endParaRPr lang="en-US" sz="14000" dirty="0">
              <a:solidFill>
                <a:srgbClr val="FF0000"/>
              </a:solidFill>
              <a:latin typeface="HP001 4 hàng" pitchFamily="34" charset="0"/>
            </a:endParaRPr>
          </a:p>
        </p:txBody>
      </p:sp>
      <p:sp>
        <p:nvSpPr>
          <p:cNvPr id="7" name="TextBox 6"/>
          <p:cNvSpPr txBox="1"/>
          <p:nvPr/>
        </p:nvSpPr>
        <p:spPr>
          <a:xfrm>
            <a:off x="1533902" y="3885063"/>
            <a:ext cx="5417550" cy="2277349"/>
          </a:xfrm>
          <a:prstGeom prst="rect">
            <a:avLst/>
          </a:prstGeom>
          <a:noFill/>
        </p:spPr>
        <p:txBody>
          <a:bodyPr wrap="square" lIns="121725" tIns="60862" rIns="121725" bIns="60862" rtlCol="0">
            <a:spAutoFit/>
          </a:bodyPr>
          <a:lstStyle/>
          <a:p>
            <a:r>
              <a:rPr lang="el-GR" sz="14000" dirty="0" smtClean="0">
                <a:solidFill>
                  <a:srgbClr val="FFC000"/>
                </a:solidFill>
                <a:latin typeface="HP001 4 hàng"/>
              </a:rPr>
              <a:t>φψ</a:t>
            </a:r>
            <a:r>
              <a:rPr lang="el-GR" sz="14000" dirty="0" smtClean="0">
                <a:solidFill>
                  <a:srgbClr val="FF0000"/>
                </a:solidFill>
                <a:latin typeface="HP001 4 hàng"/>
              </a:rPr>
              <a:t> </a:t>
            </a:r>
            <a:endParaRPr lang="en-US" sz="14000" dirty="0">
              <a:solidFill>
                <a:srgbClr val="FF0000"/>
              </a:solidFill>
              <a:latin typeface="HP001 4 hàng" pitchFamily="34" charset="0"/>
            </a:endParaRPr>
          </a:p>
        </p:txBody>
      </p:sp>
    </p:spTree>
    <p:extLst>
      <p:ext uri="{BB962C8B-B14F-4D97-AF65-F5344CB8AC3E}">
        <p14:creationId xmlns:p14="http://schemas.microsoft.com/office/powerpoint/2010/main" val="255283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4" y="0"/>
            <a:ext cx="12136349" cy="6858000"/>
          </a:xfrm>
          <a:prstGeom prst="rect">
            <a:avLst/>
          </a:prstGeom>
        </p:spPr>
      </p:pic>
      <p:sp>
        <p:nvSpPr>
          <p:cNvPr id="8" name="TextBox 7"/>
          <p:cNvSpPr txBox="1"/>
          <p:nvPr/>
        </p:nvSpPr>
        <p:spPr>
          <a:xfrm>
            <a:off x="975519" y="910794"/>
            <a:ext cx="8915400" cy="2308126"/>
          </a:xfrm>
          <a:prstGeom prst="rect">
            <a:avLst/>
          </a:prstGeom>
          <a:noFill/>
        </p:spPr>
        <p:txBody>
          <a:bodyPr wrap="square" lIns="121725" tIns="60862" rIns="121725" bIns="60862" rtlCol="0">
            <a:spAutoFit/>
          </a:bodyPr>
          <a:lstStyle/>
          <a:p>
            <a:pPr algn="just"/>
            <a:r>
              <a:rPr lang="vi-VN" sz="14200" dirty="0">
                <a:solidFill>
                  <a:srgbClr val="FFC000"/>
                </a:solidFill>
                <a:latin typeface="HP001 4 hàng" pitchFamily="34" charset="0"/>
              </a:rPr>
              <a:t>đǨ h</a:t>
            </a:r>
            <a:r>
              <a:rPr lang="el-GR" sz="14200" dirty="0">
                <a:solidFill>
                  <a:srgbClr val="FFC000"/>
                </a:solidFill>
                <a:latin typeface="HP001 4 hàng" pitchFamily="34" charset="0"/>
              </a:rPr>
              <a:t>Ξ</a:t>
            </a:r>
            <a:endParaRPr lang="en-US" sz="14200" dirty="0">
              <a:solidFill>
                <a:srgbClr val="FFC000"/>
              </a:solidFill>
              <a:latin typeface="HP001 4 hàng" pitchFamily="34" charset="0"/>
            </a:endParaRPr>
          </a:p>
        </p:txBody>
      </p:sp>
      <p:sp>
        <p:nvSpPr>
          <p:cNvPr id="9" name="TextBox 8"/>
          <p:cNvSpPr txBox="1"/>
          <p:nvPr/>
        </p:nvSpPr>
        <p:spPr>
          <a:xfrm>
            <a:off x="823119" y="3899785"/>
            <a:ext cx="8749427" cy="2277349"/>
          </a:xfrm>
          <a:prstGeom prst="rect">
            <a:avLst/>
          </a:prstGeom>
          <a:noFill/>
        </p:spPr>
        <p:txBody>
          <a:bodyPr wrap="square" lIns="121725" tIns="60862" rIns="121725" bIns="60862" rtlCol="0">
            <a:spAutoFit/>
          </a:bodyPr>
          <a:lstStyle/>
          <a:p>
            <a:r>
              <a:rPr lang="el-GR" sz="14000" dirty="0">
                <a:solidFill>
                  <a:srgbClr val="FFC000"/>
                </a:solidFill>
                <a:latin typeface="HP001 4 hàng"/>
              </a:rPr>
              <a:t>ε</a:t>
            </a:r>
            <a:r>
              <a:rPr lang="en-US" sz="14000" dirty="0">
                <a:solidFill>
                  <a:srgbClr val="FFC000"/>
                </a:solidFill>
                <a:latin typeface="HP001 4 hàng"/>
              </a:rPr>
              <a:t>í</a:t>
            </a:r>
            <a:r>
              <a:rPr lang="el-GR" sz="14000" dirty="0">
                <a:solidFill>
                  <a:srgbClr val="FFC000"/>
                </a:solidFill>
                <a:latin typeface="HP001 4 hàng"/>
              </a:rPr>
              <a:t>ε εφ</a:t>
            </a:r>
            <a:r>
              <a:rPr lang="en-US" sz="14000" dirty="0">
                <a:solidFill>
                  <a:srgbClr val="FFC000"/>
                </a:solidFill>
                <a:latin typeface="HP001 4 hàng"/>
              </a:rPr>
              <a:t>ǩ</a:t>
            </a:r>
            <a:endParaRPr lang="en-US" sz="14000" dirty="0">
              <a:solidFill>
                <a:srgbClr val="FFC000"/>
              </a:solidFill>
              <a:latin typeface="HP001 4 hàng" pitchFamily="34" charset="0"/>
            </a:endParaRPr>
          </a:p>
        </p:txBody>
      </p:sp>
    </p:spTree>
    <p:extLst>
      <p:ext uri="{BB962C8B-B14F-4D97-AF65-F5344CB8AC3E}">
        <p14:creationId xmlns:p14="http://schemas.microsoft.com/office/powerpoint/2010/main" val="1036124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75519" y="228600"/>
            <a:ext cx="10744200" cy="5753100"/>
          </a:xfrm>
          <a:prstGeom prst="rect">
            <a:avLst/>
          </a:prstGeom>
        </p:spPr>
      </p:pic>
      <p:sp>
        <p:nvSpPr>
          <p:cNvPr id="8" name="TextBox 7"/>
          <p:cNvSpPr txBox="1"/>
          <p:nvPr/>
        </p:nvSpPr>
        <p:spPr>
          <a:xfrm>
            <a:off x="2956719" y="2024708"/>
            <a:ext cx="3135769" cy="584578"/>
          </a:xfrm>
          <a:prstGeom prst="rect">
            <a:avLst/>
          </a:prstGeom>
          <a:noFill/>
        </p:spPr>
        <p:txBody>
          <a:bodyPr wrap="square" lIns="121725" tIns="60862" rIns="121725" bIns="60862" rtlCol="0">
            <a:spAutoFit/>
          </a:bodyPr>
          <a:lstStyle/>
          <a:p>
            <a:pPr algn="just"/>
            <a:r>
              <a:rPr lang="vi-VN" sz="3000" b="1" dirty="0">
                <a:solidFill>
                  <a:srgbClr val="FF0000"/>
                </a:solidFill>
                <a:latin typeface="HP001 4 hàng" pitchFamily="34" charset="0"/>
              </a:rPr>
              <a:t>đǨ h</a:t>
            </a:r>
            <a:r>
              <a:rPr lang="el-GR" sz="3000" b="1" dirty="0">
                <a:solidFill>
                  <a:srgbClr val="FF0000"/>
                </a:solidFill>
                <a:latin typeface="HP001 4 hàng" pitchFamily="34" charset="0"/>
              </a:rPr>
              <a:t>Ξ</a:t>
            </a:r>
            <a:endParaRPr lang="en-US" sz="3000" b="1" dirty="0">
              <a:solidFill>
                <a:srgbClr val="FF0000"/>
              </a:solidFill>
              <a:latin typeface="HP001 4 hàng" pitchFamily="34" charset="0"/>
            </a:endParaRPr>
          </a:p>
        </p:txBody>
      </p:sp>
      <p:sp>
        <p:nvSpPr>
          <p:cNvPr id="9" name="TextBox 8"/>
          <p:cNvSpPr txBox="1"/>
          <p:nvPr/>
        </p:nvSpPr>
        <p:spPr>
          <a:xfrm>
            <a:off x="2956719" y="2622926"/>
            <a:ext cx="3747548" cy="584578"/>
          </a:xfrm>
          <a:prstGeom prst="rect">
            <a:avLst/>
          </a:prstGeom>
          <a:noFill/>
        </p:spPr>
        <p:txBody>
          <a:bodyPr wrap="square" lIns="121725" tIns="60862" rIns="121725" bIns="60862" rtlCol="0">
            <a:spAutoFit/>
          </a:bodyPr>
          <a:lstStyle/>
          <a:p>
            <a:r>
              <a:rPr lang="el-GR" sz="3000" b="1" dirty="0">
                <a:solidFill>
                  <a:srgbClr val="FF0000"/>
                </a:solidFill>
                <a:latin typeface="HP001 4 hàng"/>
              </a:rPr>
              <a:t>ε</a:t>
            </a:r>
            <a:r>
              <a:rPr lang="en-US" sz="3000" b="1" dirty="0">
                <a:solidFill>
                  <a:srgbClr val="FF0000"/>
                </a:solidFill>
                <a:latin typeface="HP001 4 hàng"/>
              </a:rPr>
              <a:t>í</a:t>
            </a:r>
            <a:r>
              <a:rPr lang="el-GR" sz="3000" b="1" dirty="0">
                <a:solidFill>
                  <a:srgbClr val="FF0000"/>
                </a:solidFill>
                <a:latin typeface="HP001 4 hàng"/>
              </a:rPr>
              <a:t>ε εφ</a:t>
            </a:r>
            <a:r>
              <a:rPr lang="en-US" sz="3000" b="1" dirty="0">
                <a:solidFill>
                  <a:srgbClr val="FF0000"/>
                </a:solidFill>
                <a:latin typeface="HP001 4 hàng"/>
              </a:rPr>
              <a:t>ǩ</a:t>
            </a:r>
            <a:endParaRPr lang="en-US" sz="3000" b="1" dirty="0">
              <a:solidFill>
                <a:srgbClr val="FF0000"/>
              </a:solidFill>
              <a:latin typeface="HP001 4 hàng" pitchFamily="34" charset="0"/>
            </a:endParaRPr>
          </a:p>
        </p:txBody>
      </p:sp>
      <p:sp>
        <p:nvSpPr>
          <p:cNvPr id="10" name="TextBox 9"/>
          <p:cNvSpPr txBox="1"/>
          <p:nvPr/>
        </p:nvSpPr>
        <p:spPr>
          <a:xfrm>
            <a:off x="2956719" y="-217842"/>
            <a:ext cx="1600200" cy="2277349"/>
          </a:xfrm>
          <a:prstGeom prst="rect">
            <a:avLst/>
          </a:prstGeom>
          <a:noFill/>
        </p:spPr>
        <p:txBody>
          <a:bodyPr wrap="square" lIns="121725" tIns="60862" rIns="121725" bIns="60862" rtlCol="0">
            <a:spAutoFit/>
          </a:bodyPr>
          <a:lstStyle/>
          <a:p>
            <a:r>
              <a:rPr lang="el-GR" sz="3000" b="1" dirty="0" smtClean="0">
                <a:solidFill>
                  <a:srgbClr val="FF0000"/>
                </a:solidFill>
                <a:latin typeface="HP001 4 hàng"/>
              </a:rPr>
              <a:t>Ξ</a:t>
            </a:r>
            <a:r>
              <a:rPr lang="el-GR" sz="14000" dirty="0" smtClean="0">
                <a:solidFill>
                  <a:srgbClr val="FF0000"/>
                </a:solidFill>
                <a:latin typeface="HP001 4 hàng"/>
              </a:rPr>
              <a:t>  </a:t>
            </a:r>
            <a:endParaRPr lang="en-US" sz="14000" dirty="0">
              <a:solidFill>
                <a:srgbClr val="FF0000"/>
              </a:solidFill>
              <a:latin typeface="HP001 4 hàng" pitchFamily="34" charset="0"/>
            </a:endParaRPr>
          </a:p>
        </p:txBody>
      </p:sp>
      <p:sp>
        <p:nvSpPr>
          <p:cNvPr id="11" name="TextBox 10"/>
          <p:cNvSpPr txBox="1"/>
          <p:nvPr/>
        </p:nvSpPr>
        <p:spPr>
          <a:xfrm>
            <a:off x="2956719" y="371697"/>
            <a:ext cx="1143000" cy="2277349"/>
          </a:xfrm>
          <a:prstGeom prst="rect">
            <a:avLst/>
          </a:prstGeom>
          <a:noFill/>
        </p:spPr>
        <p:txBody>
          <a:bodyPr wrap="square" lIns="121725" tIns="60862" rIns="121725" bIns="60862" rtlCol="0">
            <a:spAutoFit/>
          </a:bodyPr>
          <a:lstStyle/>
          <a:p>
            <a:r>
              <a:rPr lang="el-GR" sz="3000" b="1" dirty="0" smtClean="0">
                <a:solidFill>
                  <a:srgbClr val="FF0000"/>
                </a:solidFill>
                <a:latin typeface="HP001 4 hàng"/>
              </a:rPr>
              <a:t>φψ</a:t>
            </a:r>
            <a:r>
              <a:rPr lang="el-GR" sz="14000" b="1" dirty="0" smtClean="0">
                <a:solidFill>
                  <a:srgbClr val="FF0000"/>
                </a:solidFill>
                <a:latin typeface="HP001 4 hàng"/>
              </a:rPr>
              <a:t> </a:t>
            </a:r>
            <a:endParaRPr lang="en-US" sz="14000" b="1" dirty="0">
              <a:solidFill>
                <a:srgbClr val="FF0000"/>
              </a:solidFill>
              <a:latin typeface="HP001 4 hàng" pitchFamily="34" charset="0"/>
            </a:endParaRPr>
          </a:p>
        </p:txBody>
      </p:sp>
    </p:spTree>
    <p:extLst>
      <p:ext uri="{BB962C8B-B14F-4D97-AF65-F5344CB8AC3E}">
        <p14:creationId xmlns:p14="http://schemas.microsoft.com/office/powerpoint/2010/main" val="458242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72456" t="12063" r="6180" b="64233"/>
          <a:stretch/>
        </p:blipFill>
        <p:spPr>
          <a:xfrm>
            <a:off x="9205119" y="146306"/>
            <a:ext cx="2919515" cy="2636223"/>
          </a:xfrm>
          <a:prstGeom prst="rect">
            <a:avLst/>
          </a:prstGeom>
        </p:spPr>
      </p:pic>
      <p:sp>
        <p:nvSpPr>
          <p:cNvPr id="25" name="Title 1"/>
          <p:cNvSpPr txBox="1">
            <a:spLocks/>
          </p:cNvSpPr>
          <p:nvPr/>
        </p:nvSpPr>
        <p:spPr>
          <a:xfrm>
            <a:off x="247650" y="3727872"/>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Tết</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đến</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hoa</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đào</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khoe</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sắc</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hồng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tươi</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hoa</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mai</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vàng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nở</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rộ</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Hè</a:t>
            </a:r>
            <a:r>
              <a:rPr lang="en-US" sz="4000" dirty="0" smtClean="0">
                <a:solidFill>
                  <a:srgbClr val="0070C0"/>
                </a:solidFill>
                <a:latin typeface="Arial-Rounded" pitchFamily="34" charset="0"/>
                <a:ea typeface="Arial-Rounded" pitchFamily="34" charset="0"/>
                <a:cs typeface="Arial-Rounded" pitchFamily="34" charset="0"/>
              </a:rPr>
              <a:t> sang, </a:t>
            </a:r>
            <a:r>
              <a:rPr lang="en-US" sz="4000" dirty="0" err="1" smtClean="0">
                <a:solidFill>
                  <a:srgbClr val="0070C0"/>
                </a:solidFill>
                <a:latin typeface="Arial-Rounded" pitchFamily="34" charset="0"/>
                <a:ea typeface="Arial-Rounded" pitchFamily="34" charset="0"/>
                <a:cs typeface="Arial-Rounded" pitchFamily="34" charset="0"/>
              </a:rPr>
              <a:t>hoa</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phượng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bừng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lửa</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đỏ</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cháy</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rực</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cả</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góc</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trời</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Cuối</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thu</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hương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hoa</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sữa</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nồng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nàn</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ngát</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thơm</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từng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góc</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phố</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Cuối</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đông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hoa</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cải</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trải</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thảm</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vàng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rực</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rỡ</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bên</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sông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Những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sắc</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hoa</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hương</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hoa</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làm</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đẹp</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thêm</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cho</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cuộc</a:t>
            </a:r>
            <a:r>
              <a:rPr lang="en-US" sz="4000" dirty="0" smtClean="0">
                <a:solidFill>
                  <a:srgbClr val="0070C0"/>
                </a:solidFill>
                <a:latin typeface="Arial-Rounded" pitchFamily="34" charset="0"/>
                <a:ea typeface="Arial-Rounded" pitchFamily="34" charset="0"/>
                <a:cs typeface="Arial-Rounded" pitchFamily="34" charset="0"/>
              </a:rPr>
              <a:t> </a:t>
            </a:r>
            <a:r>
              <a:rPr lang="en-US" sz="4000" dirty="0" err="1" smtClean="0">
                <a:solidFill>
                  <a:srgbClr val="0070C0"/>
                </a:solidFill>
                <a:latin typeface="Arial-Rounded" pitchFamily="34" charset="0"/>
                <a:ea typeface="Arial-Rounded" pitchFamily="34" charset="0"/>
                <a:cs typeface="Arial-Rounded" pitchFamily="34" charset="0"/>
              </a:rPr>
              <a:t>sống</a:t>
            </a:r>
            <a:r>
              <a:rPr lang="en-US" sz="4000" dirty="0" smtClean="0">
                <a:solidFill>
                  <a:srgbClr val="0070C0"/>
                </a:solidFill>
                <a:latin typeface="Arial-Rounded" pitchFamily="34" charset="0"/>
                <a:ea typeface="Arial-Rounded" pitchFamily="34" charset="0"/>
                <a:cs typeface="Arial-Rounded" pitchFamily="34" charset="0"/>
              </a:rPr>
              <a:t>.</a:t>
            </a:r>
          </a:p>
        </p:txBody>
      </p:sp>
      <p:cxnSp>
        <p:nvCxnSpPr>
          <p:cNvPr id="11" name="Straight Connector 10"/>
          <p:cNvCxnSpPr/>
          <p:nvPr/>
        </p:nvCxnSpPr>
        <p:spPr>
          <a:xfrm flipH="1">
            <a:off x="3648367" y="4278529"/>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309268" y="2819400"/>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1</a:t>
            </a:r>
            <a:endParaRPr lang="en-US" sz="20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2836646" y="3660139"/>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2</a:t>
            </a:r>
            <a:endParaRPr lang="en-US" sz="20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2836646" y="3672620"/>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494918" y="4813701"/>
            <a:ext cx="8012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860758" y="4124564"/>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3</a:t>
            </a:r>
            <a:endParaRPr lang="en-US" sz="20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3191976" y="3701813"/>
            <a:ext cx="811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850234" y="5340376"/>
            <a:ext cx="129038"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807311" y="4661410"/>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4</a:t>
            </a:r>
            <a:endParaRPr lang="en-US" sz="2000" b="1">
              <a:solidFill>
                <a:schemeClr val="tx1"/>
              </a:solidFill>
              <a:latin typeface="Arial" pitchFamily="34" charset="0"/>
              <a:ea typeface="Arial-Rounded" pitchFamily="34" charset="0"/>
              <a:cs typeface="Arial" pitchFamily="34" charset="0"/>
            </a:endParaRPr>
          </a:p>
        </p:txBody>
      </p:sp>
      <p:cxnSp>
        <p:nvCxnSpPr>
          <p:cNvPr id="24" name="Straight Connector 23"/>
          <p:cNvCxnSpPr/>
          <p:nvPr/>
        </p:nvCxnSpPr>
        <p:spPr>
          <a:xfrm flipH="1">
            <a:off x="4807311" y="5897004"/>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075822" y="5241064"/>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5</a:t>
            </a:r>
            <a:endParaRPr lang="en-US" sz="2000" b="1">
              <a:solidFill>
                <a:schemeClr val="tx1"/>
              </a:solidFill>
              <a:latin typeface="Arial" pitchFamily="34" charset="0"/>
              <a:ea typeface="Arial-Rounded" pitchFamily="34" charset="0"/>
              <a:cs typeface="Arial" pitchFamily="34" charset="0"/>
            </a:endParaRPr>
          </a:p>
        </p:txBody>
      </p:sp>
      <p:cxnSp>
        <p:nvCxnSpPr>
          <p:cNvPr id="28" name="Straight Connector 27"/>
          <p:cNvCxnSpPr/>
          <p:nvPr/>
        </p:nvCxnSpPr>
        <p:spPr>
          <a:xfrm>
            <a:off x="9937648" y="3703681"/>
            <a:ext cx="811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055020" y="4221652"/>
            <a:ext cx="811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995319" y="5340376"/>
            <a:ext cx="811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408122" y="5897004"/>
            <a:ext cx="811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005547" y="5897004"/>
            <a:ext cx="811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297433" y="3674653"/>
            <a:ext cx="10800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rotWithShape="1">
          <a:blip r:embed="rId3" cstate="print">
            <a:extLst>
              <a:ext uri="{28A0092B-C50C-407E-A947-70E740481C1C}">
                <a14:useLocalDpi xmlns:a14="http://schemas.microsoft.com/office/drawing/2010/main" val="0"/>
              </a:ext>
            </a:extLst>
          </a:blip>
          <a:srcRect l="50372" t="12063" r="27966" b="64233"/>
          <a:stretch/>
        </p:blipFill>
        <p:spPr>
          <a:xfrm>
            <a:off x="6293592" y="132919"/>
            <a:ext cx="3026420" cy="2636223"/>
          </a:xfrm>
          <a:prstGeom prst="rect">
            <a:avLst/>
          </a:prstGeom>
        </p:spPr>
      </p:pic>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l="29825" t="12063" r="48708" b="64233"/>
          <a:stretch/>
        </p:blipFill>
        <p:spPr>
          <a:xfrm>
            <a:off x="3115229" y="185121"/>
            <a:ext cx="3254580" cy="2636223"/>
          </a:xfrm>
          <a:prstGeom prst="rect">
            <a:avLst/>
          </a:prstGeom>
        </p:spPr>
      </p:pic>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8035" t="12063" r="69319" b="64233"/>
          <a:stretch/>
        </p:blipFill>
        <p:spPr>
          <a:xfrm>
            <a:off x="3710" y="112764"/>
            <a:ext cx="3298392" cy="2636223"/>
          </a:xfrm>
          <a:prstGeom prst="rect">
            <a:avLst/>
          </a:prstGeom>
        </p:spPr>
      </p:pic>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circle(in)">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ircle(in)">
                                      <p:cBhvr>
                                        <p:cTn id="17" dur="2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fltVal val="0"/>
                                          </p:val>
                                        </p:tav>
                                        <p:tav tm="100000">
                                          <p:val>
                                            <p:strVal val="#ppt_w"/>
                                          </p:val>
                                        </p:tav>
                                      </p:tavLst>
                                    </p:anim>
                                    <p:anim calcmode="lin" valueType="num">
                                      <p:cBhvr>
                                        <p:cTn id="28" dur="1000" fill="hold"/>
                                        <p:tgtEl>
                                          <p:spTgt spid="25"/>
                                        </p:tgtEl>
                                        <p:attrNameLst>
                                          <p:attrName>ppt_h</p:attrName>
                                        </p:attrNameLst>
                                      </p:cBhvr>
                                      <p:tavLst>
                                        <p:tav tm="0">
                                          <p:val>
                                            <p:fltVal val="0"/>
                                          </p:val>
                                        </p:tav>
                                        <p:tav tm="100000">
                                          <p:val>
                                            <p:strVal val="#ppt_h"/>
                                          </p:val>
                                        </p:tav>
                                      </p:tavLst>
                                    </p:anim>
                                    <p:anim calcmode="lin" valueType="num">
                                      <p:cBhvr>
                                        <p:cTn id="29" dur="1000" fill="hold"/>
                                        <p:tgtEl>
                                          <p:spTgt spid="25"/>
                                        </p:tgtEl>
                                        <p:attrNameLst>
                                          <p:attrName>style.rotation</p:attrName>
                                        </p:attrNameLst>
                                      </p:cBhvr>
                                      <p:tavLst>
                                        <p:tav tm="0">
                                          <p:val>
                                            <p:fltVal val="90"/>
                                          </p:val>
                                        </p:tav>
                                        <p:tav tm="100000">
                                          <p:val>
                                            <p:fltVal val="0"/>
                                          </p:val>
                                        </p:tav>
                                      </p:tavLst>
                                    </p:anim>
                                    <p:animEffect transition="in" filter="fade">
                                      <p:cBhvr>
                                        <p:cTn id="30" dur="1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500"/>
                                        <p:tgtEl>
                                          <p:spTgt spid="2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fade">
                                      <p:cBhvr>
                                        <p:cTn id="100" dur="500"/>
                                        <p:tgtEl>
                                          <p:spTgt spid="23"/>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500"/>
                                        <p:tgtEl>
                                          <p:spTgt spid="27"/>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500"/>
                                        <p:tgtEl>
                                          <p:spTgt spid="30"/>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fade">
                                      <p:cBhvr>
                                        <p:cTn id="1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animBg="1"/>
      <p:bldP spid="13" grpId="0" animBg="1"/>
      <p:bldP spid="16" grpId="0" animBg="1"/>
      <p:bldP spid="19"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99319" y="2726975"/>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hoa</a:t>
            </a:r>
          </a:p>
        </p:txBody>
      </p:sp>
      <p:sp>
        <p:nvSpPr>
          <p:cNvPr id="6" name="Title 1"/>
          <p:cNvSpPr txBox="1">
            <a:spLocks/>
          </p:cNvSpPr>
          <p:nvPr/>
        </p:nvSpPr>
        <p:spPr>
          <a:xfrm>
            <a:off x="6627230" y="2726974"/>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khoe</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519" y="2638540"/>
            <a:ext cx="2438400" cy="2438400"/>
          </a:xfrm>
          <a:prstGeom prst="rect">
            <a:avLst/>
          </a:prstGeom>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
        <p:nvSpPr>
          <p:cNvPr id="8" name="Title 1"/>
          <p:cNvSpPr txBox="1">
            <a:spLocks/>
          </p:cNvSpPr>
          <p:nvPr/>
        </p:nvSpPr>
        <p:spPr>
          <a:xfrm>
            <a:off x="7147719" y="3588188"/>
            <a:ext cx="2826337"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B0F0"/>
                </a:solidFill>
                <a:latin typeface="Arial-Rounded" pitchFamily="34" charset="0"/>
                <a:ea typeface="Arial-Rounded" pitchFamily="34" charset="0"/>
                <a:cs typeface="Arial-Rounded" pitchFamily="34" charset="0"/>
              </a:rPr>
              <a:t>Em hãy đọc bài trang 159/SGK</a:t>
            </a:r>
            <a:endParaRPr lang="en-US" sz="5400">
              <a:solidFill>
                <a:srgbClr val="00B0F0"/>
              </a:solidFill>
              <a:latin typeface="Arial-Rounded" pitchFamily="34" charset="0"/>
              <a:ea typeface="Arial-Rounded" pitchFamily="34" charset="0"/>
              <a:cs typeface="Arial-Rounded"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529" y="1901018"/>
            <a:ext cx="4224414" cy="4673821"/>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622" t="7540"/>
          <a:stretch/>
        </p:blipFill>
        <p:spPr>
          <a:xfrm>
            <a:off x="6988431" y="1901018"/>
            <a:ext cx="3144911" cy="4753570"/>
          </a:xfrm>
          <a:prstGeom prst="rect">
            <a:avLst/>
          </a:prstGeom>
        </p:spPr>
      </p:pic>
    </p:spTree>
    <p:extLst>
      <p:ext uri="{BB962C8B-B14F-4D97-AF65-F5344CB8AC3E}">
        <p14:creationId xmlns:p14="http://schemas.microsoft.com/office/powerpoint/2010/main" val="26438196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childTnLst>
                          </p:cTn>
                        </p:par>
                      </p:childTnLst>
                    </p:cTn>
                  </p:par>
                </p:childTnLst>
              </p:cTn>
              <p:nextCondLst>
                <p:cond evt="onClick" delay="0">
                  <p:tgtEl>
                    <p:spTgt spid="2"/>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7"/>
                                        </p:tgtEl>
                                        <p:attrNameLst>
                                          <p:attrName>ppt_x</p:attrName>
                                        </p:attrNameLst>
                                      </p:cBhvr>
                                      <p:tavLst>
                                        <p:tav tm="0">
                                          <p:val>
                                            <p:strVal val="ppt_x"/>
                                          </p:val>
                                        </p:tav>
                                        <p:tav tm="100000">
                                          <p:val>
                                            <p:strVal val="ppt_x"/>
                                          </p:val>
                                        </p:tav>
                                      </p:tavLst>
                                    </p:anim>
                                    <p:anim calcmode="lin" valueType="num">
                                      <p:cBhvr additive="base">
                                        <p:cTn id="20" dur="500"/>
                                        <p:tgtEl>
                                          <p:spTgt spid="7"/>
                                        </p:tgtEl>
                                        <p:attrNameLst>
                                          <p:attrName>ppt_y</p:attrName>
                                        </p:attrNameLst>
                                      </p:cBhvr>
                                      <p:tavLst>
                                        <p:tav tm="0">
                                          <p:val>
                                            <p:strVal val="ppt_y"/>
                                          </p:val>
                                        </p:tav>
                                        <p:tav tm="100000">
                                          <p:val>
                                            <p:strVal val="1+ppt_h/2"/>
                                          </p:val>
                                        </p:tav>
                                      </p:tavLst>
                                    </p:anim>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Sắc đào ngày xu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Cây Hoa Đào Ngày T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34" y="-48870"/>
            <a:ext cx="12573000" cy="707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280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ùm ảnh: Hoa đào đẹp rực rỡ đón tết 2021 - KhoaHoc.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609" y="-68943"/>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88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ách kích nụ cho cây mai, có nên dùng thuốc kích nụ hoa mai? | Quang Cảnh  X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661" y="94342"/>
            <a:ext cx="8866909" cy="665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120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i vàng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119" y="-21771"/>
            <a:ext cx="10482746" cy="696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606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ực rỡ con đường Hoa Phượng ở Hậu Gi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19" y="108203"/>
            <a:ext cx="11011305" cy="672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706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oa Phượng Vĩ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3" y="25400"/>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772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ùa hoa sữa: Hoa, quả của cây hoa sữa có ảnh hưởng tới sức khoẻ? | Kênh  Thời Tiế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119" y="-929841"/>
            <a:ext cx="10470462" cy="7852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260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à Nội mùa hoa sữa VHD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05" y="94341"/>
            <a:ext cx="10010277" cy="667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846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gắm cánh đồng hoa cải đẹp nao lò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319" y="16803"/>
            <a:ext cx="10215567" cy="6812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821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ực rỡ mùa hoa cải xứ Hu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465" y="-964211"/>
            <a:ext cx="10390909" cy="779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946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0329" y="-45244"/>
            <a:ext cx="12024519" cy="6491287"/>
          </a:xfrm>
          <a:prstGeom prst="rect">
            <a:avLst/>
          </a:prstGeom>
        </p:spPr>
      </p:pic>
      <p:sp>
        <p:nvSpPr>
          <p:cNvPr id="4" name="Rectangle 3"/>
          <p:cNvSpPr/>
          <p:nvPr/>
        </p:nvSpPr>
        <p:spPr>
          <a:xfrm>
            <a:off x="1229031" y="381000"/>
            <a:ext cx="203687"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a:off x="2118519" y="411726"/>
            <a:ext cx="203687"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flipH="1">
            <a:off x="3103305" y="821557"/>
            <a:ext cx="132543"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3500292" y="1375569"/>
            <a:ext cx="203687"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1200330" y="1417638"/>
            <a:ext cx="203687"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8592253" y="914400"/>
            <a:ext cx="203687"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10652919" y="951271"/>
            <a:ext cx="203687"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6038134" y="951271"/>
            <a:ext cx="203687"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10119519" y="1446104"/>
            <a:ext cx="107823"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p:nvPr/>
        </p:nvSpPr>
        <p:spPr>
          <a:xfrm>
            <a:off x="7935760" y="1473923"/>
            <a:ext cx="203687"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7046606" y="1524000"/>
            <a:ext cx="203687"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5519595" y="1449260"/>
            <a:ext cx="203687"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p:cNvSpPr/>
          <p:nvPr/>
        </p:nvSpPr>
        <p:spPr>
          <a:xfrm>
            <a:off x="608092" y="1957349"/>
            <a:ext cx="101843"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p:cNvSpPr/>
          <p:nvPr/>
        </p:nvSpPr>
        <p:spPr>
          <a:xfrm>
            <a:off x="2951138" y="1943100"/>
            <a:ext cx="203687"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5671507" y="1859027"/>
            <a:ext cx="203687"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p:cNvSpPr/>
          <p:nvPr/>
        </p:nvSpPr>
        <p:spPr>
          <a:xfrm>
            <a:off x="6639232" y="1927123"/>
            <a:ext cx="203687"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ectangle 19"/>
          <p:cNvSpPr/>
          <p:nvPr/>
        </p:nvSpPr>
        <p:spPr>
          <a:xfrm>
            <a:off x="3159675" y="2420861"/>
            <a:ext cx="203687"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p:cNvSpPr/>
          <p:nvPr/>
        </p:nvSpPr>
        <p:spPr>
          <a:xfrm>
            <a:off x="6639232" y="2476500"/>
            <a:ext cx="203687"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ectangle 21"/>
          <p:cNvSpPr/>
          <p:nvPr/>
        </p:nvSpPr>
        <p:spPr>
          <a:xfrm>
            <a:off x="1737520" y="2956719"/>
            <a:ext cx="152400"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p:nvPr/>
        </p:nvSpPr>
        <p:spPr>
          <a:xfrm>
            <a:off x="7590170" y="3062416"/>
            <a:ext cx="203687"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ectangle 23"/>
          <p:cNvSpPr/>
          <p:nvPr/>
        </p:nvSpPr>
        <p:spPr>
          <a:xfrm>
            <a:off x="2530477" y="3977148"/>
            <a:ext cx="203687"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p:cNvSpPr/>
          <p:nvPr/>
        </p:nvSpPr>
        <p:spPr>
          <a:xfrm>
            <a:off x="6842919" y="4495800"/>
            <a:ext cx="203687"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25"/>
          <p:cNvSpPr/>
          <p:nvPr/>
        </p:nvSpPr>
        <p:spPr>
          <a:xfrm>
            <a:off x="5395119" y="3581400"/>
            <a:ext cx="203687"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p:nvSpPr>
        <p:spPr>
          <a:xfrm>
            <a:off x="7757319" y="5638800"/>
            <a:ext cx="203687"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ectangle 27"/>
          <p:cNvSpPr/>
          <p:nvPr/>
        </p:nvSpPr>
        <p:spPr>
          <a:xfrm>
            <a:off x="651029" y="918420"/>
            <a:ext cx="203687"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Rectangle 28"/>
          <p:cNvSpPr/>
          <p:nvPr/>
        </p:nvSpPr>
        <p:spPr>
          <a:xfrm>
            <a:off x="4168200" y="912224"/>
            <a:ext cx="203687"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TextBox 29"/>
          <p:cNvSpPr txBox="1"/>
          <p:nvPr/>
        </p:nvSpPr>
        <p:spPr>
          <a:xfrm>
            <a:off x="543230" y="762000"/>
            <a:ext cx="512940" cy="584775"/>
          </a:xfrm>
          <a:prstGeom prst="rect">
            <a:avLst/>
          </a:prstGeom>
          <a:noFill/>
        </p:spPr>
        <p:txBody>
          <a:bodyPr wrap="square" rtlCol="0">
            <a:spAutoFit/>
          </a:bodyPr>
          <a:lstStyle/>
          <a:p>
            <a:r>
              <a:rPr lang="en-US" sz="32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p:cNvSpPr txBox="1"/>
          <p:nvPr/>
        </p:nvSpPr>
        <p:spPr>
          <a:xfrm flipH="1">
            <a:off x="3389820" y="1293222"/>
            <a:ext cx="495144" cy="584775"/>
          </a:xfrm>
          <a:prstGeom prst="rect">
            <a:avLst/>
          </a:prstGeom>
          <a:noFill/>
        </p:spPr>
        <p:txBody>
          <a:bodyPr wrap="square" rtlCol="0">
            <a:spAutoFit/>
          </a:bodyPr>
          <a:lstStyle/>
          <a:p>
            <a:r>
              <a:rPr lang="en-US" sz="32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p:cNvSpPr txBox="1"/>
          <p:nvPr/>
        </p:nvSpPr>
        <p:spPr>
          <a:xfrm>
            <a:off x="1093794" y="1293222"/>
            <a:ext cx="512940" cy="584775"/>
          </a:xfrm>
          <a:prstGeom prst="rect">
            <a:avLst/>
          </a:prstGeom>
          <a:noFill/>
        </p:spPr>
        <p:txBody>
          <a:bodyPr wrap="square" rtlCol="0">
            <a:spAutoFit/>
          </a:bodyPr>
          <a:lstStyle/>
          <a:p>
            <a:r>
              <a:rPr lang="en-US" sz="32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TextBox 32"/>
          <p:cNvSpPr txBox="1"/>
          <p:nvPr/>
        </p:nvSpPr>
        <p:spPr>
          <a:xfrm>
            <a:off x="468341" y="1798638"/>
            <a:ext cx="512940" cy="584775"/>
          </a:xfrm>
          <a:prstGeom prst="rect">
            <a:avLst/>
          </a:prstGeom>
          <a:noFill/>
        </p:spPr>
        <p:txBody>
          <a:bodyPr wrap="square" rtlCol="0">
            <a:spAutoFit/>
          </a:bodyPr>
          <a:lstStyle/>
          <a:p>
            <a:r>
              <a:rPr lang="en-US" sz="32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TextBox 33"/>
          <p:cNvSpPr txBox="1"/>
          <p:nvPr/>
        </p:nvSpPr>
        <p:spPr>
          <a:xfrm>
            <a:off x="2823579" y="1816755"/>
            <a:ext cx="512940" cy="584775"/>
          </a:xfrm>
          <a:prstGeom prst="rect">
            <a:avLst/>
          </a:prstGeom>
          <a:noFill/>
        </p:spPr>
        <p:txBody>
          <a:bodyPr wrap="square" rtlCol="0">
            <a:spAutoFit/>
          </a:bodyPr>
          <a:lstStyle/>
          <a:p>
            <a:r>
              <a:rPr lang="en-US" sz="32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TextBox 34"/>
          <p:cNvSpPr txBox="1"/>
          <p:nvPr/>
        </p:nvSpPr>
        <p:spPr>
          <a:xfrm>
            <a:off x="2976319" y="776745"/>
            <a:ext cx="512940" cy="584775"/>
          </a:xfrm>
          <a:prstGeom prst="rect">
            <a:avLst/>
          </a:prstGeom>
          <a:noFill/>
        </p:spPr>
        <p:txBody>
          <a:bodyPr wrap="square" rtlCol="0">
            <a:spAutoFit/>
          </a:bodyPr>
          <a:lstStyle/>
          <a:p>
            <a:r>
              <a:rPr lang="en-US" sz="32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TextBox 35"/>
          <p:cNvSpPr txBox="1"/>
          <p:nvPr/>
        </p:nvSpPr>
        <p:spPr>
          <a:xfrm>
            <a:off x="4053099" y="762000"/>
            <a:ext cx="512940" cy="584775"/>
          </a:xfrm>
          <a:prstGeom prst="rect">
            <a:avLst/>
          </a:prstGeom>
          <a:noFill/>
        </p:spPr>
        <p:txBody>
          <a:bodyPr wrap="square" rtlCol="0">
            <a:spAutoFit/>
          </a:bodyPr>
          <a:lstStyle/>
          <a:p>
            <a:r>
              <a:rPr lang="en-US" sz="32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TextBox 36"/>
          <p:cNvSpPr txBox="1"/>
          <p:nvPr/>
        </p:nvSpPr>
        <p:spPr>
          <a:xfrm>
            <a:off x="10568077" y="753867"/>
            <a:ext cx="512940" cy="584775"/>
          </a:xfrm>
          <a:prstGeom prst="rect">
            <a:avLst/>
          </a:prstGeom>
          <a:noFill/>
        </p:spPr>
        <p:txBody>
          <a:bodyPr wrap="square" rtlCol="0">
            <a:spAutoFit/>
          </a:bodyPr>
          <a:lstStyle/>
          <a:p>
            <a:r>
              <a:rPr lang="en-US" sz="32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TextBox 37"/>
          <p:cNvSpPr txBox="1"/>
          <p:nvPr/>
        </p:nvSpPr>
        <p:spPr>
          <a:xfrm>
            <a:off x="8455485" y="792726"/>
            <a:ext cx="512940" cy="584775"/>
          </a:xfrm>
          <a:prstGeom prst="rect">
            <a:avLst/>
          </a:prstGeom>
          <a:noFill/>
        </p:spPr>
        <p:txBody>
          <a:bodyPr wrap="square" rtlCol="0">
            <a:spAutoFit/>
          </a:bodyPr>
          <a:lstStyle/>
          <a:p>
            <a:r>
              <a:rPr lang="en-US" sz="32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TextBox 38"/>
          <p:cNvSpPr txBox="1"/>
          <p:nvPr/>
        </p:nvSpPr>
        <p:spPr>
          <a:xfrm>
            <a:off x="5927977" y="776745"/>
            <a:ext cx="512940" cy="584775"/>
          </a:xfrm>
          <a:prstGeom prst="rect">
            <a:avLst/>
          </a:prstGeom>
          <a:noFill/>
        </p:spPr>
        <p:txBody>
          <a:bodyPr wrap="square" rtlCol="0">
            <a:spAutoFit/>
          </a:bodyPr>
          <a:lstStyle/>
          <a:p>
            <a:r>
              <a:rPr lang="en-US" sz="32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p:cNvSpPr txBox="1"/>
          <p:nvPr/>
        </p:nvSpPr>
        <p:spPr>
          <a:xfrm>
            <a:off x="5415037" y="1293222"/>
            <a:ext cx="512940" cy="584775"/>
          </a:xfrm>
          <a:prstGeom prst="rect">
            <a:avLst/>
          </a:prstGeom>
          <a:noFill/>
        </p:spPr>
        <p:txBody>
          <a:bodyPr wrap="square" rtlCol="0">
            <a:spAutoFit/>
          </a:bodyPr>
          <a:lstStyle/>
          <a:p>
            <a:r>
              <a:rPr lang="en-US" sz="32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TextBox 40"/>
          <p:cNvSpPr txBox="1"/>
          <p:nvPr/>
        </p:nvSpPr>
        <p:spPr>
          <a:xfrm>
            <a:off x="3045050" y="2294848"/>
            <a:ext cx="512940" cy="584775"/>
          </a:xfrm>
          <a:prstGeom prst="rect">
            <a:avLst/>
          </a:prstGeom>
          <a:noFill/>
        </p:spPr>
        <p:txBody>
          <a:bodyPr wrap="square" rtlCol="0">
            <a:spAutoFit/>
          </a:bodyPr>
          <a:lstStyle/>
          <a:p>
            <a:r>
              <a:rPr lang="en-US" sz="32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TextBox 41"/>
          <p:cNvSpPr txBox="1"/>
          <p:nvPr/>
        </p:nvSpPr>
        <p:spPr>
          <a:xfrm>
            <a:off x="9991576" y="1293223"/>
            <a:ext cx="512940" cy="584775"/>
          </a:xfrm>
          <a:prstGeom prst="rect">
            <a:avLst/>
          </a:prstGeom>
          <a:noFill/>
        </p:spPr>
        <p:txBody>
          <a:bodyPr wrap="square" rtlCol="0">
            <a:spAutoFit/>
          </a:bodyPr>
          <a:lstStyle/>
          <a:p>
            <a:r>
              <a:rPr lang="en-US" sz="32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7817244" y="1293224"/>
            <a:ext cx="512940" cy="584775"/>
          </a:xfrm>
          <a:prstGeom prst="rect">
            <a:avLst/>
          </a:prstGeom>
          <a:noFill/>
        </p:spPr>
        <p:txBody>
          <a:bodyPr wrap="square" rtlCol="0">
            <a:spAutoFit/>
          </a:bodyPr>
          <a:lstStyle/>
          <a:p>
            <a:r>
              <a:rPr lang="en-US" sz="32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6922533" y="1293224"/>
            <a:ext cx="512940" cy="584775"/>
          </a:xfrm>
          <a:prstGeom prst="rect">
            <a:avLst/>
          </a:prstGeom>
          <a:noFill/>
        </p:spPr>
        <p:txBody>
          <a:bodyPr wrap="square" rtlCol="0">
            <a:spAutoFit/>
          </a:bodyPr>
          <a:lstStyle/>
          <a:p>
            <a:r>
              <a:rPr lang="en-US" sz="32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5" name="TextBox 44"/>
          <p:cNvSpPr txBox="1"/>
          <p:nvPr/>
        </p:nvSpPr>
        <p:spPr>
          <a:xfrm>
            <a:off x="5543630" y="1809699"/>
            <a:ext cx="512940" cy="584775"/>
          </a:xfrm>
          <a:prstGeom prst="rect">
            <a:avLst/>
          </a:prstGeom>
          <a:noFill/>
        </p:spPr>
        <p:txBody>
          <a:bodyPr wrap="square" rtlCol="0">
            <a:spAutoFit/>
          </a:bodyPr>
          <a:lstStyle/>
          <a:p>
            <a:r>
              <a:rPr lang="en-US" sz="32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6" name="TextBox 45"/>
          <p:cNvSpPr txBox="1"/>
          <p:nvPr/>
        </p:nvSpPr>
        <p:spPr>
          <a:xfrm>
            <a:off x="6551450" y="1813719"/>
            <a:ext cx="512940" cy="584775"/>
          </a:xfrm>
          <a:prstGeom prst="rect">
            <a:avLst/>
          </a:prstGeom>
          <a:noFill/>
        </p:spPr>
        <p:txBody>
          <a:bodyPr wrap="square" rtlCol="0">
            <a:spAutoFit/>
          </a:bodyPr>
          <a:lstStyle/>
          <a:p>
            <a:r>
              <a:rPr lang="en-US" sz="32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7" name="TextBox 46"/>
          <p:cNvSpPr txBox="1"/>
          <p:nvPr/>
        </p:nvSpPr>
        <p:spPr>
          <a:xfrm>
            <a:off x="1569705" y="2836024"/>
            <a:ext cx="512940" cy="584775"/>
          </a:xfrm>
          <a:prstGeom prst="rect">
            <a:avLst/>
          </a:prstGeom>
          <a:noFill/>
        </p:spPr>
        <p:txBody>
          <a:bodyPr wrap="square" rtlCol="0">
            <a:spAutoFit/>
          </a:bodyPr>
          <a:lstStyle/>
          <a:p>
            <a:r>
              <a:rPr lang="en-US" sz="32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TextBox 47"/>
          <p:cNvSpPr txBox="1"/>
          <p:nvPr/>
        </p:nvSpPr>
        <p:spPr>
          <a:xfrm>
            <a:off x="7515660" y="2836025"/>
            <a:ext cx="512940" cy="584775"/>
          </a:xfrm>
          <a:prstGeom prst="rect">
            <a:avLst/>
          </a:prstGeom>
          <a:noFill/>
        </p:spPr>
        <p:txBody>
          <a:bodyPr wrap="square" rtlCol="0">
            <a:spAutoFit/>
          </a:bodyPr>
          <a:lstStyle/>
          <a:p>
            <a:r>
              <a:rPr lang="en-US" sz="32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TextBox 48"/>
          <p:cNvSpPr txBox="1"/>
          <p:nvPr/>
        </p:nvSpPr>
        <p:spPr>
          <a:xfrm>
            <a:off x="2427770" y="3857446"/>
            <a:ext cx="512940" cy="584775"/>
          </a:xfrm>
          <a:prstGeom prst="rect">
            <a:avLst/>
          </a:prstGeom>
          <a:noFill/>
        </p:spPr>
        <p:txBody>
          <a:bodyPr wrap="square" rtlCol="0">
            <a:spAutoFit/>
          </a:bodyPr>
          <a:lstStyle/>
          <a:p>
            <a:r>
              <a:rPr lang="en-US" sz="32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TextBox 49"/>
          <p:cNvSpPr txBox="1"/>
          <p:nvPr/>
        </p:nvSpPr>
        <p:spPr>
          <a:xfrm>
            <a:off x="6741075" y="4393912"/>
            <a:ext cx="512940" cy="584775"/>
          </a:xfrm>
          <a:prstGeom prst="rect">
            <a:avLst/>
          </a:prstGeom>
          <a:noFill/>
        </p:spPr>
        <p:txBody>
          <a:bodyPr wrap="square" rtlCol="0">
            <a:spAutoFit/>
          </a:bodyPr>
          <a:lstStyle/>
          <a:p>
            <a:r>
              <a:rPr lang="en-US" sz="32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1" name="TextBox 50"/>
          <p:cNvSpPr txBox="1"/>
          <p:nvPr/>
        </p:nvSpPr>
        <p:spPr>
          <a:xfrm>
            <a:off x="7692013" y="5423963"/>
            <a:ext cx="512940" cy="584775"/>
          </a:xfrm>
          <a:prstGeom prst="rect">
            <a:avLst/>
          </a:prstGeom>
          <a:noFill/>
        </p:spPr>
        <p:txBody>
          <a:bodyPr wrap="square" rtlCol="0">
            <a:spAutoFit/>
          </a:bodyPr>
          <a:lstStyle/>
          <a:p>
            <a:r>
              <a:rPr lang="en-US" sz="3200" dirty="0" smtClean="0">
                <a:latin typeface="Arial-Rounded" panose="020B0500000000000000" pitchFamily="34" charset="0"/>
                <a:ea typeface="Arial-Rounded" panose="020B0500000000000000" pitchFamily="34" charset="0"/>
                <a:cs typeface="Arial-Rounded" panose="020B0500000000000000" pitchFamily="34" charset="0"/>
              </a:rPr>
              <a:t>ư</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2" name="TextBox 51"/>
          <p:cNvSpPr txBox="1"/>
          <p:nvPr/>
        </p:nvSpPr>
        <p:spPr>
          <a:xfrm>
            <a:off x="1168069" y="218353"/>
            <a:ext cx="512940" cy="584775"/>
          </a:xfrm>
          <a:prstGeom prst="rect">
            <a:avLst/>
          </a:prstGeom>
          <a:noFill/>
        </p:spPr>
        <p:txBody>
          <a:bodyPr wrap="square" rtlCol="0">
            <a:spAutoFit/>
          </a:bodyPr>
          <a:lstStyle/>
          <a:p>
            <a:r>
              <a:rPr lang="en-US" sz="32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ư</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TextBox 52"/>
          <p:cNvSpPr txBox="1"/>
          <p:nvPr/>
        </p:nvSpPr>
        <p:spPr>
          <a:xfrm>
            <a:off x="2102470" y="227436"/>
            <a:ext cx="512940" cy="584775"/>
          </a:xfrm>
          <a:prstGeom prst="rect">
            <a:avLst/>
          </a:prstGeom>
          <a:noFill/>
        </p:spPr>
        <p:txBody>
          <a:bodyPr wrap="square" rtlCol="0">
            <a:spAutoFit/>
          </a:bodyPr>
          <a:lstStyle/>
          <a:p>
            <a:r>
              <a:rPr lang="en-US" sz="32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ư</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8956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800" smtClean="0">
                <a:solidFill>
                  <a:srgbClr val="0070C0"/>
                </a:solidFill>
                <a:latin typeface="Arial-Rounded" pitchFamily="34" charset="0"/>
                <a:ea typeface="Arial-Rounded" pitchFamily="34" charset="0"/>
                <a:cs typeface="Arial-Rounded" pitchFamily="34" charset="0"/>
              </a:rPr>
              <a:t>	</a:t>
            </a:r>
            <a:r>
              <a:rPr lang="en-US" sz="4800">
                <a:solidFill>
                  <a:srgbClr val="0070C0"/>
                </a:solidFill>
                <a:latin typeface="Arial-Rounded" pitchFamily="34" charset="0"/>
                <a:ea typeface="Arial-Rounded" pitchFamily="34" charset="0"/>
                <a:cs typeface="Arial-Rounded" pitchFamily="34" charset="0"/>
              </a:rPr>
              <a:t>Tết đến, hoa đào khoe sắc hồng tươi, hoa mai vàng nở rộ. Hè sang, hoa phượng bừng lửa đỏ, cháy rực cả góc trời. Cuối thu, hương sữa nồng nàn, ngát thơm từng góc phố. Cuối đông, hoa cải trải thảm vàng rực rỡ bên sông. Những sắc hoa, hương hoa làm đẹp thêm cho cuộc sống.</a:t>
            </a:r>
          </a:p>
        </p:txBody>
      </p:sp>
      <p:sp>
        <p:nvSpPr>
          <p:cNvPr id="14" name="Rounded Rectangle 13"/>
          <p:cNvSpPr/>
          <p:nvPr/>
        </p:nvSpPr>
        <p:spPr>
          <a:xfrm>
            <a:off x="456011" y="5495597"/>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Hoa nào nở vào dịp Tết?</a:t>
            </a:r>
            <a:endParaRPr lang="en-US" sz="4800">
              <a:latin typeface="Arial-Rounded" pitchFamily="34" charset="0"/>
              <a:ea typeface="Arial-Rounded" pitchFamily="34" charset="0"/>
              <a:cs typeface="Arial-Rounded" pitchFamily="34" charset="0"/>
            </a:endParaRPr>
          </a:p>
        </p:txBody>
      </p:sp>
      <p:cxnSp>
        <p:nvCxnSpPr>
          <p:cNvPr id="15" name="Straight Connector 14"/>
          <p:cNvCxnSpPr/>
          <p:nvPr/>
        </p:nvCxnSpPr>
        <p:spPr>
          <a:xfrm>
            <a:off x="3413919" y="990600"/>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853381" y="986972"/>
            <a:ext cx="9597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8768" y="1618344"/>
            <a:ext cx="9597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433671" y="554302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latin typeface="Arial-Rounded" pitchFamily="34" charset="0"/>
                <a:ea typeface="Arial-Rounded" pitchFamily="34" charset="0"/>
                <a:cs typeface="Arial-Rounded" pitchFamily="34" charset="0"/>
              </a:rPr>
              <a:t>Mùa hè có hoa gì?</a:t>
            </a:r>
            <a:endParaRPr lang="en-US" sz="6600">
              <a:latin typeface="Arial-Rounded" pitchFamily="34" charset="0"/>
              <a:ea typeface="Arial-Rounded" pitchFamily="34" charset="0"/>
              <a:cs typeface="Arial-Rounded" pitchFamily="34" charset="0"/>
            </a:endParaRPr>
          </a:p>
        </p:txBody>
      </p:sp>
      <p:cxnSp>
        <p:nvCxnSpPr>
          <p:cNvPr id="26" name="Straight Connector 25"/>
          <p:cNvCxnSpPr/>
          <p:nvPr/>
        </p:nvCxnSpPr>
        <p:spPr>
          <a:xfrm>
            <a:off x="7147719" y="1672772"/>
            <a:ext cx="3124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56011" y="5495597"/>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latin typeface="Arial-Rounded" pitchFamily="34" charset="0"/>
                <a:ea typeface="Arial-Rounded" pitchFamily="34" charset="0"/>
                <a:cs typeface="Arial-Rounded" pitchFamily="34" charset="0"/>
              </a:rPr>
              <a:t>Hoa cải thường nở vào mùa nào?</a:t>
            </a:r>
            <a:endParaRPr lang="en-US" sz="6000">
              <a:latin typeface="Arial-Rounded" pitchFamily="34" charset="0"/>
              <a:ea typeface="Arial-Rounded" pitchFamily="34" charset="0"/>
              <a:cs typeface="Arial-Rounded" pitchFamily="34" charset="0"/>
            </a:endParaRPr>
          </a:p>
        </p:txBody>
      </p:sp>
      <p:cxnSp>
        <p:nvCxnSpPr>
          <p:cNvPr id="32" name="Straight Connector 31"/>
          <p:cNvCxnSpPr/>
          <p:nvPr/>
        </p:nvCxnSpPr>
        <p:spPr>
          <a:xfrm>
            <a:off x="10624705" y="2971800"/>
            <a:ext cx="10950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41035" y="3581400"/>
            <a:ext cx="114721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18447" y="4343400"/>
            <a:ext cx="12811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442119" y="54864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Hoa mang lại ý nghĩa gì cho cuộc sống?</a:t>
            </a:r>
            <a:endParaRPr lang="en-US" sz="4800">
              <a:latin typeface="Arial-Rounded" pitchFamily="34" charset="0"/>
              <a:ea typeface="Arial-Rounded" pitchFamily="34" charset="0"/>
              <a:cs typeface="Arial-Rounded" pitchFamily="34" charset="0"/>
            </a:endParaRPr>
          </a:p>
        </p:txBody>
      </p:sp>
      <p:cxnSp>
        <p:nvCxnSpPr>
          <p:cNvPr id="36" name="Straight Connector 35"/>
          <p:cNvCxnSpPr/>
          <p:nvPr/>
        </p:nvCxnSpPr>
        <p:spPr>
          <a:xfrm>
            <a:off x="1966119" y="4343400"/>
            <a:ext cx="97451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41035" y="4953000"/>
            <a:ext cx="51302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10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6"/>
                                        </p:tgtEl>
                                      </p:cBhvr>
                                    </p:animEffect>
                                    <p:set>
                                      <p:cBhvr>
                                        <p:cTn id="46" dur="1" fill="hold">
                                          <p:stCondLst>
                                            <p:cond delay="499"/>
                                          </p:stCondLst>
                                        </p:cTn>
                                        <p:tgtEl>
                                          <p:spTgt spid="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par>
                                <p:cTn id="60" presetID="10" presetClass="entr" presetSubtype="0"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3"/>
                                        </p:tgtEl>
                                      </p:cBhvr>
                                    </p:animEffect>
                                    <p:set>
                                      <p:cBhvr>
                                        <p:cTn id="70" dur="1" fill="hold">
                                          <p:stCondLst>
                                            <p:cond delay="499"/>
                                          </p:stCondLst>
                                        </p:cTn>
                                        <p:tgtEl>
                                          <p:spTgt spid="33"/>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par>
                                <p:cTn id="84" presetID="10" presetClass="entr" presetSubtype="0" fill="hold"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37"/>
                                        </p:tgtEl>
                                      </p:cBhvr>
                                    </p:animEffect>
                                    <p:set>
                                      <p:cBhvr>
                                        <p:cTn id="94"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30" grpId="0" animBg="1"/>
      <p:bldP spid="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2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Arial-Rounded" pitchFamily="34" charset="0"/>
                <a:ea typeface="Arial-Rounded" pitchFamily="34" charset="0"/>
                <a:cs typeface="Arial-Rounded" pitchFamily="34" charset="0"/>
              </a:rPr>
              <a:t>	</a:t>
            </a:r>
            <a:r>
              <a:rPr lang="en-US" sz="3200">
                <a:solidFill>
                  <a:srgbClr val="0070C0"/>
                </a:solidFill>
                <a:latin typeface="Arial-Rounded" pitchFamily="34" charset="0"/>
                <a:ea typeface="Arial-Rounded" pitchFamily="34" charset="0"/>
                <a:cs typeface="Arial-Rounded" pitchFamily="34" charset="0"/>
              </a:rPr>
              <a:t>Tết đến, hoa đào khoe sắc hồng tươi, hoa mai vàng nở rộ. Hè sang, hoa phượng bừng lửa đỏ, cháy rực cả góc trời. Cuối thu, hương sữa nồng nàn, ngát thơm từng góc phố. Cuối đông, hoa cải trải thảm vàng rực rỡ bên sông. Những sắc hoa, hương hoa làm đẹp thêm cho cuộc sống.</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163" y="-304800"/>
            <a:ext cx="9052686" cy="510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1737519" y="1324705"/>
            <a:ext cx="8382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Muôn hoa khoe sắc</a:t>
            </a:r>
            <a:endParaRPr lang="en-US" sz="6000">
              <a:solidFill>
                <a:srgbClr val="0070C0"/>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9258" t="60317" r="8931" b="4338"/>
          <a:stretch/>
        </p:blipFill>
        <p:spPr>
          <a:xfrm>
            <a:off x="2025258" y="2072640"/>
            <a:ext cx="7560861" cy="4693920"/>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2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smtClean="0">
                <a:latin typeface="Arial-Rounded" pitchFamily="34" charset="0"/>
                <a:ea typeface="Arial-Rounded" pitchFamily="34" charset="0"/>
                <a:cs typeface="Arial-Rounded" pitchFamily="34" charset="0"/>
              </a:rPr>
              <a:t>	</a:t>
            </a:r>
            <a:r>
              <a:rPr lang="en-US" sz="3200">
                <a:solidFill>
                  <a:srgbClr val="0070C0"/>
                </a:solidFill>
                <a:latin typeface="Arial-Rounded" pitchFamily="34" charset="0"/>
                <a:ea typeface="Arial-Rounded" pitchFamily="34" charset="0"/>
                <a:cs typeface="Arial-Rounded" pitchFamily="34" charset="0"/>
              </a:rPr>
              <a:t>Tết đến, hoa đào khoe sắc hồng tươi, hoa mai vàng nở rộ. Hè sang, hoa phượng bừng lửa đỏ, cháy rực cả góc trời. Cuối thu, hương sữa nồng nàn, ngát thơm từng góc phố. Cuối đông, hoa cải trải thảm vàng rực rỡ bên sông. Những sắc hoa, hương hoa làm đẹp thêm cho cuộc sống.</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163" y="-304800"/>
            <a:ext cx="9052686" cy="510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676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 VƯỜN HOA HỒNG ĐẸP NHẤT VÙNG KANSAI - KVBro-Nhịp sống Nhật Bả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575" y="69383"/>
            <a:ext cx="10172119" cy="57218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up 26"/>
          <p:cNvGrpSpPr/>
          <p:nvPr/>
        </p:nvGrpSpPr>
        <p:grpSpPr>
          <a:xfrm>
            <a:off x="137319"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sp>
        <p:nvSpPr>
          <p:cNvPr id="18" name="Title 1"/>
          <p:cNvSpPr txBox="1">
            <a:spLocks/>
          </p:cNvSpPr>
          <p:nvPr/>
        </p:nvSpPr>
        <p:spPr>
          <a:xfrm>
            <a:off x="1307150" y="5382344"/>
            <a:ext cx="11174569"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5400" b="1" dirty="0" err="1" smtClean="0">
                <a:solidFill>
                  <a:srgbClr val="0070C0"/>
                </a:solidFill>
                <a:latin typeface="Arial-Rounded" pitchFamily="34" charset="0"/>
                <a:ea typeface="Arial-Rounded" pitchFamily="34" charset="0"/>
                <a:cs typeface="Arial-Rounded" pitchFamily="34" charset="0"/>
              </a:rPr>
              <a:t>Các</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loài</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hoa</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đua</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nhau</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khoe</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sắc</a:t>
            </a:r>
            <a:r>
              <a:rPr lang="en-US" sz="5400" b="1" dirty="0" smtClean="0">
                <a:solidFill>
                  <a:srgbClr val="0070C0"/>
                </a:solidFill>
                <a:latin typeface="Arial-Rounded" pitchFamily="34" charset="0"/>
                <a:ea typeface="Arial-Rounded" pitchFamily="34" charset="0"/>
                <a:cs typeface="Arial-Rounded" pitchFamily="34" charset="0"/>
              </a:rPr>
              <a:t>.</a:t>
            </a:r>
            <a:endParaRPr lang="en-US" sz="5400" b="1" dirty="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9543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 VƯỜN HOA HỒNG ĐẸP NHẤT VÙNG KANSAI - KVBro-Nhịp sống Nhật Bả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575" y="69383"/>
            <a:ext cx="10172119" cy="57218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0070C0"/>
                </a:solidFill>
                <a:latin typeface=".VnCooper" pitchFamily="34" charset="0"/>
                <a:ea typeface="Arial-Rounded" pitchFamily="34" charset="0"/>
                <a:cs typeface="Arial-Rounded" pitchFamily="34" charset="0"/>
              </a:rPr>
              <a:t>74</a:t>
            </a:r>
            <a:endParaRPr lang="en-US" sz="5300" b="1">
              <a:solidFill>
                <a:srgbClr val="0070C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oa  oe</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137319"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sp>
        <p:nvSpPr>
          <p:cNvPr id="18" name="Title 1"/>
          <p:cNvSpPr txBox="1">
            <a:spLocks/>
          </p:cNvSpPr>
          <p:nvPr/>
        </p:nvSpPr>
        <p:spPr>
          <a:xfrm>
            <a:off x="1307150" y="5382344"/>
            <a:ext cx="11174569"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5400" b="1" dirty="0" err="1" smtClean="0">
                <a:solidFill>
                  <a:srgbClr val="0070C0"/>
                </a:solidFill>
                <a:latin typeface="Arial-Rounded" pitchFamily="34" charset="0"/>
                <a:ea typeface="Arial-Rounded" pitchFamily="34" charset="0"/>
                <a:cs typeface="Arial-Rounded" pitchFamily="34" charset="0"/>
              </a:rPr>
              <a:t>Các</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loài</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h</a:t>
            </a:r>
            <a:r>
              <a:rPr lang="en-US" sz="5400" b="1" dirty="0" err="1" smtClean="0">
                <a:solidFill>
                  <a:srgbClr val="FF0000"/>
                </a:solidFill>
                <a:latin typeface="Arial-Rounded" pitchFamily="34" charset="0"/>
                <a:ea typeface="Arial-Rounded" pitchFamily="34" charset="0"/>
                <a:cs typeface="Arial-Rounded" pitchFamily="34" charset="0"/>
              </a:rPr>
              <a:t>oa</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đua</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nhau</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kh</a:t>
            </a:r>
            <a:r>
              <a:rPr lang="en-US" sz="5400" b="1" dirty="0" err="1" smtClean="0">
                <a:solidFill>
                  <a:srgbClr val="FF0000"/>
                </a:solidFill>
                <a:latin typeface="Arial-Rounded" pitchFamily="34" charset="0"/>
                <a:ea typeface="Arial-Rounded" pitchFamily="34" charset="0"/>
                <a:cs typeface="Arial-Rounded" pitchFamily="34" charset="0"/>
              </a:rPr>
              <a:t>oe</a:t>
            </a:r>
            <a:r>
              <a:rPr lang="en-US" sz="5400" b="1" dirty="0" smtClean="0">
                <a:solidFill>
                  <a:srgbClr val="0070C0"/>
                </a:solidFill>
                <a:latin typeface="Arial-Rounded" pitchFamily="34" charset="0"/>
                <a:ea typeface="Arial-Rounded" pitchFamily="34" charset="0"/>
                <a:cs typeface="Arial-Rounded" pitchFamily="34" charset="0"/>
              </a:rPr>
              <a:t> </a:t>
            </a:r>
            <a:r>
              <a:rPr lang="en-US" sz="5400" b="1" dirty="0" err="1" smtClean="0">
                <a:solidFill>
                  <a:srgbClr val="0070C0"/>
                </a:solidFill>
                <a:latin typeface="Arial-Rounded" pitchFamily="34" charset="0"/>
                <a:ea typeface="Arial-Rounded" pitchFamily="34" charset="0"/>
                <a:cs typeface="Arial-Rounded" pitchFamily="34" charset="0"/>
              </a:rPr>
              <a:t>sắc</a:t>
            </a:r>
            <a:r>
              <a:rPr lang="en-US" sz="5400" b="1" dirty="0" smtClean="0">
                <a:solidFill>
                  <a:srgbClr val="0070C0"/>
                </a:solidFill>
                <a:latin typeface="Arial-Rounded" pitchFamily="34" charset="0"/>
                <a:ea typeface="Arial-Rounded" pitchFamily="34" charset="0"/>
                <a:cs typeface="Arial-Rounded" pitchFamily="34" charset="0"/>
              </a:rPr>
              <a:t>.</a:t>
            </a:r>
            <a:endParaRPr lang="en-US" sz="5400" b="1"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18438"/>
            <a:ext cx="2123468" cy="1398008"/>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h</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18438"/>
            <a:ext cx="2123468" cy="1398008"/>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err="1" smtClean="0">
                <a:solidFill>
                  <a:srgbClr val="FF0000"/>
                </a:solidFill>
                <a:latin typeface="Arial-Rounded" pitchFamily="34" charset="0"/>
                <a:ea typeface="Arial-Rounded" pitchFamily="34" charset="0"/>
                <a:cs typeface="Arial-Rounded" pitchFamily="34" charset="0"/>
              </a:rPr>
              <a:t>oa</a:t>
            </a:r>
            <a:endParaRPr lang="en-US" sz="8800" dirty="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271442"/>
            <a:ext cx="4295089" cy="1432470"/>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h</a:t>
            </a:r>
            <a:r>
              <a:rPr lang="en-US" sz="8800" smtClean="0">
                <a:solidFill>
                  <a:srgbClr val="FF0000"/>
                </a:solidFill>
                <a:latin typeface="Arial-Rounded" pitchFamily="34" charset="0"/>
                <a:ea typeface="Arial-Rounded" pitchFamily="34" charset="0"/>
                <a:cs typeface="Arial-Rounded" pitchFamily="34" charset="0"/>
              </a:rPr>
              <a:t>oa</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3303519" y="1295400"/>
            <a:ext cx="2123468"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oa</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6216658" y="1295400"/>
            <a:ext cx="2826337"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oe</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0083E6"/>
          </a:solidFill>
        </p:spPr>
        <p:txBody>
          <a:bodyPr wrap="square" rtlCol="0">
            <a:spAutoFit/>
          </a:bodyPr>
          <a:lstStyle/>
          <a:p>
            <a:pPr algn="ctr"/>
            <a:r>
              <a:rPr lang="en-US" sz="8000" smtClean="0">
                <a:solidFill>
                  <a:schemeClr val="bg1"/>
                </a:solidFill>
                <a:latin typeface="Arial-Rounded" pitchFamily="34" charset="0"/>
                <a:ea typeface="Arial-Rounded" pitchFamily="34" charset="0"/>
                <a:cs typeface="Arial-Rounded" pitchFamily="34" charset="0"/>
              </a:rPr>
              <a:t>So sánh</a:t>
            </a:r>
            <a:endParaRPr lang="en-US" sz="8000">
              <a:solidFill>
                <a:schemeClr val="bg1"/>
              </a:solidFill>
              <a:latin typeface="Arial-Rounded" pitchFamily="34" charset="0"/>
              <a:ea typeface="Arial-Rounded" pitchFamily="34" charset="0"/>
              <a:cs typeface="Arial-Rounded" pitchFamily="34" charset="0"/>
            </a:endParaRPr>
          </a:p>
        </p:txBody>
      </p:sp>
      <p:sp>
        <p:nvSpPr>
          <p:cNvPr id="6" name="TextBox 5"/>
          <p:cNvSpPr txBox="1"/>
          <p:nvPr/>
        </p:nvSpPr>
        <p:spPr>
          <a:xfrm>
            <a:off x="2607847" y="3459070"/>
            <a:ext cx="3088767"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oa</a:t>
            </a:r>
            <a:endParaRPr lang="en-US" sz="11500">
              <a:solidFill>
                <a:srgbClr val="0070C0"/>
              </a:solidFill>
              <a:latin typeface="Arial-Rounded" pitchFamily="34" charset="0"/>
              <a:ea typeface="Arial-Rounded" pitchFamily="34" charset="0"/>
              <a:cs typeface="Arial-Rounded" pitchFamily="34" charset="0"/>
            </a:endParaRPr>
          </a:p>
        </p:txBody>
      </p:sp>
      <p:sp>
        <p:nvSpPr>
          <p:cNvPr id="7" name="TextBox 6"/>
          <p:cNvSpPr txBox="1"/>
          <p:nvPr/>
        </p:nvSpPr>
        <p:spPr>
          <a:xfrm>
            <a:off x="6419113" y="3459070"/>
            <a:ext cx="3397644"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oe</a:t>
            </a:r>
            <a:endParaRPr lang="en-US" sz="11500">
              <a:solidFill>
                <a:srgbClr val="0070C0"/>
              </a:solidFill>
              <a:latin typeface="Arial-Rounded" pitchFamily="34" charset="0"/>
              <a:ea typeface="Arial-Rounded" pitchFamily="34" charset="0"/>
              <a:cs typeface="Arial-Rounded" pitchFamily="34" charset="0"/>
            </a:endParaRPr>
          </a:p>
        </p:txBody>
      </p:sp>
      <p:sp>
        <p:nvSpPr>
          <p:cNvPr id="9" name="TextBox 8"/>
          <p:cNvSpPr txBox="1"/>
          <p:nvPr/>
        </p:nvSpPr>
        <p:spPr>
          <a:xfrm>
            <a:off x="2584378" y="3459070"/>
            <a:ext cx="2320636"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o</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6686357" y="3459070"/>
            <a:ext cx="2109669"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o</a:t>
            </a:r>
            <a:endParaRPr lang="en-US" sz="115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3270703" y="3459070"/>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a</a:t>
            </a:r>
            <a:endParaRPr lang="en-US" sz="11500">
              <a:solidFill>
                <a:srgbClr val="7030A0"/>
              </a:solidFill>
              <a:latin typeface="Arial-Rounded" pitchFamily="34" charset="0"/>
              <a:ea typeface="Arial-Rounded" pitchFamily="34" charset="0"/>
              <a:cs typeface="Arial-Rounded" pitchFamily="34" charset="0"/>
            </a:endParaRPr>
          </a:p>
        </p:txBody>
      </p:sp>
      <p:sp>
        <p:nvSpPr>
          <p:cNvPr id="8" name="TextBox 7"/>
          <p:cNvSpPr txBox="1"/>
          <p:nvPr/>
        </p:nvSpPr>
        <p:spPr>
          <a:xfrm>
            <a:off x="7237055" y="3459070"/>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e</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7104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6975" y="20050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hoà</a:t>
            </a:r>
            <a:endParaRPr lang="en-US" sz="60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473325" y="20050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loa</a:t>
            </a:r>
            <a:endParaRPr lang="en-US" sz="60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186551" y="20050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toả</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239218" y="18288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oa</a:t>
            </a:r>
            <a:endParaRPr lang="en-US" sz="60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3923098" y="18288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oa</a:t>
            </a:r>
            <a:endParaRPr lang="en-US" sz="60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657870" y="18288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oa</a:t>
            </a:r>
            <a:endParaRPr lang="en-US" sz="60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0" name="AutoShape 6" descr="Nâng cao kỹ năng viết với 7 bước hiệu quả | Edu2Revi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2" name="AutoShape 8" descr="Nâng cao kỹ năng viết với 7 bước hiệu quả | Edu2Review"/>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4" name="AutoShape 10" descr="Nâng cao kỹ năng viết với 7 bước hiệu quả | Edu2Review"/>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5" name="AutoShape 12" descr="Nâng cao kỹ năng viết với 7 bước hiệu quả | Edu2Review"/>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6" name="AutoShape 16" descr="Làm thế nào để viết hay hơn? | Edu2Review"/>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17" name="Title 1"/>
          <p:cNvSpPr txBox="1">
            <a:spLocks/>
          </p:cNvSpPr>
          <p:nvPr/>
        </p:nvSpPr>
        <p:spPr>
          <a:xfrm>
            <a:off x="8862775" y="20050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xoá</a:t>
            </a:r>
            <a:endParaRPr lang="en-US" sz="6000">
              <a:solidFill>
                <a:srgbClr val="0070C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9528063" y="18288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oa</a:t>
            </a:r>
            <a:endParaRPr lang="en-US" sz="6000">
              <a:solidFill>
                <a:srgbClr val="FF000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615922" y="33959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khoẻ</a:t>
            </a:r>
            <a:endParaRPr lang="en-US" sz="60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3481841" y="33959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loe</a:t>
            </a:r>
            <a:endParaRPr lang="en-US" sz="60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6195067" y="33959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loé</a:t>
            </a:r>
            <a:endParaRPr lang="en-US" sz="60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1473443" y="32196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oe</a:t>
            </a:r>
            <a:endParaRPr lang="en-US" sz="60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3931614" y="32196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oe</a:t>
            </a:r>
            <a:endParaRPr lang="en-US" sz="6000">
              <a:solidFill>
                <a:srgbClr val="FF000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6637358" y="32196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oe</a:t>
            </a:r>
            <a:endParaRPr lang="en-US" sz="6000">
              <a:solidFill>
                <a:srgbClr val="FF000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8838633" y="33959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xoè</a:t>
            </a:r>
            <a:endParaRPr lang="en-US" sz="60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9503921" y="32196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oe</a:t>
            </a:r>
            <a:endParaRPr lang="en-US" sz="60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7" grpId="0"/>
      <p:bldP spid="18"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556975" y="46913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hoà</a:t>
            </a:r>
            <a:endParaRPr lang="en-US" sz="60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3473325" y="46913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loa</a:t>
            </a:r>
            <a:endParaRPr lang="en-US" sz="60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6186551" y="46913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toả</a:t>
            </a:r>
            <a:endParaRPr lang="en-US" sz="60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1239218" y="4515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oa</a:t>
            </a:r>
            <a:endParaRPr lang="en-US" sz="6000">
              <a:solidFill>
                <a:srgbClr val="FF000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3923098" y="4515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oa</a:t>
            </a:r>
            <a:endParaRPr lang="en-US" sz="6000">
              <a:solidFill>
                <a:srgbClr val="FF000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6657870" y="4515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oa</a:t>
            </a:r>
            <a:endParaRPr lang="en-US" sz="6000">
              <a:solidFill>
                <a:srgbClr val="FF000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8862775" y="46913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xoá</a:t>
            </a:r>
            <a:endParaRPr lang="en-US" sz="60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9528063" y="45150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oa</a:t>
            </a:r>
            <a:endParaRPr lang="en-US" sz="6000">
              <a:solidFill>
                <a:srgbClr val="FF000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615922" y="57581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khoẻ</a:t>
            </a:r>
            <a:endParaRPr lang="en-US" sz="60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3481841" y="57581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loe</a:t>
            </a:r>
            <a:endParaRPr lang="en-US" sz="60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6195067" y="57581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loé</a:t>
            </a:r>
            <a:endParaRPr lang="en-US" sz="60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1473443" y="55818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oe</a:t>
            </a:r>
            <a:endParaRPr lang="en-US" sz="6000">
              <a:solidFill>
                <a:srgbClr val="FF0000"/>
              </a:solidFill>
              <a:latin typeface="Arial-Rounded" pitchFamily="34" charset="0"/>
              <a:ea typeface="Arial-Rounded" pitchFamily="34" charset="0"/>
              <a:cs typeface="Arial-Rounded" pitchFamily="34" charset="0"/>
            </a:endParaRPr>
          </a:p>
        </p:txBody>
      </p:sp>
      <p:sp>
        <p:nvSpPr>
          <p:cNvPr id="47" name="Title 1"/>
          <p:cNvSpPr txBox="1">
            <a:spLocks/>
          </p:cNvSpPr>
          <p:nvPr/>
        </p:nvSpPr>
        <p:spPr>
          <a:xfrm>
            <a:off x="3931614" y="55818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oe</a:t>
            </a:r>
            <a:endParaRPr lang="en-US" sz="6000">
              <a:solidFill>
                <a:srgbClr val="FF0000"/>
              </a:solidFill>
              <a:latin typeface="Arial-Rounded" pitchFamily="34" charset="0"/>
              <a:ea typeface="Arial-Rounded" pitchFamily="34" charset="0"/>
              <a:cs typeface="Arial-Rounded" pitchFamily="34" charset="0"/>
            </a:endParaRPr>
          </a:p>
        </p:txBody>
      </p:sp>
      <p:sp>
        <p:nvSpPr>
          <p:cNvPr id="48" name="Title 1"/>
          <p:cNvSpPr txBox="1">
            <a:spLocks/>
          </p:cNvSpPr>
          <p:nvPr/>
        </p:nvSpPr>
        <p:spPr>
          <a:xfrm>
            <a:off x="6637358" y="55818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oe</a:t>
            </a:r>
            <a:endParaRPr lang="en-US" sz="6000">
              <a:solidFill>
                <a:srgbClr val="FF0000"/>
              </a:solidFill>
              <a:latin typeface="Arial-Rounded" pitchFamily="34" charset="0"/>
              <a:ea typeface="Arial-Rounded" pitchFamily="34" charset="0"/>
              <a:cs typeface="Arial-Rounded" pitchFamily="34" charset="0"/>
            </a:endParaRPr>
          </a:p>
        </p:txBody>
      </p:sp>
      <p:sp>
        <p:nvSpPr>
          <p:cNvPr id="49" name="Title 1"/>
          <p:cNvSpPr txBox="1">
            <a:spLocks/>
          </p:cNvSpPr>
          <p:nvPr/>
        </p:nvSpPr>
        <p:spPr>
          <a:xfrm>
            <a:off x="8838633" y="57581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xoè</a:t>
            </a:r>
            <a:endParaRPr lang="en-US" sz="6000">
              <a:solidFill>
                <a:srgbClr val="0070C0"/>
              </a:solidFill>
              <a:latin typeface="Arial-Rounded" pitchFamily="34" charset="0"/>
              <a:ea typeface="Arial-Rounded" pitchFamily="34" charset="0"/>
              <a:cs typeface="Arial-Rounded" pitchFamily="34" charset="0"/>
            </a:endParaRPr>
          </a:p>
        </p:txBody>
      </p:sp>
      <p:sp>
        <p:nvSpPr>
          <p:cNvPr id="50" name="Title 1"/>
          <p:cNvSpPr txBox="1">
            <a:spLocks/>
          </p:cNvSpPr>
          <p:nvPr/>
        </p:nvSpPr>
        <p:spPr>
          <a:xfrm>
            <a:off x="9503921" y="55818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FF0000"/>
                </a:solidFill>
                <a:latin typeface="Arial-Rounded" pitchFamily="34" charset="0"/>
                <a:ea typeface="Arial-Rounded" pitchFamily="34" charset="0"/>
                <a:cs typeface="Arial-Rounded" pitchFamily="34" charset="0"/>
              </a:rPr>
              <a:t>oe</a:t>
            </a:r>
            <a:endParaRPr lang="en-US" sz="6000">
              <a:solidFill>
                <a:srgbClr val="FF0000"/>
              </a:solidFill>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309" y="152400"/>
            <a:ext cx="4927810" cy="465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5120</TotalTime>
  <Words>268</Words>
  <Application>Microsoft Office PowerPoint</Application>
  <PresentationFormat>Custom</PresentationFormat>
  <Paragraphs>150</Paragraphs>
  <Slides>35</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.VnArial</vt:lpstr>
      <vt:lpstr>.VnCooper</vt:lpstr>
      <vt:lpstr>Arial</vt:lpstr>
      <vt:lpstr>Arial Rounded MT Bold</vt:lpstr>
      <vt:lpstr>Arial-Rounded</vt:lpstr>
      <vt:lpstr>Arrus-Black</vt:lpstr>
      <vt:lpstr>AvantGarde</vt:lpstr>
      <vt:lpstr>Bandit</vt:lpstr>
      <vt:lpstr>Calibri</vt:lpstr>
      <vt:lpstr>HP001 4 hàng</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632</cp:revision>
  <dcterms:created xsi:type="dcterms:W3CDTF">2021-05-08T14:00:55Z</dcterms:created>
  <dcterms:modified xsi:type="dcterms:W3CDTF">2021-12-31T03:11:13Z</dcterms:modified>
</cp:coreProperties>
</file>