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404" r:id="rId3"/>
    <p:sldId id="258" r:id="rId4"/>
    <p:sldId id="400" r:id="rId5"/>
    <p:sldId id="259" r:id="rId6"/>
    <p:sldId id="260" r:id="rId7"/>
    <p:sldId id="380" r:id="rId8"/>
    <p:sldId id="336" r:id="rId9"/>
    <p:sldId id="391" r:id="rId10"/>
    <p:sldId id="392" r:id="rId11"/>
    <p:sldId id="263" r:id="rId12"/>
    <p:sldId id="282" r:id="rId13"/>
    <p:sldId id="283" r:id="rId14"/>
    <p:sldId id="284" r:id="rId15"/>
    <p:sldId id="264" r:id="rId16"/>
    <p:sldId id="372" r:id="rId17"/>
    <p:sldId id="401" r:id="rId18"/>
    <p:sldId id="402" r:id="rId19"/>
    <p:sldId id="403" r:id="rId20"/>
    <p:sldId id="272" r:id="rId21"/>
    <p:sldId id="338" r:id="rId22"/>
    <p:sldId id="386" r:id="rId23"/>
    <p:sldId id="326" r:id="rId24"/>
    <p:sldId id="274" r:id="rId25"/>
    <p:sldId id="275" r:id="rId26"/>
    <p:sldId id="399" r:id="rId27"/>
    <p:sldId id="277" r:id="rId2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9" autoAdjust="0"/>
    <p:restoredTop sz="91993" autoAdjust="0"/>
  </p:normalViewPr>
  <p:slideViewPr>
    <p:cSldViewPr>
      <p:cViewPr varScale="1">
        <p:scale>
          <a:sx n="81" d="100"/>
          <a:sy n="81" d="100"/>
        </p:scale>
        <p:origin x="667" y="53"/>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28/12/2021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21</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hỏi mở rộng thêm ở câu hỏi cuối</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72905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Rướn:</a:t>
            </a:r>
            <a:r>
              <a:rPr lang="en-US" baseline="0" smtClean="0"/>
              <a:t> cố vươn thẳng ra phía trước hay vươn cao lên.</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Rướn:</a:t>
            </a:r>
            <a:r>
              <a:rPr lang="en-US" baseline="0" smtClean="0"/>
              <a:t> cố vươn thẳng ra phía trước hay vươn cao lên.</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28/12/2021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28/12/2021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28/12/2021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28/12/2021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dirty="0">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dirty="0" err="1">
                <a:solidFill>
                  <a:schemeClr val="bg1"/>
                </a:solidFill>
                <a:latin typeface="AvantGarde" pitchFamily="2" charset="0"/>
                <a:ea typeface="AvantGarde" pitchFamily="2" charset="0"/>
                <a:cs typeface="AvantGarde" pitchFamily="2" charset="0"/>
              </a:rPr>
              <a:t>TIẾNG</a:t>
            </a:r>
            <a:r>
              <a:rPr lang="en-US" sz="10600" b="1">
                <a:solidFill>
                  <a:schemeClr val="bg1"/>
                </a:solidFill>
                <a:latin typeface="AvantGarde" pitchFamily="2" charset="0"/>
                <a:ea typeface="AvantGarde" pitchFamily="2" charset="0"/>
                <a:cs typeface="AvantGarde" pitchFamily="2" charset="0"/>
              </a:rPr>
              <a:t>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6975" y="3986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hướng</a:t>
            </a:r>
            <a:endParaRPr lang="en-US" sz="6000">
              <a:solidFill>
                <a:srgbClr val="0070C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3329532" y="398628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phượng</a:t>
            </a:r>
            <a:endParaRPr lang="en-US" sz="6000">
              <a:solidFill>
                <a:srgbClr val="0070C0"/>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6547251" y="3986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sương</a:t>
            </a:r>
            <a:endParaRPr lang="en-US" sz="60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1072514" y="3810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ương</a:t>
            </a:r>
            <a:endParaRPr lang="en-US" sz="6000">
              <a:solidFill>
                <a:srgbClr val="FF000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4189364" y="3810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ương</a:t>
            </a:r>
            <a:endParaRPr lang="en-US" sz="60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932220" y="3810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ương</a:t>
            </a:r>
            <a:endParaRPr lang="en-US" sz="60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8997922" y="3986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tưởng</a:t>
            </a:r>
            <a:endParaRPr lang="en-US" sz="60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9412060" y="3810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ương</a:t>
            </a:r>
            <a:endParaRPr lang="en-US" sz="60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556975" y="2843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lươn</a:t>
            </a:r>
            <a:endParaRPr lang="en-US" sz="60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516504" y="2843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rướn</a:t>
            </a:r>
            <a:endParaRPr lang="en-US" sz="60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488304" y="2843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sườn</a:t>
            </a:r>
            <a:endParaRPr lang="en-US" sz="60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123105" y="2667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a:t>
            </a:r>
            <a:endParaRPr lang="en-US" sz="60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4000649" y="2667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a:t>
            </a:r>
            <a:endParaRPr lang="en-US" sz="600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7028389" y="2667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a:t>
            </a:r>
            <a:endParaRPr lang="en-US" sz="6000">
              <a:solidFill>
                <a:srgbClr val="FF000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8997922" y="2843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vượn</a:t>
            </a:r>
            <a:endParaRPr lang="en-US" sz="60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9639536" y="2667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a:t>
            </a:r>
            <a:endParaRPr lang="en-US" sz="6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88734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556975" y="5705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hướng</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329532" y="5705842"/>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phượng</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547251" y="57058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sương</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8997922" y="5705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tưởng</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556975" y="4562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lươn</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3516504" y="45628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rướn</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6488304" y="45628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sườn</a:t>
            </a:r>
            <a:endParaRPr lang="en-US" sz="60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8997922" y="4562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vượn</a:t>
            </a:r>
            <a:endParaRPr lang="en-US" sz="6000">
              <a:solidFill>
                <a:srgbClr val="0070C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585" y="14482"/>
            <a:ext cx="5552314" cy="478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5919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khu vườn</a:t>
            </a:r>
            <a:endParaRPr lang="en-US" sz="9600">
              <a:solidFill>
                <a:srgbClr val="0070C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6208870" y="5591905"/>
            <a:ext cx="214522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ươn</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Thăm quan ngôi giản dị và mảnh vườn 1 không 2 mà ai cũng phải mơ ước »  Thông tin Dự án - Cập nhật tin tức Bất Động Sản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366" y="404413"/>
            <a:ext cx="6324600" cy="45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6976" y="5439505"/>
            <a:ext cx="72516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hạt sương</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5807349" y="5439504"/>
            <a:ext cx="289515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ương</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4" descr="Hình ảnh giọt sương đẹ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319" y="60595"/>
            <a:ext cx="7271153" cy="48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đường</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669431" y="5562427"/>
            <a:ext cx="318466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ương</a:t>
            </a:r>
            <a:endParaRPr lang="en-US" sz="9600">
              <a:solidFill>
                <a:srgbClr val="FF0000"/>
              </a:solidFill>
              <a:latin typeface="Arial-Rounded" pitchFamily="34" charset="0"/>
              <a:ea typeface="Arial-Rounded" pitchFamily="34" charset="0"/>
              <a:cs typeface="Arial-Rounded" pitchFamily="34" charset="0"/>
            </a:endParaRPr>
          </a:p>
        </p:txBody>
      </p:sp>
      <p:pic>
        <p:nvPicPr>
          <p:cNvPr id="6146" name="Picture 2" descr="Top 50 hình ảnh những con đường đẹp nhất trên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8519" y="228600"/>
            <a:ext cx="7755896" cy="48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hạt sương</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khu vườn</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con đường</a:t>
            </a:r>
            <a:endParaRPr lang="en-US" sz="5400">
              <a:solidFill>
                <a:srgbClr val="0070C0"/>
              </a:solidFill>
              <a:latin typeface="Arial-Rounded" pitchFamily="34" charset="0"/>
              <a:ea typeface="Arial-Rounded" pitchFamily="34" charset="0"/>
              <a:cs typeface="Arial-Rounded" pitchFamily="34" charset="0"/>
            </a:endParaRPr>
          </a:p>
        </p:txBody>
      </p:sp>
      <p:pic>
        <p:nvPicPr>
          <p:cNvPr id="11" name="Picture 2" descr="Top 50 hình ảnh những con đường đẹp nhất trên thế giớ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7480" y="2007112"/>
            <a:ext cx="3578419" cy="22365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ăm quan ngôi giản dị và mảnh vườn 1 không 2 mà ai cũng phải mơ ước »  Thông tin Dự án - Cập nhật tin tức Bất Động Sản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69" y="1905001"/>
            <a:ext cx="3350192" cy="24195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ình ảnh giọt sương đẹ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335" y="2007112"/>
            <a:ext cx="3354768" cy="223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2615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hạt sương</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khu vườn</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con đường</a:t>
            </a:r>
            <a:endParaRPr lang="en-US" sz="54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556975" y="500556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hướng</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3329532" y="5005560"/>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phượng</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6547251" y="500556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sương</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997922" y="500556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tưởng</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556975" y="41056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lươn</a:t>
            </a:r>
            <a:endParaRPr lang="en-US" sz="60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516504" y="4105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rướn</a:t>
            </a:r>
            <a:endParaRPr lang="en-US" sz="60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6488304" y="4105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sườn</a:t>
            </a:r>
            <a:endParaRPr lang="en-US" sz="60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8997922" y="41056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vượn</a:t>
            </a:r>
            <a:endParaRPr lang="en-US" sz="6000">
              <a:solidFill>
                <a:srgbClr val="0070C0"/>
              </a:solidFill>
              <a:latin typeface="Arial-Rounded" pitchFamily="34" charset="0"/>
              <a:ea typeface="Arial-Rounded" pitchFamily="34" charset="0"/>
              <a:cs typeface="Arial-Rounded" pitchFamily="34" charset="0"/>
            </a:endParaRPr>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963" y="-160014"/>
            <a:ext cx="5047558" cy="435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 y="0"/>
            <a:ext cx="12136349" cy="6858000"/>
          </a:xfrm>
          <a:prstGeom prst="rect">
            <a:avLst/>
          </a:prstGeom>
        </p:spPr>
      </p:pic>
      <p:sp>
        <p:nvSpPr>
          <p:cNvPr id="6" name="TextBox 5"/>
          <p:cNvSpPr txBox="1"/>
          <p:nvPr/>
        </p:nvSpPr>
        <p:spPr>
          <a:xfrm>
            <a:off x="1356519" y="914400"/>
            <a:ext cx="5457054" cy="2277349"/>
          </a:xfrm>
          <a:prstGeom prst="rect">
            <a:avLst/>
          </a:prstGeom>
          <a:noFill/>
        </p:spPr>
        <p:txBody>
          <a:bodyPr wrap="square" lIns="121725" tIns="60862" rIns="121725" bIns="60862" rtlCol="0">
            <a:spAutoFit/>
          </a:bodyPr>
          <a:lstStyle/>
          <a:p>
            <a:r>
              <a:rPr lang="en-US" sz="14000" dirty="0" smtClean="0">
                <a:solidFill>
                  <a:srgbClr val="FF0000"/>
                </a:solidFill>
                <a:latin typeface="HP001 4 hàng"/>
              </a:rPr>
              <a:t>Ŕ</a:t>
            </a:r>
            <a:r>
              <a:rPr lang="el-GR" sz="14000" dirty="0">
                <a:solidFill>
                  <a:srgbClr val="FF0000"/>
                </a:solidFill>
                <a:latin typeface="HP001 4 hàng"/>
              </a:rPr>
              <a:t>Ω </a:t>
            </a:r>
            <a:endParaRPr lang="en-US" sz="14000" dirty="0">
              <a:solidFill>
                <a:srgbClr val="FF0000"/>
              </a:solidFill>
              <a:latin typeface="HP001 4 hàng" pitchFamily="34" charset="0"/>
            </a:endParaRPr>
          </a:p>
        </p:txBody>
      </p:sp>
      <p:sp>
        <p:nvSpPr>
          <p:cNvPr id="7" name="TextBox 6"/>
          <p:cNvSpPr txBox="1"/>
          <p:nvPr/>
        </p:nvSpPr>
        <p:spPr>
          <a:xfrm>
            <a:off x="1356519" y="3886200"/>
            <a:ext cx="5417550" cy="2277349"/>
          </a:xfrm>
          <a:prstGeom prst="rect">
            <a:avLst/>
          </a:prstGeom>
          <a:noFill/>
        </p:spPr>
        <p:txBody>
          <a:bodyPr wrap="square" lIns="121725" tIns="60862" rIns="121725" bIns="60862" rtlCol="0">
            <a:spAutoFit/>
          </a:bodyPr>
          <a:lstStyle/>
          <a:p>
            <a:r>
              <a:rPr lang="en-US" sz="14000" dirty="0">
                <a:solidFill>
                  <a:srgbClr val="FF0000"/>
                </a:solidFill>
                <a:latin typeface="HP001 4 hàng"/>
              </a:rPr>
              <a:t>Ŕ</a:t>
            </a:r>
            <a:r>
              <a:rPr lang="el-GR" sz="14000" dirty="0">
                <a:solidFill>
                  <a:srgbClr val="FF0000"/>
                </a:solidFill>
                <a:latin typeface="HP001 4 hàng"/>
              </a:rPr>
              <a:t>Ω</a:t>
            </a:r>
            <a:r>
              <a:rPr lang="en-US" sz="14000" dirty="0">
                <a:solidFill>
                  <a:srgbClr val="FF0000"/>
                </a:solidFill>
                <a:latin typeface="HP001 4 hàng"/>
              </a:rPr>
              <a:t>g </a:t>
            </a:r>
            <a:endParaRPr lang="en-US" sz="14000" dirty="0">
              <a:solidFill>
                <a:srgbClr val="FF0000"/>
              </a:solidFill>
              <a:latin typeface="HP001 4 hàng" pitchFamily="34" charset="0"/>
            </a:endParaRPr>
          </a:p>
        </p:txBody>
      </p:sp>
    </p:spTree>
    <p:extLst>
      <p:ext uri="{BB962C8B-B14F-4D97-AF65-F5344CB8AC3E}">
        <p14:creationId xmlns:p14="http://schemas.microsoft.com/office/powerpoint/2010/main" val="3947647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 y="0"/>
            <a:ext cx="12136349" cy="6858000"/>
          </a:xfrm>
          <a:prstGeom prst="rect">
            <a:avLst/>
          </a:prstGeom>
        </p:spPr>
      </p:pic>
      <p:sp>
        <p:nvSpPr>
          <p:cNvPr id="8" name="TextBox 7"/>
          <p:cNvSpPr txBox="1"/>
          <p:nvPr/>
        </p:nvSpPr>
        <p:spPr>
          <a:xfrm>
            <a:off x="1280319" y="889747"/>
            <a:ext cx="9753600" cy="2323515"/>
          </a:xfrm>
          <a:prstGeom prst="rect">
            <a:avLst/>
          </a:prstGeom>
          <a:noFill/>
        </p:spPr>
        <p:txBody>
          <a:bodyPr wrap="square" lIns="121725" tIns="60862" rIns="121725" bIns="60862" rtlCol="0">
            <a:spAutoFit/>
          </a:bodyPr>
          <a:lstStyle/>
          <a:p>
            <a:r>
              <a:rPr lang="el-GR" sz="14300" dirty="0" smtClean="0">
                <a:solidFill>
                  <a:srgbClr val="FFC000"/>
                </a:solidFill>
                <a:latin typeface="HP001 4 hàng"/>
              </a:rPr>
              <a:t>δ</a:t>
            </a:r>
            <a:r>
              <a:rPr lang="en-US" sz="14300" dirty="0">
                <a:solidFill>
                  <a:srgbClr val="FFC000"/>
                </a:solidFill>
                <a:latin typeface="HP001 4 hàng"/>
              </a:rPr>
              <a:t>u </a:t>
            </a:r>
            <a:r>
              <a:rPr lang="el-GR" sz="14300" dirty="0">
                <a:solidFill>
                  <a:srgbClr val="FFC000"/>
                </a:solidFill>
                <a:latin typeface="HP001 4 hàng"/>
              </a:rPr>
              <a:t>νΰ</a:t>
            </a:r>
            <a:r>
              <a:rPr lang="en-US" sz="14300" dirty="0">
                <a:solidFill>
                  <a:srgbClr val="FFC000"/>
                </a:solidFill>
                <a:latin typeface="HP001 4 hàng"/>
              </a:rPr>
              <a:t>Ŋ </a:t>
            </a:r>
            <a:endParaRPr lang="en-US" sz="14300" dirty="0">
              <a:solidFill>
                <a:srgbClr val="FFC000"/>
              </a:solidFill>
              <a:latin typeface="HP001 4 hàng" pitchFamily="34" charset="0"/>
            </a:endParaRPr>
          </a:p>
        </p:txBody>
      </p:sp>
      <p:sp>
        <p:nvSpPr>
          <p:cNvPr id="9" name="TextBox 8"/>
          <p:cNvSpPr txBox="1"/>
          <p:nvPr/>
        </p:nvSpPr>
        <p:spPr>
          <a:xfrm>
            <a:off x="975519" y="3828371"/>
            <a:ext cx="9677400" cy="2338904"/>
          </a:xfrm>
          <a:prstGeom prst="rect">
            <a:avLst/>
          </a:prstGeom>
          <a:noFill/>
        </p:spPr>
        <p:txBody>
          <a:bodyPr wrap="square" lIns="121725" tIns="60862" rIns="121725" bIns="60862" rtlCol="0">
            <a:spAutoFit/>
          </a:bodyPr>
          <a:lstStyle/>
          <a:p>
            <a:r>
              <a:rPr lang="vi-VN" sz="14400" dirty="0" smtClean="0">
                <a:solidFill>
                  <a:srgbClr val="FFC000"/>
                </a:solidFill>
                <a:latin typeface="HP001 4 hàng"/>
              </a:rPr>
              <a:t>cΪ </a:t>
            </a:r>
            <a:r>
              <a:rPr lang="vi-VN" sz="14400" dirty="0">
                <a:solidFill>
                  <a:srgbClr val="FFC000"/>
                </a:solidFill>
                <a:latin typeface="HP001 4 hàng"/>
              </a:rPr>
              <a:t>đưŊg </a:t>
            </a:r>
            <a:endParaRPr lang="en-US" sz="14400" dirty="0">
              <a:solidFill>
                <a:srgbClr val="FFC000"/>
              </a:solidFill>
              <a:latin typeface="HP001 4 hàng" pitchFamily="34" charset="0"/>
            </a:endParaRPr>
          </a:p>
        </p:txBody>
      </p:sp>
    </p:spTree>
    <p:extLst>
      <p:ext uri="{BB962C8B-B14F-4D97-AF65-F5344CB8AC3E}">
        <p14:creationId xmlns:p14="http://schemas.microsoft.com/office/powerpoint/2010/main" val="1130727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5519" y="228600"/>
            <a:ext cx="10744200" cy="5753100"/>
          </a:xfrm>
          <a:prstGeom prst="rect">
            <a:avLst/>
          </a:prstGeom>
        </p:spPr>
      </p:pic>
      <p:sp>
        <p:nvSpPr>
          <p:cNvPr id="8" name="TextBox 7"/>
          <p:cNvSpPr txBox="1"/>
          <p:nvPr/>
        </p:nvSpPr>
        <p:spPr>
          <a:xfrm>
            <a:off x="2877770" y="810000"/>
            <a:ext cx="2297569" cy="615355"/>
          </a:xfrm>
          <a:prstGeom prst="rect">
            <a:avLst/>
          </a:prstGeom>
          <a:noFill/>
        </p:spPr>
        <p:txBody>
          <a:bodyPr wrap="square" lIns="121725" tIns="60862" rIns="121725" bIns="60862" rtlCol="0">
            <a:spAutoFit/>
          </a:bodyPr>
          <a:lstStyle/>
          <a:p>
            <a:r>
              <a:rPr lang="en-US" sz="3200" b="1" dirty="0">
                <a:solidFill>
                  <a:srgbClr val="FF0000"/>
                </a:solidFill>
                <a:latin typeface="HP001 4 hàng"/>
              </a:rPr>
              <a:t>Ŕ</a:t>
            </a:r>
            <a:r>
              <a:rPr lang="el-GR" sz="3200" b="1" dirty="0">
                <a:solidFill>
                  <a:srgbClr val="FF0000"/>
                </a:solidFill>
                <a:latin typeface="HP001 4 hàng"/>
              </a:rPr>
              <a:t>Ω</a:t>
            </a:r>
            <a:endParaRPr lang="en-US" sz="3200" b="1" dirty="0">
              <a:solidFill>
                <a:srgbClr val="FF0000"/>
              </a:solidFill>
              <a:latin typeface="HP001 4 hàng" pitchFamily="34" charset="0"/>
            </a:endParaRPr>
          </a:p>
        </p:txBody>
      </p:sp>
      <p:sp>
        <p:nvSpPr>
          <p:cNvPr id="9" name="TextBox 8"/>
          <p:cNvSpPr txBox="1"/>
          <p:nvPr/>
        </p:nvSpPr>
        <p:spPr>
          <a:xfrm>
            <a:off x="2876354" y="1414003"/>
            <a:ext cx="2297569" cy="615355"/>
          </a:xfrm>
          <a:prstGeom prst="rect">
            <a:avLst/>
          </a:prstGeom>
          <a:noFill/>
        </p:spPr>
        <p:txBody>
          <a:bodyPr wrap="square" lIns="121725" tIns="60862" rIns="121725" bIns="60862" rtlCol="0">
            <a:spAutoFit/>
          </a:bodyPr>
          <a:lstStyle/>
          <a:p>
            <a:r>
              <a:rPr lang="en-US" sz="3200" b="1" dirty="0">
                <a:solidFill>
                  <a:srgbClr val="FF0000"/>
                </a:solidFill>
                <a:latin typeface="HP001 4 hàng"/>
              </a:rPr>
              <a:t>Ŕ</a:t>
            </a:r>
            <a:r>
              <a:rPr lang="el-GR" sz="3200" b="1" dirty="0" smtClean="0">
                <a:solidFill>
                  <a:srgbClr val="FF0000"/>
                </a:solidFill>
                <a:latin typeface="HP001 4 hàng"/>
              </a:rPr>
              <a:t>Ω</a:t>
            </a:r>
            <a:r>
              <a:rPr lang="en-US" sz="3200" b="1" dirty="0" smtClean="0">
                <a:solidFill>
                  <a:srgbClr val="FF0000"/>
                </a:solidFill>
                <a:latin typeface="HP001 4 hàng"/>
              </a:rPr>
              <a:t>g</a:t>
            </a:r>
            <a:endParaRPr lang="en-US" sz="3200" b="1" dirty="0">
              <a:solidFill>
                <a:srgbClr val="FF0000"/>
              </a:solidFill>
              <a:latin typeface="HP001 4 hàng" pitchFamily="34" charset="0"/>
            </a:endParaRPr>
          </a:p>
        </p:txBody>
      </p:sp>
      <p:sp>
        <p:nvSpPr>
          <p:cNvPr id="10" name="TextBox 9"/>
          <p:cNvSpPr txBox="1"/>
          <p:nvPr/>
        </p:nvSpPr>
        <p:spPr>
          <a:xfrm>
            <a:off x="2876354" y="2018006"/>
            <a:ext cx="3418175" cy="615355"/>
          </a:xfrm>
          <a:prstGeom prst="rect">
            <a:avLst/>
          </a:prstGeom>
          <a:noFill/>
        </p:spPr>
        <p:txBody>
          <a:bodyPr wrap="square" lIns="121725" tIns="60862" rIns="121725" bIns="60862" rtlCol="0">
            <a:spAutoFit/>
          </a:bodyPr>
          <a:lstStyle/>
          <a:p>
            <a:r>
              <a:rPr lang="el-GR" sz="3200" b="1" dirty="0" smtClean="0">
                <a:solidFill>
                  <a:srgbClr val="FF0000"/>
                </a:solidFill>
                <a:latin typeface="HP001 4 hàng"/>
              </a:rPr>
              <a:t>δ</a:t>
            </a:r>
            <a:r>
              <a:rPr lang="en-US" sz="3200" b="1" dirty="0">
                <a:solidFill>
                  <a:srgbClr val="FF0000"/>
                </a:solidFill>
                <a:latin typeface="HP001 4 hàng"/>
              </a:rPr>
              <a:t>u </a:t>
            </a:r>
            <a:r>
              <a:rPr lang="el-GR" sz="3200" b="1" dirty="0">
                <a:solidFill>
                  <a:srgbClr val="FF0000"/>
                </a:solidFill>
                <a:latin typeface="HP001 4 hàng"/>
              </a:rPr>
              <a:t>νΰ</a:t>
            </a:r>
            <a:r>
              <a:rPr lang="en-US" sz="3200" b="1" dirty="0">
                <a:solidFill>
                  <a:srgbClr val="FF0000"/>
                </a:solidFill>
                <a:latin typeface="HP001 4 hàng"/>
              </a:rPr>
              <a:t>Ŋ </a:t>
            </a:r>
            <a:endParaRPr lang="en-US" sz="3200" b="1" dirty="0">
              <a:solidFill>
                <a:srgbClr val="FF0000"/>
              </a:solidFill>
              <a:latin typeface="HP001 4 hàng" pitchFamily="34" charset="0"/>
            </a:endParaRPr>
          </a:p>
        </p:txBody>
      </p:sp>
      <p:sp>
        <p:nvSpPr>
          <p:cNvPr id="11" name="TextBox 10"/>
          <p:cNvSpPr txBox="1"/>
          <p:nvPr/>
        </p:nvSpPr>
        <p:spPr>
          <a:xfrm>
            <a:off x="2804319" y="2610657"/>
            <a:ext cx="3418175" cy="584578"/>
          </a:xfrm>
          <a:prstGeom prst="rect">
            <a:avLst/>
          </a:prstGeom>
          <a:noFill/>
        </p:spPr>
        <p:txBody>
          <a:bodyPr wrap="square" lIns="121725" tIns="60862" rIns="121725" bIns="60862" rtlCol="0">
            <a:spAutoFit/>
          </a:bodyPr>
          <a:lstStyle/>
          <a:p>
            <a:r>
              <a:rPr lang="vi-VN" sz="3000" b="1" dirty="0" smtClean="0">
                <a:solidFill>
                  <a:srgbClr val="FF0000"/>
                </a:solidFill>
                <a:latin typeface="HP001 4 hàng"/>
              </a:rPr>
              <a:t>cΪ </a:t>
            </a:r>
            <a:r>
              <a:rPr lang="vi-VN" sz="3000" b="1" dirty="0">
                <a:solidFill>
                  <a:srgbClr val="FF0000"/>
                </a:solidFill>
                <a:latin typeface="HP001 4 hàng"/>
              </a:rPr>
              <a:t>đưŊg </a:t>
            </a:r>
            <a:endParaRPr lang="en-US" sz="3000" b="1" dirty="0">
              <a:solidFill>
                <a:srgbClr val="FF0000"/>
              </a:solidFill>
              <a:latin typeface="HP001 4 hàng" pitchFamily="34" charset="0"/>
            </a:endParaRPr>
          </a:p>
        </p:txBody>
      </p:sp>
    </p:spTree>
    <p:extLst>
      <p:ext uri="{BB962C8B-B14F-4D97-AF65-F5344CB8AC3E}">
        <p14:creationId xmlns:p14="http://schemas.microsoft.com/office/powerpoint/2010/main" val="61266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t="12500"/>
          <a:stretch/>
        </p:blipFill>
        <p:spPr>
          <a:xfrm>
            <a:off x="0" y="838200"/>
            <a:ext cx="12161838" cy="5867400"/>
          </a:xfrm>
          <a:prstGeom prst="rect">
            <a:avLst/>
          </a:prstGeom>
        </p:spPr>
      </p:pic>
      <p:sp>
        <p:nvSpPr>
          <p:cNvPr id="6" name="Rectangle 5"/>
          <p:cNvSpPr/>
          <p:nvPr/>
        </p:nvSpPr>
        <p:spPr>
          <a:xfrm>
            <a:off x="1737519" y="1066800"/>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3019346" y="1016834"/>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2042319" y="1371600"/>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8366919" y="1103996"/>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flipH="1">
            <a:off x="5471318" y="1676400"/>
            <a:ext cx="137319"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054685" y="1066800"/>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3413919" y="1667448"/>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1966119" y="2253408"/>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1760931" y="3242675"/>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7528719" y="1630362"/>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2433376" y="2769288"/>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8290719" y="3246438"/>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7300119" y="3345419"/>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6309519" y="4267200"/>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5318919" y="4876800"/>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9814719" y="4267200"/>
            <a:ext cx="762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flipH="1">
            <a:off x="5318919" y="3246438"/>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10602953" y="1131216"/>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2042319" y="1371600"/>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790834" y="1492029"/>
            <a:ext cx="152400" cy="3508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TextBox 25"/>
          <p:cNvSpPr txBox="1"/>
          <p:nvPr/>
        </p:nvSpPr>
        <p:spPr>
          <a:xfrm>
            <a:off x="1642151" y="939225"/>
            <a:ext cx="228600" cy="584775"/>
          </a:xfrm>
          <a:prstGeom prst="rect">
            <a:avLst/>
          </a:prstGeom>
          <a:noFill/>
        </p:spPr>
        <p:txBody>
          <a:bodyPr wrap="square" rtlCol="0">
            <a:spAutoFit/>
          </a:bodyPr>
          <a:lstStyle/>
          <a:p>
            <a:r>
              <a:rPr lang="en-US" sz="3200" dirty="0" smtClean="0"/>
              <a:t>ư</a:t>
            </a:r>
            <a:endParaRPr lang="en-US" sz="3200" dirty="0"/>
          </a:p>
        </p:txBody>
      </p:sp>
      <p:sp>
        <p:nvSpPr>
          <p:cNvPr id="29" name="TextBox 28"/>
          <p:cNvSpPr txBox="1"/>
          <p:nvPr/>
        </p:nvSpPr>
        <p:spPr>
          <a:xfrm>
            <a:off x="3316665" y="1492029"/>
            <a:ext cx="228600" cy="584775"/>
          </a:xfrm>
          <a:prstGeom prst="rect">
            <a:avLst/>
          </a:prstGeom>
          <a:noFill/>
        </p:spPr>
        <p:txBody>
          <a:bodyPr wrap="square" rtlCol="0">
            <a:spAutoFit/>
          </a:bodyPr>
          <a:lstStyle/>
          <a:p>
            <a:r>
              <a:rPr lang="en-US" sz="3200" dirty="0" smtClean="0"/>
              <a:t>ư</a:t>
            </a:r>
            <a:endParaRPr lang="en-US" sz="3200" dirty="0"/>
          </a:p>
        </p:txBody>
      </p:sp>
      <p:sp>
        <p:nvSpPr>
          <p:cNvPr id="30" name="TextBox 29"/>
          <p:cNvSpPr txBox="1"/>
          <p:nvPr/>
        </p:nvSpPr>
        <p:spPr>
          <a:xfrm>
            <a:off x="676534" y="1482054"/>
            <a:ext cx="228600" cy="584775"/>
          </a:xfrm>
          <a:prstGeom prst="rect">
            <a:avLst/>
          </a:prstGeom>
          <a:noFill/>
        </p:spPr>
        <p:txBody>
          <a:bodyPr wrap="square" rtlCol="0">
            <a:spAutoFit/>
          </a:bodyPr>
          <a:lstStyle/>
          <a:p>
            <a:r>
              <a:rPr lang="en-US" sz="3200" dirty="0" smtClean="0"/>
              <a:t>ư</a:t>
            </a:r>
            <a:endParaRPr lang="en-US" sz="3200" dirty="0"/>
          </a:p>
        </p:txBody>
      </p:sp>
      <p:sp>
        <p:nvSpPr>
          <p:cNvPr id="31" name="TextBox 30"/>
          <p:cNvSpPr txBox="1"/>
          <p:nvPr/>
        </p:nvSpPr>
        <p:spPr>
          <a:xfrm>
            <a:off x="2950786" y="939224"/>
            <a:ext cx="228600" cy="584775"/>
          </a:xfrm>
          <a:prstGeom prst="rect">
            <a:avLst/>
          </a:prstGeom>
          <a:noFill/>
        </p:spPr>
        <p:txBody>
          <a:bodyPr wrap="square" rtlCol="0">
            <a:spAutoFit/>
          </a:bodyPr>
          <a:lstStyle/>
          <a:p>
            <a:r>
              <a:rPr lang="en-US" sz="3200" dirty="0" smtClean="0"/>
              <a:t>ư</a:t>
            </a:r>
            <a:endParaRPr lang="en-US" sz="3200" dirty="0"/>
          </a:p>
        </p:txBody>
      </p:sp>
      <p:sp>
        <p:nvSpPr>
          <p:cNvPr id="32" name="TextBox 31"/>
          <p:cNvSpPr txBox="1"/>
          <p:nvPr/>
        </p:nvSpPr>
        <p:spPr>
          <a:xfrm>
            <a:off x="10488653" y="949831"/>
            <a:ext cx="228600" cy="584775"/>
          </a:xfrm>
          <a:prstGeom prst="rect">
            <a:avLst/>
          </a:prstGeom>
          <a:noFill/>
        </p:spPr>
        <p:txBody>
          <a:bodyPr wrap="square" rtlCol="0">
            <a:spAutoFit/>
          </a:bodyPr>
          <a:lstStyle/>
          <a:p>
            <a:r>
              <a:rPr lang="en-US" sz="3200" dirty="0" smtClean="0"/>
              <a:t>ư</a:t>
            </a:r>
            <a:endParaRPr lang="en-US" sz="3200" dirty="0"/>
          </a:p>
        </p:txBody>
      </p:sp>
      <p:sp>
        <p:nvSpPr>
          <p:cNvPr id="33" name="TextBox 32"/>
          <p:cNvSpPr txBox="1"/>
          <p:nvPr/>
        </p:nvSpPr>
        <p:spPr>
          <a:xfrm>
            <a:off x="8232747" y="939225"/>
            <a:ext cx="228600" cy="584775"/>
          </a:xfrm>
          <a:prstGeom prst="rect">
            <a:avLst/>
          </a:prstGeom>
          <a:noFill/>
        </p:spPr>
        <p:txBody>
          <a:bodyPr wrap="square" rtlCol="0">
            <a:spAutoFit/>
          </a:bodyPr>
          <a:lstStyle/>
          <a:p>
            <a:r>
              <a:rPr lang="en-US" sz="3200" dirty="0" smtClean="0"/>
              <a:t>ư</a:t>
            </a:r>
            <a:endParaRPr lang="en-US" sz="3200" dirty="0"/>
          </a:p>
        </p:txBody>
      </p:sp>
      <p:sp>
        <p:nvSpPr>
          <p:cNvPr id="34" name="TextBox 33"/>
          <p:cNvSpPr txBox="1"/>
          <p:nvPr/>
        </p:nvSpPr>
        <p:spPr>
          <a:xfrm>
            <a:off x="1861285" y="2028971"/>
            <a:ext cx="228600" cy="584775"/>
          </a:xfrm>
          <a:prstGeom prst="rect">
            <a:avLst/>
          </a:prstGeom>
          <a:noFill/>
        </p:spPr>
        <p:txBody>
          <a:bodyPr wrap="square" rtlCol="0">
            <a:spAutoFit/>
          </a:bodyPr>
          <a:lstStyle/>
          <a:p>
            <a:r>
              <a:rPr lang="en-US" sz="3200" dirty="0" smtClean="0"/>
              <a:t>ư</a:t>
            </a:r>
            <a:endParaRPr lang="en-US" sz="3200" dirty="0"/>
          </a:p>
        </p:txBody>
      </p:sp>
      <p:sp>
        <p:nvSpPr>
          <p:cNvPr id="35" name="TextBox 34"/>
          <p:cNvSpPr txBox="1"/>
          <p:nvPr/>
        </p:nvSpPr>
        <p:spPr>
          <a:xfrm>
            <a:off x="5956796" y="936046"/>
            <a:ext cx="228600" cy="584775"/>
          </a:xfrm>
          <a:prstGeom prst="rect">
            <a:avLst/>
          </a:prstGeom>
          <a:noFill/>
        </p:spPr>
        <p:txBody>
          <a:bodyPr wrap="square" rtlCol="0">
            <a:spAutoFit/>
          </a:bodyPr>
          <a:lstStyle/>
          <a:p>
            <a:r>
              <a:rPr lang="en-US" sz="3200" dirty="0" smtClean="0"/>
              <a:t>ư</a:t>
            </a:r>
            <a:endParaRPr lang="en-US" sz="3200" dirty="0"/>
          </a:p>
        </p:txBody>
      </p:sp>
      <p:sp>
        <p:nvSpPr>
          <p:cNvPr id="36" name="TextBox 35"/>
          <p:cNvSpPr txBox="1"/>
          <p:nvPr/>
        </p:nvSpPr>
        <p:spPr>
          <a:xfrm>
            <a:off x="5356549" y="1511395"/>
            <a:ext cx="228600" cy="584775"/>
          </a:xfrm>
          <a:prstGeom prst="rect">
            <a:avLst/>
          </a:prstGeom>
          <a:noFill/>
        </p:spPr>
        <p:txBody>
          <a:bodyPr wrap="square" rtlCol="0">
            <a:spAutoFit/>
          </a:bodyPr>
          <a:lstStyle/>
          <a:p>
            <a:r>
              <a:rPr lang="en-US" sz="3200" dirty="0" smtClean="0"/>
              <a:t>ư</a:t>
            </a:r>
            <a:endParaRPr lang="en-US" sz="3200" dirty="0"/>
          </a:p>
        </p:txBody>
      </p:sp>
      <p:sp>
        <p:nvSpPr>
          <p:cNvPr id="37" name="TextBox 36"/>
          <p:cNvSpPr txBox="1"/>
          <p:nvPr/>
        </p:nvSpPr>
        <p:spPr>
          <a:xfrm>
            <a:off x="2289851" y="2582166"/>
            <a:ext cx="228600" cy="584775"/>
          </a:xfrm>
          <a:prstGeom prst="rect">
            <a:avLst/>
          </a:prstGeom>
          <a:noFill/>
        </p:spPr>
        <p:txBody>
          <a:bodyPr wrap="square" rtlCol="0">
            <a:spAutoFit/>
          </a:bodyPr>
          <a:lstStyle/>
          <a:p>
            <a:r>
              <a:rPr lang="en-US" sz="3200" dirty="0" smtClean="0"/>
              <a:t>ư</a:t>
            </a:r>
            <a:endParaRPr lang="en-US" sz="3200" dirty="0"/>
          </a:p>
        </p:txBody>
      </p:sp>
      <p:sp>
        <p:nvSpPr>
          <p:cNvPr id="38" name="TextBox 37"/>
          <p:cNvSpPr txBox="1"/>
          <p:nvPr/>
        </p:nvSpPr>
        <p:spPr>
          <a:xfrm>
            <a:off x="1642859" y="3098628"/>
            <a:ext cx="228600" cy="584775"/>
          </a:xfrm>
          <a:prstGeom prst="rect">
            <a:avLst/>
          </a:prstGeom>
          <a:noFill/>
        </p:spPr>
        <p:txBody>
          <a:bodyPr wrap="square" rtlCol="0">
            <a:spAutoFit/>
          </a:bodyPr>
          <a:lstStyle/>
          <a:p>
            <a:r>
              <a:rPr lang="en-US" sz="3200" dirty="0" smtClean="0"/>
              <a:t>ư</a:t>
            </a:r>
            <a:endParaRPr lang="en-US" sz="3200" dirty="0"/>
          </a:p>
        </p:txBody>
      </p:sp>
      <p:sp>
        <p:nvSpPr>
          <p:cNvPr id="39" name="TextBox 38"/>
          <p:cNvSpPr txBox="1"/>
          <p:nvPr/>
        </p:nvSpPr>
        <p:spPr>
          <a:xfrm>
            <a:off x="5177910" y="3079120"/>
            <a:ext cx="228600" cy="584775"/>
          </a:xfrm>
          <a:prstGeom prst="rect">
            <a:avLst/>
          </a:prstGeom>
          <a:noFill/>
        </p:spPr>
        <p:txBody>
          <a:bodyPr wrap="square" rtlCol="0">
            <a:spAutoFit/>
          </a:bodyPr>
          <a:lstStyle/>
          <a:p>
            <a:r>
              <a:rPr lang="en-US" sz="3200" dirty="0" smtClean="0"/>
              <a:t>ư</a:t>
            </a:r>
            <a:endParaRPr lang="en-US" sz="3200" dirty="0"/>
          </a:p>
        </p:txBody>
      </p:sp>
      <p:sp>
        <p:nvSpPr>
          <p:cNvPr id="40" name="TextBox 39"/>
          <p:cNvSpPr txBox="1"/>
          <p:nvPr/>
        </p:nvSpPr>
        <p:spPr>
          <a:xfrm>
            <a:off x="7166890" y="3125706"/>
            <a:ext cx="228600" cy="584775"/>
          </a:xfrm>
          <a:prstGeom prst="rect">
            <a:avLst/>
          </a:prstGeom>
          <a:noFill/>
        </p:spPr>
        <p:txBody>
          <a:bodyPr wrap="square" rtlCol="0">
            <a:spAutoFit/>
          </a:bodyPr>
          <a:lstStyle/>
          <a:p>
            <a:r>
              <a:rPr lang="en-US" sz="3200" dirty="0" smtClean="0"/>
              <a:t>ư</a:t>
            </a:r>
            <a:endParaRPr lang="en-US" sz="3200" dirty="0"/>
          </a:p>
        </p:txBody>
      </p:sp>
      <p:sp>
        <p:nvSpPr>
          <p:cNvPr id="41" name="TextBox 40"/>
          <p:cNvSpPr txBox="1"/>
          <p:nvPr/>
        </p:nvSpPr>
        <p:spPr>
          <a:xfrm>
            <a:off x="8136278" y="3142218"/>
            <a:ext cx="228600" cy="584775"/>
          </a:xfrm>
          <a:prstGeom prst="rect">
            <a:avLst/>
          </a:prstGeom>
          <a:noFill/>
        </p:spPr>
        <p:txBody>
          <a:bodyPr wrap="square" rtlCol="0">
            <a:spAutoFit/>
          </a:bodyPr>
          <a:lstStyle/>
          <a:p>
            <a:r>
              <a:rPr lang="en-US" sz="3200" dirty="0" smtClean="0"/>
              <a:t>ư</a:t>
            </a:r>
            <a:endParaRPr lang="en-US" sz="3200" dirty="0"/>
          </a:p>
        </p:txBody>
      </p:sp>
      <p:sp>
        <p:nvSpPr>
          <p:cNvPr id="42" name="TextBox 41"/>
          <p:cNvSpPr txBox="1"/>
          <p:nvPr/>
        </p:nvSpPr>
        <p:spPr>
          <a:xfrm>
            <a:off x="5204619" y="4735006"/>
            <a:ext cx="228600" cy="584775"/>
          </a:xfrm>
          <a:prstGeom prst="rect">
            <a:avLst/>
          </a:prstGeom>
          <a:noFill/>
        </p:spPr>
        <p:txBody>
          <a:bodyPr wrap="square" rtlCol="0">
            <a:spAutoFit/>
          </a:bodyPr>
          <a:lstStyle/>
          <a:p>
            <a:r>
              <a:rPr lang="en-US" sz="3200" dirty="0" smtClean="0"/>
              <a:t>ư</a:t>
            </a:r>
            <a:endParaRPr lang="en-US" sz="3200" dirty="0"/>
          </a:p>
        </p:txBody>
      </p:sp>
      <p:sp>
        <p:nvSpPr>
          <p:cNvPr id="43" name="TextBox 42"/>
          <p:cNvSpPr txBox="1"/>
          <p:nvPr/>
        </p:nvSpPr>
        <p:spPr>
          <a:xfrm>
            <a:off x="6195219" y="4167594"/>
            <a:ext cx="228600" cy="584775"/>
          </a:xfrm>
          <a:prstGeom prst="rect">
            <a:avLst/>
          </a:prstGeom>
          <a:noFill/>
        </p:spPr>
        <p:txBody>
          <a:bodyPr wrap="square" rtlCol="0">
            <a:spAutoFit/>
          </a:bodyPr>
          <a:lstStyle/>
          <a:p>
            <a:r>
              <a:rPr lang="en-US" sz="3200" dirty="0" smtClean="0"/>
              <a:t>ư</a:t>
            </a:r>
            <a:endParaRPr lang="en-US" sz="3200" dirty="0"/>
          </a:p>
        </p:txBody>
      </p:sp>
      <p:sp>
        <p:nvSpPr>
          <p:cNvPr id="44" name="TextBox 43"/>
          <p:cNvSpPr txBox="1"/>
          <p:nvPr/>
        </p:nvSpPr>
        <p:spPr>
          <a:xfrm>
            <a:off x="9662319" y="4150231"/>
            <a:ext cx="228600" cy="584775"/>
          </a:xfrm>
          <a:prstGeom prst="rect">
            <a:avLst/>
          </a:prstGeom>
          <a:noFill/>
        </p:spPr>
        <p:txBody>
          <a:bodyPr wrap="square" rtlCol="0">
            <a:spAutoFit/>
          </a:bodyPr>
          <a:lstStyle/>
          <a:p>
            <a:r>
              <a:rPr lang="en-US" sz="3200" dirty="0" smtClean="0"/>
              <a:t>ư</a:t>
            </a:r>
            <a:endParaRPr lang="en-US" sz="3200" dirty="0"/>
          </a:p>
        </p:txBody>
      </p:sp>
      <p:sp>
        <p:nvSpPr>
          <p:cNvPr id="45" name="TextBox 44"/>
          <p:cNvSpPr txBox="1"/>
          <p:nvPr/>
        </p:nvSpPr>
        <p:spPr>
          <a:xfrm>
            <a:off x="7442717" y="1498557"/>
            <a:ext cx="228600" cy="584775"/>
          </a:xfrm>
          <a:prstGeom prst="rect">
            <a:avLst/>
          </a:prstGeom>
          <a:noFill/>
        </p:spPr>
        <p:txBody>
          <a:bodyPr wrap="square" rtlCol="0">
            <a:spAutoFit/>
          </a:bodyPr>
          <a:lstStyle/>
          <a:p>
            <a:r>
              <a:rPr lang="en-US" sz="3200" dirty="0" smtClean="0"/>
              <a:t>ư</a:t>
            </a:r>
            <a:endParaRPr lang="en-US" sz="3200" dirty="0"/>
          </a:p>
        </p:txBody>
      </p:sp>
    </p:spTree>
    <p:extLst>
      <p:ext uri="{BB962C8B-B14F-4D97-AF65-F5344CB8AC3E}">
        <p14:creationId xmlns:p14="http://schemas.microsoft.com/office/powerpoint/2010/main" val="3537526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31" t="3555" b="70492"/>
          <a:stretch/>
        </p:blipFill>
        <p:spPr>
          <a:xfrm>
            <a:off x="1943148" y="0"/>
            <a:ext cx="7947771" cy="3337857"/>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Buổi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sáng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tiếng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gà</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gọi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mặt</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trời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thức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dậy</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Bầu</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trời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phía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đông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ửng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hồng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Nắng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xua</a:t>
            </a:r>
            <a:r>
              <a:rPr lang="en-US" sz="4000" dirty="0" smtClean="0">
                <a:solidFill>
                  <a:srgbClr val="0070C0"/>
                </a:solidFill>
                <a:latin typeface="Arial-Rounded" pitchFamily="34" charset="0"/>
                <a:ea typeface="Arial-Rounded" pitchFamily="34" charset="0"/>
                <a:cs typeface="Arial-Rounded" pitchFamily="34" charset="0"/>
              </a:rPr>
              <a:t> tan </a:t>
            </a:r>
            <a:r>
              <a:rPr lang="en-US" sz="4000" dirty="0" err="1" smtClean="0">
                <a:solidFill>
                  <a:srgbClr val="0070C0"/>
                </a:solidFill>
                <a:latin typeface="Arial-Rounded" pitchFamily="34" charset="0"/>
                <a:ea typeface="Arial-Rounded" pitchFamily="34" charset="0"/>
                <a:cs typeface="Arial-Rounded" pitchFamily="34" charset="0"/>
              </a:rPr>
              <a:t>màn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sương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Cây</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lá</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bừng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tỉnh</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sau</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giấc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ngủ</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dài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vươn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mình</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đón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những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tia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nắng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đầu</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tiên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của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ngày</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mới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Làng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quê</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rộn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ràng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những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âm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thanh</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của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cuộc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sống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Em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tới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lớp</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Mẹ</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làm</a:t>
            </a:r>
            <a:r>
              <a:rPr lang="en-US" sz="4000" dirty="0" smtClean="0">
                <a:solidFill>
                  <a:srgbClr val="0070C0"/>
                </a:solidFill>
                <a:latin typeface="Arial-Rounded" pitchFamily="34" charset="0"/>
                <a:ea typeface="Arial-Rounded" pitchFamily="34" charset="0"/>
                <a:cs typeface="Arial-Rounded" pitchFamily="34" charset="0"/>
              </a:rPr>
              <a:t>.</a:t>
            </a:r>
          </a:p>
        </p:txBody>
      </p:sp>
      <p:cxnSp>
        <p:nvCxnSpPr>
          <p:cNvPr id="11" name="Straight Connector 10"/>
          <p:cNvCxnSpPr/>
          <p:nvPr/>
        </p:nvCxnSpPr>
        <p:spPr>
          <a:xfrm flipH="1">
            <a:off x="4970008" y="3987751"/>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31061" y="317266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0145772" y="316742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0028465" y="3415865"/>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812940" y="395068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115525" y="387547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9434419" y="4507313"/>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06470" y="5046966"/>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0954882" y="383313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4</a:t>
            </a:r>
            <a:endParaRPr lang="en-US" sz="2000" b="1">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7760052" y="566776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165390" y="5016751"/>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cxnSp>
        <p:nvCxnSpPr>
          <p:cNvPr id="28" name="Straight Connector 27"/>
          <p:cNvCxnSpPr/>
          <p:nvPr/>
        </p:nvCxnSpPr>
        <p:spPr>
          <a:xfrm>
            <a:off x="7048917" y="5046966"/>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346125" y="613153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046088" y="5526188"/>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6</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19" grpId="0" animBg="1"/>
      <p:bldP spid="26"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99319"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sương</a:t>
            </a:r>
          </a:p>
        </p:txBody>
      </p:sp>
      <p:sp>
        <p:nvSpPr>
          <p:cNvPr id="6" name="Title 1"/>
          <p:cNvSpPr txBox="1">
            <a:spLocks/>
          </p:cNvSpPr>
          <p:nvPr/>
        </p:nvSpPr>
        <p:spPr>
          <a:xfrm>
            <a:off x="6627230" y="272697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vươn</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smtClean="0">
                <a:solidFill>
                  <a:srgbClr val="0070C0"/>
                </a:solidFill>
                <a:latin typeface="Arial-Rounded" pitchFamily="34" charset="0"/>
                <a:ea typeface="Arial-Rounded" pitchFamily="34" charset="0"/>
                <a:cs typeface="Arial-Rounded" pitchFamily="34" charset="0"/>
              </a:rPr>
              <a:t>	</a:t>
            </a:r>
            <a:r>
              <a:rPr lang="en-US" sz="4800">
                <a:solidFill>
                  <a:srgbClr val="0070C0"/>
                </a:solidFill>
                <a:latin typeface="Arial-Rounded" pitchFamily="34" charset="0"/>
                <a:ea typeface="Arial-Rounded" pitchFamily="34" charset="0"/>
                <a:cs typeface="Arial-Rounded" pitchFamily="34" charset="0"/>
              </a:rPr>
              <a:t>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sp>
        <p:nvSpPr>
          <p:cNvPr id="14" name="Rounded Rectangle 13"/>
          <p:cNvSpPr/>
          <p:nvPr/>
        </p:nvSpPr>
        <p:spPr>
          <a:xfrm>
            <a:off x="442931"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Buổi sáng sớm, bầu trời phía đông có màu gì?</a:t>
            </a:r>
            <a:endParaRPr lang="en-US" sz="40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338934" y="1934980"/>
            <a:ext cx="75707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94919" y="2649234"/>
            <a:ext cx="79386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42931"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Cây cối làm gì sau giấc ngủ dài?</a:t>
            </a:r>
            <a:endParaRPr lang="en-US" sz="5400">
              <a:latin typeface="Arial-Rounded" pitchFamily="34" charset="0"/>
              <a:ea typeface="Arial-Rounded" pitchFamily="34" charset="0"/>
              <a:cs typeface="Arial-Rounded" pitchFamily="34" charset="0"/>
            </a:endParaRPr>
          </a:p>
        </p:txBody>
      </p:sp>
      <p:cxnSp>
        <p:nvCxnSpPr>
          <p:cNvPr id="20" name="Straight Connector 19"/>
          <p:cNvCxnSpPr/>
          <p:nvPr/>
        </p:nvCxnSpPr>
        <p:spPr>
          <a:xfrm>
            <a:off x="338934" y="3276600"/>
            <a:ext cx="113946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0672" y="3903966"/>
            <a:ext cx="3544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42931"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Câu nào trong bài nói về làng quê buổi sáng sớm?</a:t>
            </a:r>
            <a:endParaRPr lang="en-US" sz="4000">
              <a:latin typeface="Arial-Rounded" pitchFamily="34" charset="0"/>
              <a:ea typeface="Arial-Rounded" pitchFamily="34" charset="0"/>
              <a:cs typeface="Arial-Rounded" pitchFamily="34" charset="0"/>
            </a:endParaRPr>
          </a:p>
        </p:txBody>
      </p:sp>
      <p:cxnSp>
        <p:nvCxnSpPr>
          <p:cNvPr id="30" name="Straight Connector 29"/>
          <p:cNvCxnSpPr/>
          <p:nvPr/>
        </p:nvCxnSpPr>
        <p:spPr>
          <a:xfrm>
            <a:off x="4235048" y="3963926"/>
            <a:ext cx="75135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0672" y="4648200"/>
            <a:ext cx="53130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442931"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Em thường làm gì khi ngày mới bắt đầu?</a:t>
            </a:r>
            <a:endParaRPr lang="en-US" sz="4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998" y="-152400"/>
            <a:ext cx="9052687" cy="490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737519" y="1324705"/>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Buổi sáng của em</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646" t="57923" r="10696" b="4481"/>
          <a:stretch/>
        </p:blipFill>
        <p:spPr>
          <a:xfrm>
            <a:off x="2916020" y="2286000"/>
            <a:ext cx="6024997" cy="4112303"/>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998" y="-152400"/>
            <a:ext cx="9052687" cy="490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64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119" y="2640070"/>
            <a:ext cx="2438400" cy="2438400"/>
          </a:xfrm>
          <a:prstGeom prst="rect">
            <a:avLst/>
          </a:prstGeom>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387" t="32153" r="49774" b="36053"/>
          <a:stretch/>
        </p:blipFill>
        <p:spPr>
          <a:xfrm>
            <a:off x="5570176" y="1066800"/>
            <a:ext cx="5404607" cy="5141203"/>
          </a:xfrm>
          <a:prstGeom prst="rect">
            <a:avLst/>
          </a:prstGeom>
        </p:spPr>
      </p:pic>
      <p:sp>
        <p:nvSpPr>
          <p:cNvPr id="8" name="Title 1"/>
          <p:cNvSpPr txBox="1">
            <a:spLocks/>
          </p:cNvSpPr>
          <p:nvPr/>
        </p:nvSpPr>
        <p:spPr>
          <a:xfrm>
            <a:off x="1911454" y="385927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B0F0"/>
                </a:solidFill>
                <a:latin typeface="Arial-Rounded" pitchFamily="34" charset="0"/>
                <a:ea typeface="Arial-Rounded" pitchFamily="34" charset="0"/>
                <a:cs typeface="Arial-Rounded" pitchFamily="34" charset="0"/>
              </a:rPr>
              <a:t>Em hãy đọc bài trang 156/SGK</a:t>
            </a:r>
            <a:endParaRPr lang="en-US" sz="5400">
              <a:solidFill>
                <a:srgbClr val="00B0F0"/>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8467" t="4051" r="-3411" b="64155"/>
          <a:stretch/>
        </p:blipFill>
        <p:spPr>
          <a:xfrm>
            <a:off x="1280319" y="1540428"/>
            <a:ext cx="4402188" cy="4673821"/>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7"/>
                                        </p:tgtEl>
                                        <p:attrNameLst>
                                          <p:attrName>ppt_x</p:attrName>
                                        </p:attrNameLst>
                                      </p:cBhvr>
                                      <p:tavLst>
                                        <p:tav tm="0">
                                          <p:val>
                                            <p:strVal val="ppt_x"/>
                                          </p:val>
                                        </p:tav>
                                        <p:tav tm="100000">
                                          <p:val>
                                            <p:strVal val="ppt_x"/>
                                          </p:val>
                                        </p:tav>
                                      </p:tavLst>
                                    </p:anim>
                                    <p:anim calcmode="lin" valueType="num">
                                      <p:cBhvr additive="base">
                                        <p:cTn id="14" dur="500"/>
                                        <p:tgtEl>
                                          <p:spTgt spid="7"/>
                                        </p:tgtEl>
                                        <p:attrNameLst>
                                          <p:attrName>ppt_y</p:attrName>
                                        </p:attrNameLst>
                                      </p:cBhvr>
                                      <p:tavLst>
                                        <p:tav tm="0">
                                          <p:val>
                                            <p:strVal val="ppt_y"/>
                                          </p:val>
                                        </p:tav>
                                        <p:tav tm="100000">
                                          <p:val>
                                            <p:strVal val="1+ppt_h/2"/>
                                          </p:val>
                                        </p:tav>
                                      </p:tavLst>
                                    </p:anim>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359" b="64940"/>
          <a:stretch/>
        </p:blipFill>
        <p:spPr>
          <a:xfrm>
            <a:off x="734965" y="146546"/>
            <a:ext cx="10188516" cy="5154133"/>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746919" y="5382344"/>
            <a:ext cx="11174569" cy="1628056"/>
            <a:chOff x="502855" y="5406302"/>
            <a:chExt cx="10340246" cy="1628056"/>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dirty="0" err="1" smtClean="0">
                  <a:solidFill>
                    <a:srgbClr val="0070C0"/>
                  </a:solidFill>
                  <a:latin typeface="Arial-Rounded" pitchFamily="34" charset="0"/>
                  <a:ea typeface="Arial-Rounded" pitchFamily="34" charset="0"/>
                  <a:cs typeface="Arial-Rounded" pitchFamily="34" charset="0"/>
                </a:rPr>
                <a:t>Đương</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tới</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trương</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lươn</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theo</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sươn</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đồi</a:t>
              </a:r>
              <a:r>
                <a:rPr lang="en-US" sz="5400" b="1" dirty="0" smtClean="0">
                  <a:solidFill>
                    <a:srgbClr val="0070C0"/>
                  </a:solidFill>
                  <a:latin typeface="Arial-Rounded" pitchFamily="34" charset="0"/>
                  <a:ea typeface="Arial-Rounded" pitchFamily="34" charset="0"/>
                  <a:cs typeface="Arial-Rounded" pitchFamily="34" charset="0"/>
                </a:rPr>
                <a:t>.</a:t>
              </a:r>
              <a:endParaRPr lang="en-US" sz="5400" b="1" dirty="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755262" y="549356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5" name="Title 1"/>
            <p:cNvSpPr txBox="1">
              <a:spLocks/>
            </p:cNvSpPr>
            <p:nvPr/>
          </p:nvSpPr>
          <p:spPr>
            <a:xfrm>
              <a:off x="4903238" y="553327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6" name="Title 1"/>
            <p:cNvSpPr txBox="1">
              <a:spLocks/>
            </p:cNvSpPr>
            <p:nvPr/>
          </p:nvSpPr>
          <p:spPr>
            <a:xfrm>
              <a:off x="3401620" y="549093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9" name="Title 1"/>
            <p:cNvSpPr txBox="1">
              <a:spLocks/>
            </p:cNvSpPr>
            <p:nvPr/>
          </p:nvSpPr>
          <p:spPr>
            <a:xfrm>
              <a:off x="7796345" y="548942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33713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359" b="64940"/>
          <a:stretch/>
        </p:blipFill>
        <p:spPr>
          <a:xfrm>
            <a:off x="734965" y="146546"/>
            <a:ext cx="10188516" cy="5154133"/>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73</a:t>
            </a: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ươn  ương</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746919" y="5382344"/>
            <a:ext cx="11174569" cy="1628056"/>
            <a:chOff x="502855" y="5406302"/>
            <a:chExt cx="10340246" cy="1628056"/>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dirty="0" err="1" smtClean="0">
                  <a:solidFill>
                    <a:srgbClr val="0070C0"/>
                  </a:solidFill>
                  <a:latin typeface="Arial-Rounded" pitchFamily="34" charset="0"/>
                  <a:ea typeface="Arial-Rounded" pitchFamily="34" charset="0"/>
                  <a:cs typeface="Arial-Rounded" pitchFamily="34" charset="0"/>
                </a:rPr>
                <a:t>Đ</a:t>
              </a:r>
              <a:r>
                <a:rPr lang="en-US" sz="5400" b="1" dirty="0" err="1" smtClean="0">
                  <a:solidFill>
                    <a:srgbClr val="FF0000"/>
                  </a:solidFill>
                  <a:latin typeface="Arial-Rounded" pitchFamily="34" charset="0"/>
                  <a:ea typeface="Arial-Rounded" pitchFamily="34" charset="0"/>
                  <a:cs typeface="Arial-Rounded" pitchFamily="34" charset="0"/>
                </a:rPr>
                <a:t>ương</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tới</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tr</a:t>
              </a:r>
              <a:r>
                <a:rPr lang="en-US" sz="5400" b="1" dirty="0" err="1" smtClean="0">
                  <a:solidFill>
                    <a:srgbClr val="FF0000"/>
                  </a:solidFill>
                  <a:latin typeface="Arial-Rounded" pitchFamily="34" charset="0"/>
                  <a:ea typeface="Arial-Rounded" pitchFamily="34" charset="0"/>
                  <a:cs typeface="Arial-Rounded" pitchFamily="34" charset="0"/>
                </a:rPr>
                <a:t>ương</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l</a:t>
              </a:r>
              <a:r>
                <a:rPr lang="en-US" sz="5400" b="1" dirty="0" err="1" smtClean="0">
                  <a:solidFill>
                    <a:srgbClr val="FF0000"/>
                  </a:solidFill>
                  <a:latin typeface="Arial-Rounded" pitchFamily="34" charset="0"/>
                  <a:ea typeface="Arial-Rounded" pitchFamily="34" charset="0"/>
                  <a:cs typeface="Arial-Rounded" pitchFamily="34" charset="0"/>
                </a:rPr>
                <a:t>ươn</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theo</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s</a:t>
              </a:r>
              <a:r>
                <a:rPr lang="en-US" sz="5400" b="1" dirty="0" err="1" smtClean="0">
                  <a:solidFill>
                    <a:srgbClr val="FF0000"/>
                  </a:solidFill>
                  <a:latin typeface="Arial-Rounded" pitchFamily="34" charset="0"/>
                  <a:ea typeface="Arial-Rounded" pitchFamily="34" charset="0"/>
                  <a:cs typeface="Arial-Rounded" pitchFamily="34" charset="0"/>
                </a:rPr>
                <a:t>ươn</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đồi</a:t>
              </a:r>
              <a:r>
                <a:rPr lang="en-US" sz="5400" b="1" dirty="0" smtClean="0">
                  <a:solidFill>
                    <a:srgbClr val="0070C0"/>
                  </a:solidFill>
                  <a:latin typeface="Arial-Rounded" pitchFamily="34" charset="0"/>
                  <a:ea typeface="Arial-Rounded" pitchFamily="34" charset="0"/>
                  <a:cs typeface="Arial-Rounded" pitchFamily="34" charset="0"/>
                </a:rPr>
                <a:t>.</a:t>
              </a:r>
              <a:endParaRPr lang="en-US" sz="5400" b="1" dirty="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755262" y="549356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5" name="Title 1"/>
            <p:cNvSpPr txBox="1">
              <a:spLocks/>
            </p:cNvSpPr>
            <p:nvPr/>
          </p:nvSpPr>
          <p:spPr>
            <a:xfrm>
              <a:off x="4903238" y="553327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6" name="Title 1"/>
            <p:cNvSpPr txBox="1">
              <a:spLocks/>
            </p:cNvSpPr>
            <p:nvPr/>
          </p:nvSpPr>
          <p:spPr>
            <a:xfrm>
              <a:off x="3401620" y="549093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9" name="Title 1"/>
            <p:cNvSpPr txBox="1">
              <a:spLocks/>
            </p:cNvSpPr>
            <p:nvPr/>
          </p:nvSpPr>
          <p:spPr>
            <a:xfrm>
              <a:off x="7796345" y="548942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l</a:t>
            </a:r>
          </a:p>
        </p:txBody>
      </p:sp>
      <p:sp>
        <p:nvSpPr>
          <p:cNvPr id="9" name="Title 1"/>
          <p:cNvSpPr txBox="1">
            <a:spLocks/>
          </p:cNvSpPr>
          <p:nvPr/>
        </p:nvSpPr>
        <p:spPr>
          <a:xfrm>
            <a:off x="6121244"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FF0000"/>
                </a:solidFill>
                <a:latin typeface="Arial-Rounded" pitchFamily="34" charset="0"/>
                <a:ea typeface="Arial-Rounded" pitchFamily="34" charset="0"/>
                <a:cs typeface="Arial-Rounded" pitchFamily="34" charset="0"/>
              </a:rPr>
              <a:t>ươn</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l</a:t>
            </a:r>
            <a:r>
              <a:rPr lang="en-US" sz="8800" smtClean="0">
                <a:solidFill>
                  <a:srgbClr val="FF0000"/>
                </a:solidFill>
                <a:latin typeface="Arial-Rounded" pitchFamily="34" charset="0"/>
                <a:ea typeface="Arial-Rounded" pitchFamily="34" charset="0"/>
                <a:cs typeface="Arial-Rounded" pitchFamily="34" charset="0"/>
              </a:rPr>
              <a:t>ươn</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303519" y="12954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ươn</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216658"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ương</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85180" y="4328580"/>
            <a:ext cx="1981695" cy="165119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453408" y="3460584"/>
            <a:ext cx="3657600"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ươn</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249231" y="3460584"/>
            <a:ext cx="3657600"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ương</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840471" y="3460584"/>
            <a:ext cx="2859813"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ươn</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389951" y="3460584"/>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ươn</a:t>
            </a:r>
            <a:endParaRPr lang="en-US" sz="11500">
              <a:solidFill>
                <a:srgbClr val="FF0000"/>
              </a:solidFill>
              <a:latin typeface="Arial-Rounded" pitchFamily="34" charset="0"/>
              <a:ea typeface="Arial-Rounded" pitchFamily="34" charset="0"/>
              <a:cs typeface="Arial-Rounded" pitchFamily="34" charset="0"/>
            </a:endParaRPr>
          </a:p>
        </p:txBody>
      </p:sp>
      <p:sp>
        <p:nvSpPr>
          <p:cNvPr id="8" name="TextBox 7"/>
          <p:cNvSpPr txBox="1"/>
          <p:nvPr/>
        </p:nvSpPr>
        <p:spPr>
          <a:xfrm>
            <a:off x="7967258" y="3460584"/>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g</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6975" y="5148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lươn</a:t>
            </a:r>
            <a:endParaRPr lang="en-US" sz="60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417342" y="5148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rướn</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30568" y="5148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sườn</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23105" y="4972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a:t>
            </a:r>
            <a:endParaRPr lang="en-US" sz="6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901487" y="4972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a:t>
            </a:r>
            <a:endParaRPr lang="en-US" sz="6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670653" y="4972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a:t>
            </a:r>
            <a:endParaRPr lang="en-US" sz="60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 name="Title 1"/>
          <p:cNvSpPr txBox="1">
            <a:spLocks/>
          </p:cNvSpPr>
          <p:nvPr/>
        </p:nvSpPr>
        <p:spPr>
          <a:xfrm>
            <a:off x="8862775" y="5148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vượn</a:t>
            </a:r>
            <a:endParaRPr lang="en-US" sz="60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504389" y="4972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a:t>
            </a:r>
            <a:endParaRPr lang="en-US" sz="6000">
              <a:solidFill>
                <a:srgbClr val="FF0000"/>
              </a:solidFill>
              <a:latin typeface="Arial-Rounded" pitchFamily="34" charset="0"/>
              <a:ea typeface="Arial-Rounded" pitchFamily="34" charset="0"/>
              <a:cs typeface="Arial-Rounded" pitchFamily="34" charset="0"/>
            </a:endParaRPr>
          </a:p>
        </p:txBody>
      </p:sp>
      <p:pic>
        <p:nvPicPr>
          <p:cNvPr id="1026" name="Picture 2" descr="HƯỚNG DẪN KỸ THUẬT NUÔI LƯƠN ĐẠT HIỆU QUẢ CAO - &amp;quot;VỮNG TIN VƯƠN KHƠI&amp;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1900" y="284007"/>
            <a:ext cx="5837335" cy="43780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4 bài tập tăng chiều cao hiệu quả nhất bạn nên lựa chọn - TVBU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067" y="778682"/>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ách làm Sườn Kho Khóm bí quyết không cần ướp sườn vẫn thấm ngấm gia vị đậm  đà - You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709" y="457200"/>
            <a:ext cx="7570273" cy="42582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Ngôn ngữ thanh âm của loài vượ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6267" y="228600"/>
            <a:ext cx="6837155" cy="455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6975" y="5148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hướng</a:t>
            </a:r>
            <a:endParaRPr lang="en-US" sz="60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329532" y="51485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phượng</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547251" y="5148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sương</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072514" y="4972274"/>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ương</a:t>
            </a:r>
            <a:endParaRPr lang="en-US" sz="6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189364" y="4972274"/>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ương</a:t>
            </a:r>
            <a:endParaRPr lang="en-US" sz="6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932220" y="4972274"/>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ương</a:t>
            </a:r>
            <a:endParaRPr lang="en-US" sz="60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 name="Title 1"/>
          <p:cNvSpPr txBox="1">
            <a:spLocks/>
          </p:cNvSpPr>
          <p:nvPr/>
        </p:nvSpPr>
        <p:spPr>
          <a:xfrm>
            <a:off x="8997922" y="5148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tưởng</a:t>
            </a:r>
            <a:endParaRPr lang="en-US" sz="60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412060" y="4972274"/>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ương</a:t>
            </a:r>
            <a:endParaRPr lang="en-US" sz="6000">
              <a:solidFill>
                <a:srgbClr val="FF0000"/>
              </a:solidFill>
              <a:latin typeface="Arial-Rounded" pitchFamily="34" charset="0"/>
              <a:ea typeface="Arial-Rounded" pitchFamily="34" charset="0"/>
              <a:cs typeface="Arial-Rounded" pitchFamily="34" charset="0"/>
            </a:endParaRPr>
          </a:p>
        </p:txBody>
      </p:sp>
      <p:pic>
        <p:nvPicPr>
          <p:cNvPr id="2050" name="Picture 2" descr="Ý nghĩa hoa phượng đỏ rực cả góc trời báo hiệu mùa hè đến - Trồng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8744" y="76200"/>
            <a:ext cx="6837155" cy="48207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giọt sương đẹ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319" y="60595"/>
            <a:ext cx="7271153" cy="48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0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050"/>
                                        </p:tgtEl>
                                      </p:cBhvr>
                                    </p:animEffect>
                                    <p:set>
                                      <p:cBhvr>
                                        <p:cTn id="22" dur="1" fill="hold">
                                          <p:stCondLst>
                                            <p:cond delay="499"/>
                                          </p:stCondLst>
                                        </p:cTn>
                                        <p:tgtEl>
                                          <p:spTgt spid="20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052"/>
                                        </p:tgtEl>
                                      </p:cBhvr>
                                    </p:animEffect>
                                    <p:set>
                                      <p:cBhvr>
                                        <p:cTn id="37" dur="1" fill="hold">
                                          <p:stCondLst>
                                            <p:cond delay="499"/>
                                          </p:stCondLst>
                                        </p:cTn>
                                        <p:tgtEl>
                                          <p:spTgt spid="205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4847</TotalTime>
  <Words>300</Words>
  <Application>Microsoft Office PowerPoint</Application>
  <PresentationFormat>Custom</PresentationFormat>
  <Paragraphs>164</Paragraphs>
  <Slides>27</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.VnArial</vt:lpstr>
      <vt:lpstr>.VnCooper</vt:lpstr>
      <vt:lpstr>Arial</vt:lpstr>
      <vt:lpstr>Arial Rounded MT Bold</vt:lpstr>
      <vt:lpstr>Arial-Rounded</vt:lpstr>
      <vt:lpstr>Arrus-Black</vt:lpstr>
      <vt:lpstr>AvantGarde</vt:lpstr>
      <vt:lpstr>Bandit</vt:lpstr>
      <vt:lpstr>Calibri</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628</cp:revision>
  <dcterms:created xsi:type="dcterms:W3CDTF">2021-05-08T14:00:55Z</dcterms:created>
  <dcterms:modified xsi:type="dcterms:W3CDTF">2021-12-28T16:32:36Z</dcterms:modified>
</cp:coreProperties>
</file>