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392" r:id="rId3"/>
    <p:sldId id="393" r:id="rId4"/>
    <p:sldId id="394" r:id="rId5"/>
    <p:sldId id="395" r:id="rId6"/>
    <p:sldId id="400" r:id="rId7"/>
    <p:sldId id="396" r:id="rId8"/>
    <p:sldId id="259" r:id="rId9"/>
    <p:sldId id="260" r:id="rId10"/>
    <p:sldId id="380" r:id="rId11"/>
    <p:sldId id="336" r:id="rId12"/>
    <p:sldId id="263" r:id="rId13"/>
    <p:sldId id="282" r:id="rId14"/>
    <p:sldId id="283" r:id="rId15"/>
    <p:sldId id="284" r:id="rId16"/>
    <p:sldId id="264" r:id="rId17"/>
    <p:sldId id="372" r:id="rId18"/>
    <p:sldId id="397" r:id="rId19"/>
    <p:sldId id="398" r:id="rId20"/>
    <p:sldId id="399" r:id="rId21"/>
    <p:sldId id="272" r:id="rId22"/>
    <p:sldId id="338" r:id="rId23"/>
    <p:sldId id="386" r:id="rId24"/>
    <p:sldId id="390" r:id="rId25"/>
    <p:sldId id="326" r:id="rId26"/>
    <p:sldId id="274" r:id="rId27"/>
    <p:sldId id="275" r:id="rId28"/>
    <p:sldId id="391" r:id="rId29"/>
    <p:sldId id="277" r:id="rId3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E6"/>
    <a:srgbClr val="EBF6F9"/>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59" autoAdjust="0"/>
    <p:restoredTop sz="91993" autoAdjust="0"/>
  </p:normalViewPr>
  <p:slideViewPr>
    <p:cSldViewPr>
      <p:cViewPr varScale="1">
        <p:scale>
          <a:sx n="81" d="100"/>
          <a:sy n="81" d="100"/>
        </p:scale>
        <p:origin x="581" y="53"/>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28/12/2021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17</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21</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22</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hỏi mở rộng thêm ở câu hỏi cuối</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286526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7</a:t>
            </a:fld>
            <a:endParaRPr lang="en-US"/>
          </a:p>
        </p:txBody>
      </p:sp>
    </p:spTree>
    <p:extLst>
      <p:ext uri="{BB962C8B-B14F-4D97-AF65-F5344CB8AC3E}">
        <p14:creationId xmlns:p14="http://schemas.microsoft.com/office/powerpoint/2010/main" val="146877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8</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Cuốc:</a:t>
            </a:r>
            <a:r>
              <a:rPr lang="en-US" baseline="0" smtClean="0"/>
              <a:t> danh từ và động từ</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12</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28/12/2021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28/12/2021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28/12/2021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28/12/2021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28/12/2021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28/12/2021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dirty="0">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dirty="0" err="1">
                <a:solidFill>
                  <a:schemeClr val="bg1"/>
                </a:solidFill>
                <a:latin typeface="AvantGarde" pitchFamily="2" charset="0"/>
                <a:ea typeface="AvantGarde" pitchFamily="2" charset="0"/>
                <a:cs typeface="AvantGarde" pitchFamily="2" charset="0"/>
              </a:rPr>
              <a:t>TIẾNG</a:t>
            </a:r>
            <a:r>
              <a:rPr lang="en-US" sz="10600" b="1">
                <a:solidFill>
                  <a:schemeClr val="bg1"/>
                </a:solidFill>
                <a:latin typeface="AvantGarde" pitchFamily="2" charset="0"/>
                <a:ea typeface="AvantGarde" pitchFamily="2" charset="0"/>
                <a:cs typeface="AvantGarde" pitchFamily="2" charset="0"/>
              </a:rPr>
              <a:t>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0083E6"/>
          </a:solidFill>
        </p:spPr>
        <p:txBody>
          <a:bodyPr wrap="square" rtlCol="0">
            <a:spAutoFit/>
          </a:bodyPr>
          <a:lstStyle/>
          <a:p>
            <a:pPr algn="ctr"/>
            <a:r>
              <a:rPr lang="en-US" sz="8000" smtClean="0">
                <a:solidFill>
                  <a:schemeClr val="bg1"/>
                </a:solidFill>
                <a:latin typeface="Arial-Rounded" pitchFamily="34" charset="0"/>
                <a:ea typeface="Arial-Rounded" pitchFamily="34" charset="0"/>
                <a:cs typeface="Arial-Rounded" pitchFamily="34" charset="0"/>
              </a:rPr>
              <a:t>So sánh</a:t>
            </a:r>
            <a:endParaRPr lang="en-US" sz="8000">
              <a:solidFill>
                <a:schemeClr val="bg1"/>
              </a:solidFill>
              <a:latin typeface="Arial-Rounded" pitchFamily="34" charset="0"/>
              <a:ea typeface="Arial-Rounded" pitchFamily="34" charset="0"/>
              <a:cs typeface="Arial-Rounded" pitchFamily="34" charset="0"/>
            </a:endParaRPr>
          </a:p>
        </p:txBody>
      </p:sp>
      <p:sp>
        <p:nvSpPr>
          <p:cNvPr id="6" name="TextBox 5"/>
          <p:cNvSpPr txBox="1"/>
          <p:nvPr/>
        </p:nvSpPr>
        <p:spPr>
          <a:xfrm>
            <a:off x="2607847" y="3459070"/>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ươm</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6419113" y="3459070"/>
            <a:ext cx="3397644"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ươp</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2377599" y="3459070"/>
            <a:ext cx="2320636"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ươ</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442263" y="3459070"/>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ươ</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3664853" y="3451860"/>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m</a:t>
            </a:r>
            <a:endParaRPr lang="en-US" sz="11500">
              <a:solidFill>
                <a:srgbClr val="7030A0"/>
              </a:solidFill>
              <a:latin typeface="Arial-Rounded" pitchFamily="34" charset="0"/>
              <a:ea typeface="Arial-Rounded" pitchFamily="34" charset="0"/>
              <a:cs typeface="Arial-Rounded" pitchFamily="34" charset="0"/>
            </a:endParaRPr>
          </a:p>
        </p:txBody>
      </p:sp>
      <p:sp>
        <p:nvSpPr>
          <p:cNvPr id="8" name="TextBox 7"/>
          <p:cNvSpPr txBox="1"/>
          <p:nvPr/>
        </p:nvSpPr>
        <p:spPr>
          <a:xfrm>
            <a:off x="7622804" y="3451860"/>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p</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6975" y="24622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chườm</a:t>
            </a:r>
            <a:endParaRPr lang="en-US" sz="60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473325" y="2462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đ</a:t>
            </a:r>
            <a:r>
              <a:rPr lang="en-US" sz="6000" smtClean="0">
                <a:solidFill>
                  <a:srgbClr val="0070C0"/>
                </a:solidFill>
                <a:latin typeface="Arial-Rounded" pitchFamily="34" charset="0"/>
                <a:ea typeface="Arial-Rounded" pitchFamily="34" charset="0"/>
                <a:cs typeface="Arial-Rounded" pitchFamily="34" charset="0"/>
              </a:rPr>
              <a:t>ượm</a:t>
            </a:r>
            <a:endParaRPr lang="en-US" sz="60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186551" y="2462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gươm</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338947" y="2286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3971783" y="2286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680567" y="2286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 name="Title 1"/>
          <p:cNvSpPr txBox="1">
            <a:spLocks/>
          </p:cNvSpPr>
          <p:nvPr/>
        </p:nvSpPr>
        <p:spPr>
          <a:xfrm>
            <a:off x="8862775" y="24622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ướm</a:t>
            </a:r>
            <a:endParaRPr lang="en-US" sz="60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9174639" y="2286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547342" y="36052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a:t>
            </a:r>
            <a:r>
              <a:rPr lang="en-US" sz="6000" smtClean="0">
                <a:solidFill>
                  <a:srgbClr val="0070C0"/>
                </a:solidFill>
                <a:latin typeface="Arial-Rounded" pitchFamily="34" charset="0"/>
                <a:ea typeface="Arial-Rounded" pitchFamily="34" charset="0"/>
                <a:cs typeface="Arial-Rounded" pitchFamily="34" charset="0"/>
              </a:rPr>
              <a:t>ượm</a:t>
            </a:r>
            <a:endParaRPr lang="en-US" sz="60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3463692" y="3605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mướp</a:t>
            </a:r>
            <a:endParaRPr lang="en-US" sz="60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6176918" y="3605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nượp</a:t>
            </a:r>
            <a:endParaRPr lang="en-US" sz="60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1036479" y="3429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066907" y="3429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ươp</a:t>
            </a:r>
            <a:endParaRPr lang="en-US" sz="6000">
              <a:solidFill>
                <a:srgbClr val="FF000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6670934" y="3429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ươp</a:t>
            </a:r>
            <a:endParaRPr lang="en-US" sz="6000">
              <a:solidFill>
                <a:srgbClr val="FF000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8853142" y="36052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ướp</a:t>
            </a:r>
            <a:endParaRPr lang="en-US" sz="60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9169972" y="3429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ươp</a:t>
            </a:r>
            <a:endParaRPr lang="en-US" sz="60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7" grpId="0"/>
      <p:bldP spid="18" grpId="0"/>
      <p:bldP spid="22" grpId="0"/>
      <p:bldP spid="23"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692122" y="48437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chườm</a:t>
            </a:r>
            <a:endParaRPr lang="en-US" sz="60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608472" y="48437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đ</a:t>
            </a:r>
            <a:r>
              <a:rPr lang="en-US" sz="6000" smtClean="0">
                <a:solidFill>
                  <a:srgbClr val="0070C0"/>
                </a:solidFill>
                <a:latin typeface="Arial-Rounded" pitchFamily="34" charset="0"/>
                <a:ea typeface="Arial-Rounded" pitchFamily="34" charset="0"/>
                <a:cs typeface="Arial-Rounded" pitchFamily="34" charset="0"/>
              </a:rPr>
              <a:t>ượm</a:t>
            </a:r>
            <a:endParaRPr lang="en-US" sz="60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6321698" y="48437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gươm</a:t>
            </a:r>
            <a:endParaRPr lang="en-US" sz="60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1474094" y="46674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4106930" y="46674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6815714" y="46674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8997922" y="48437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ướm</a:t>
            </a:r>
            <a:endParaRPr lang="en-US" sz="60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9309786" y="4667474"/>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682489" y="59867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a:t>
            </a:r>
            <a:r>
              <a:rPr lang="en-US" sz="6000" smtClean="0">
                <a:solidFill>
                  <a:srgbClr val="0070C0"/>
                </a:solidFill>
                <a:latin typeface="Arial-Rounded" pitchFamily="34" charset="0"/>
                <a:ea typeface="Arial-Rounded" pitchFamily="34" charset="0"/>
                <a:cs typeface="Arial-Rounded" pitchFamily="34" charset="0"/>
              </a:rPr>
              <a:t>ượm</a:t>
            </a:r>
            <a:endParaRPr lang="en-US" sz="60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3598839" y="59867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mướp</a:t>
            </a:r>
            <a:endParaRPr lang="en-US" sz="60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6312065" y="59867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nượp</a:t>
            </a:r>
            <a:endParaRPr lang="en-US" sz="60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1171626" y="58104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ươm</a:t>
            </a:r>
            <a:endParaRPr lang="en-US" sz="6000">
              <a:solidFill>
                <a:srgbClr val="FF000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4202054" y="58104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ươp</a:t>
            </a:r>
            <a:endParaRPr lang="en-US" sz="6000">
              <a:solidFill>
                <a:srgbClr val="FF000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6806081" y="58104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ươp</a:t>
            </a:r>
            <a:endParaRPr lang="en-US" sz="6000">
              <a:solidFill>
                <a:srgbClr val="FF000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8988289" y="59867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ướp</a:t>
            </a:r>
            <a:endParaRPr lang="en-US" sz="6000">
              <a:solidFill>
                <a:srgbClr val="0070C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9305119" y="5810474"/>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ươp</a:t>
            </a:r>
            <a:endParaRPr lang="en-US" sz="6000">
              <a:solidFill>
                <a:srgbClr val="FF0000"/>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773" y="-104211"/>
            <a:ext cx="5442107" cy="477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8" grpId="0"/>
      <p:bldP spid="29" grpId="0"/>
      <p:bldP spid="30" grpId="0"/>
      <p:bldP spid="31" grpId="0"/>
      <p:bldP spid="47" grpId="0"/>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591905"/>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con bướm</a:t>
            </a:r>
            <a:endParaRPr lang="en-US" sz="9600">
              <a:solidFill>
                <a:srgbClr val="0070C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txBox="1">
            <a:spLocks/>
          </p:cNvSpPr>
          <p:nvPr/>
        </p:nvSpPr>
        <p:spPr>
          <a:xfrm>
            <a:off x="6089137" y="5591905"/>
            <a:ext cx="25957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ươm</a:t>
            </a:r>
            <a:endParaRPr lang="en-US" sz="9600">
              <a:solidFill>
                <a:srgbClr val="FF0000"/>
              </a:solidFill>
              <a:latin typeface="Arial-Rounded" pitchFamily="34" charset="0"/>
              <a:ea typeface="Arial-Rounded" pitchFamily="34" charset="0"/>
              <a:cs typeface="Arial-Rounded" pitchFamily="34" charset="0"/>
            </a:endParaRPr>
          </a:p>
        </p:txBody>
      </p:sp>
      <p:pic>
        <p:nvPicPr>
          <p:cNvPr id="4098" name="Picture 2" descr="cute butterfly - butterfly Wallpaper (2728x1740) (261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736" y="473439"/>
            <a:ext cx="6951831" cy="443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16976" y="5439505"/>
            <a:ext cx="725168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nườm nượp</a:t>
            </a:r>
          </a:p>
        </p:txBody>
      </p:sp>
      <p:sp>
        <p:nvSpPr>
          <p:cNvPr id="6" name="Title 1"/>
          <p:cNvSpPr txBox="1">
            <a:spLocks/>
          </p:cNvSpPr>
          <p:nvPr/>
        </p:nvSpPr>
        <p:spPr>
          <a:xfrm>
            <a:off x="6541196" y="5439504"/>
            <a:ext cx="289515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ươp</a:t>
            </a:r>
            <a:endParaRPr lang="en-US" sz="9600">
              <a:solidFill>
                <a:srgbClr val="FF0000"/>
              </a:solidFill>
              <a:latin typeface="Arial-Rounded" pitchFamily="34" charset="0"/>
              <a:ea typeface="Arial-Rounded" pitchFamily="34" charset="0"/>
              <a:cs typeface="Arial-Rounded" pitchFamily="34" charset="0"/>
            </a:endParaRPr>
          </a:p>
        </p:txBody>
      </p:sp>
      <p:pic>
        <p:nvPicPr>
          <p:cNvPr id="5122" name="Picture 2" descr="Nườm nượp dòng người đổ về các thành phố lớn sau t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797" y="457200"/>
            <a:ext cx="8016043" cy="445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37016" y="5562427"/>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giàn mướp</a:t>
            </a:r>
          </a:p>
        </p:txBody>
      </p:sp>
      <p:sp>
        <p:nvSpPr>
          <p:cNvPr id="5" name="Title 1"/>
          <p:cNvSpPr txBox="1">
            <a:spLocks/>
          </p:cNvSpPr>
          <p:nvPr/>
        </p:nvSpPr>
        <p:spPr>
          <a:xfrm>
            <a:off x="6036993" y="5562427"/>
            <a:ext cx="318466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ươp</a:t>
            </a:r>
            <a:endParaRPr lang="en-US" sz="9600">
              <a:solidFill>
                <a:srgbClr val="FF0000"/>
              </a:solidFill>
              <a:latin typeface="Arial-Rounded" pitchFamily="34" charset="0"/>
              <a:ea typeface="Arial-Rounded" pitchFamily="34" charset="0"/>
              <a:cs typeface="Arial-Rounded" pitchFamily="34" charset="0"/>
            </a:endParaRPr>
          </a:p>
        </p:txBody>
      </p:sp>
      <p:pic>
        <p:nvPicPr>
          <p:cNvPr id="6146" name="Picture 2" descr="Xơ mướp, lá và quả mướp có công dụng gì và cách dùng làm thuố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285" y="457200"/>
            <a:ext cx="7865395" cy="4423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615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nườm nượp</a:t>
            </a:r>
          </a:p>
        </p:txBody>
      </p:sp>
      <p:sp>
        <p:nvSpPr>
          <p:cNvPr id="16" name="Title 1"/>
          <p:cNvSpPr txBox="1">
            <a:spLocks/>
          </p:cNvSpPr>
          <p:nvPr/>
        </p:nvSpPr>
        <p:spPr>
          <a:xfrm>
            <a:off x="-46425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con bướm</a:t>
            </a: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giàn mướp</a:t>
            </a:r>
          </a:p>
        </p:txBody>
      </p:sp>
      <p:pic>
        <p:nvPicPr>
          <p:cNvPr id="11" name="Picture 2" descr="Xơ mướp, lá và quả mướp có công dụng gì và cách dùng làm thuố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0548" y="2209800"/>
            <a:ext cx="3665542" cy="2061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ườm nượp dòng người đổ về các thành phố lớn sau tế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1019" y="2209800"/>
            <a:ext cx="3707400" cy="20616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te butterfly - butterfly Wallpaper (2728x1740) (2618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31" y="2209800"/>
            <a:ext cx="3228068" cy="206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615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nườm nượp</a:t>
            </a:r>
            <a:endParaRPr lang="en-US" sz="54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464259"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con bướm</a:t>
            </a:r>
            <a:endParaRPr lang="en-US" sz="54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73001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g</a:t>
            </a:r>
            <a:r>
              <a:rPr lang="en-US" sz="5400" smtClean="0">
                <a:solidFill>
                  <a:srgbClr val="0070C0"/>
                </a:solidFill>
                <a:latin typeface="Arial-Rounded" pitchFamily="34" charset="0"/>
                <a:ea typeface="Arial-Rounded" pitchFamily="34" charset="0"/>
                <a:cs typeface="Arial-Rounded" pitchFamily="34" charset="0"/>
              </a:rPr>
              <a:t>iàn mướp</a:t>
            </a:r>
            <a:endParaRPr lang="en-US" sz="54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635110" y="489607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lượm</a:t>
            </a:r>
            <a:endParaRPr lang="en-US" sz="54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3588171" y="489607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mướp</a:t>
            </a:r>
            <a:endParaRPr lang="en-US" sz="54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6133189" y="489607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nượp</a:t>
            </a:r>
            <a:endParaRPr lang="en-US" sz="54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8962313" y="489607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ư</a:t>
            </a:r>
            <a:r>
              <a:rPr lang="en-US" sz="5400" smtClean="0">
                <a:solidFill>
                  <a:srgbClr val="0070C0"/>
                </a:solidFill>
                <a:latin typeface="Arial-Rounded" pitchFamily="34" charset="0"/>
                <a:ea typeface="Arial-Rounded" pitchFamily="34" charset="0"/>
                <a:cs typeface="Arial-Rounded" pitchFamily="34" charset="0"/>
              </a:rPr>
              <a:t>ớp</a:t>
            </a:r>
            <a:endParaRPr lang="en-US" sz="54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673766" y="39624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chườm</a:t>
            </a:r>
            <a:endParaRPr lang="en-US" sz="54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3579498" y="3962400"/>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a:t>
            </a:r>
            <a:r>
              <a:rPr lang="en-US" sz="5400" smtClean="0">
                <a:solidFill>
                  <a:srgbClr val="0070C0"/>
                </a:solidFill>
                <a:latin typeface="Arial-Rounded" pitchFamily="34" charset="0"/>
                <a:ea typeface="Arial-Rounded" pitchFamily="34" charset="0"/>
                <a:cs typeface="Arial-Rounded" pitchFamily="34" charset="0"/>
              </a:rPr>
              <a:t>ượm</a:t>
            </a:r>
            <a:endParaRPr lang="en-US" sz="54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6292724" y="3962400"/>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gươm</a:t>
            </a:r>
            <a:endParaRPr lang="en-US" sz="54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8979566" y="39624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ướm</a:t>
            </a:r>
            <a:endParaRPr lang="en-US" sz="5400">
              <a:solidFill>
                <a:srgbClr val="0070C0"/>
              </a:solidFill>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022" y="152400"/>
            <a:ext cx="4497609" cy="394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4" y="0"/>
            <a:ext cx="12136349" cy="6858000"/>
          </a:xfrm>
          <a:prstGeom prst="rect">
            <a:avLst/>
          </a:prstGeom>
        </p:spPr>
      </p:pic>
      <p:sp>
        <p:nvSpPr>
          <p:cNvPr id="6" name="TextBox 5"/>
          <p:cNvSpPr txBox="1"/>
          <p:nvPr/>
        </p:nvSpPr>
        <p:spPr>
          <a:xfrm>
            <a:off x="1385730" y="894920"/>
            <a:ext cx="5417550" cy="2277349"/>
          </a:xfrm>
          <a:prstGeom prst="rect">
            <a:avLst/>
          </a:prstGeom>
          <a:noFill/>
        </p:spPr>
        <p:txBody>
          <a:bodyPr wrap="square" lIns="121725" tIns="60862" rIns="121725" bIns="60862" rtlCol="0">
            <a:spAutoFit/>
          </a:bodyPr>
          <a:lstStyle/>
          <a:p>
            <a:r>
              <a:rPr lang="en-US" sz="14000" dirty="0">
                <a:solidFill>
                  <a:srgbClr val="FFC000"/>
                </a:solidFill>
                <a:latin typeface="HP001 4 hàng"/>
              </a:rPr>
              <a:t>Ŕ</a:t>
            </a:r>
            <a:r>
              <a:rPr lang="el-GR" sz="14000" dirty="0">
                <a:solidFill>
                  <a:srgbClr val="FFC000"/>
                </a:solidFill>
                <a:latin typeface="HP001 4 hàng"/>
              </a:rPr>
              <a:t>Χ</a:t>
            </a:r>
            <a:endParaRPr lang="en-US" sz="14000" dirty="0">
              <a:solidFill>
                <a:srgbClr val="FFC000"/>
              </a:solidFill>
              <a:latin typeface="HP001 4 hàng" pitchFamily="34" charset="0"/>
            </a:endParaRPr>
          </a:p>
        </p:txBody>
      </p:sp>
      <p:sp>
        <p:nvSpPr>
          <p:cNvPr id="7" name="TextBox 6"/>
          <p:cNvSpPr txBox="1"/>
          <p:nvPr/>
        </p:nvSpPr>
        <p:spPr>
          <a:xfrm>
            <a:off x="1385730" y="3876460"/>
            <a:ext cx="5437673" cy="2277349"/>
          </a:xfrm>
          <a:prstGeom prst="rect">
            <a:avLst/>
          </a:prstGeom>
          <a:noFill/>
        </p:spPr>
        <p:txBody>
          <a:bodyPr wrap="square" lIns="121725" tIns="60862" rIns="121725" bIns="60862" rtlCol="0">
            <a:spAutoFit/>
          </a:bodyPr>
          <a:lstStyle/>
          <a:p>
            <a:r>
              <a:rPr lang="en-US" sz="14000" dirty="0" smtClean="0">
                <a:solidFill>
                  <a:srgbClr val="FFC000"/>
                </a:solidFill>
                <a:latin typeface="HP001 4 hàng"/>
              </a:rPr>
              <a:t>Ŕ</a:t>
            </a:r>
            <a:r>
              <a:rPr lang="el-GR" sz="14000" dirty="0">
                <a:solidFill>
                  <a:srgbClr val="FFC000"/>
                </a:solidFill>
                <a:latin typeface="HP001 4 hàng"/>
              </a:rPr>
              <a:t>Υ</a:t>
            </a:r>
            <a:r>
              <a:rPr lang="el-GR" sz="14000" dirty="0">
                <a:solidFill>
                  <a:srgbClr val="FF0000"/>
                </a:solidFill>
                <a:latin typeface="HP001 4 hàng"/>
              </a:rPr>
              <a:t> </a:t>
            </a:r>
            <a:endParaRPr lang="en-US" sz="14000" dirty="0">
              <a:solidFill>
                <a:srgbClr val="FF0000"/>
              </a:solidFill>
              <a:latin typeface="HP001 4 hàng" pitchFamily="34" charset="0"/>
            </a:endParaRPr>
          </a:p>
        </p:txBody>
      </p:sp>
    </p:spTree>
    <p:extLst>
      <p:ext uri="{BB962C8B-B14F-4D97-AF65-F5344CB8AC3E}">
        <p14:creationId xmlns:p14="http://schemas.microsoft.com/office/powerpoint/2010/main" val="3203996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4" y="0"/>
            <a:ext cx="12136349" cy="6858000"/>
          </a:xfrm>
          <a:prstGeom prst="rect">
            <a:avLst/>
          </a:prstGeom>
        </p:spPr>
      </p:pic>
      <p:sp>
        <p:nvSpPr>
          <p:cNvPr id="8" name="TextBox 7"/>
          <p:cNvSpPr txBox="1"/>
          <p:nvPr/>
        </p:nvSpPr>
        <p:spPr>
          <a:xfrm>
            <a:off x="975519" y="3794708"/>
            <a:ext cx="9448800" cy="2431237"/>
          </a:xfrm>
          <a:prstGeom prst="rect">
            <a:avLst/>
          </a:prstGeom>
          <a:noFill/>
        </p:spPr>
        <p:txBody>
          <a:bodyPr wrap="square" lIns="121725" tIns="60862" rIns="121725" bIns="60862" rtlCol="0">
            <a:spAutoFit/>
          </a:bodyPr>
          <a:lstStyle/>
          <a:p>
            <a:r>
              <a:rPr lang="vi-VN" sz="15000" dirty="0" smtClean="0">
                <a:solidFill>
                  <a:srgbClr val="FF0000"/>
                </a:solidFill>
                <a:latin typeface="HP001 4 hàng"/>
              </a:rPr>
              <a:t>giàn </a:t>
            </a:r>
            <a:r>
              <a:rPr lang="vi-VN" sz="15000" dirty="0">
                <a:solidFill>
                  <a:srgbClr val="FF0000"/>
                </a:solidFill>
                <a:latin typeface="HP001 4 hàng"/>
              </a:rPr>
              <a:t>jưġ </a:t>
            </a:r>
            <a:endParaRPr lang="en-US" sz="15000" dirty="0">
              <a:solidFill>
                <a:srgbClr val="FF0000"/>
              </a:solidFill>
              <a:latin typeface="HP001 4 hàng" pitchFamily="34" charset="0"/>
            </a:endParaRPr>
          </a:p>
        </p:txBody>
      </p:sp>
      <p:sp>
        <p:nvSpPr>
          <p:cNvPr id="9" name="TextBox 8"/>
          <p:cNvSpPr txBox="1"/>
          <p:nvPr/>
        </p:nvSpPr>
        <p:spPr>
          <a:xfrm>
            <a:off x="1308815" y="846138"/>
            <a:ext cx="10244931" cy="2431237"/>
          </a:xfrm>
          <a:prstGeom prst="rect">
            <a:avLst/>
          </a:prstGeom>
          <a:noFill/>
        </p:spPr>
        <p:txBody>
          <a:bodyPr wrap="square" lIns="121725" tIns="60862" rIns="121725" bIns="60862" rtlCol="0">
            <a:spAutoFit/>
          </a:bodyPr>
          <a:lstStyle/>
          <a:p>
            <a:r>
              <a:rPr lang="vi-VN" sz="15000" dirty="0" smtClean="0">
                <a:solidFill>
                  <a:srgbClr val="FF0000"/>
                </a:solidFill>
                <a:latin typeface="HP001 4 hàng"/>
              </a:rPr>
              <a:t>wưĦ </a:t>
            </a:r>
            <a:r>
              <a:rPr lang="vi-VN" sz="15000" dirty="0">
                <a:solidFill>
                  <a:srgbClr val="FF0000"/>
                </a:solidFill>
                <a:latin typeface="HP001 4 hàng"/>
              </a:rPr>
              <a:t>wưĢ </a:t>
            </a:r>
            <a:endParaRPr lang="en-US" sz="15000" dirty="0">
              <a:solidFill>
                <a:srgbClr val="FF0000"/>
              </a:solidFill>
              <a:latin typeface="HP001 4 hàng" pitchFamily="34" charset="0"/>
            </a:endParaRPr>
          </a:p>
        </p:txBody>
      </p:sp>
    </p:spTree>
    <p:extLst>
      <p:ext uri="{BB962C8B-B14F-4D97-AF65-F5344CB8AC3E}">
        <p14:creationId xmlns:p14="http://schemas.microsoft.com/office/powerpoint/2010/main" val="721463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6776"/>
          <a:stretch/>
        </p:blipFill>
        <p:spPr>
          <a:xfrm>
            <a:off x="1658441" y="1523999"/>
            <a:ext cx="8792308" cy="5021705"/>
          </a:xfrm>
          <a:prstGeom prst="rect">
            <a:avLst/>
          </a:prstGeom>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
        <p:nvSpPr>
          <p:cNvPr id="3" name="TextBox 2"/>
          <p:cNvSpPr txBox="1"/>
          <p:nvPr/>
        </p:nvSpPr>
        <p:spPr>
          <a:xfrm>
            <a:off x="1737519" y="1676400"/>
            <a:ext cx="3352800" cy="1107996"/>
          </a:xfrm>
          <a:prstGeom prst="rect">
            <a:avLst/>
          </a:prstGeom>
          <a:noFill/>
        </p:spPr>
        <p:txBody>
          <a:bodyPr wrap="square" rtlCol="0">
            <a:spAutoFit/>
          </a:bodyPr>
          <a:lstStyle/>
          <a:p>
            <a:pPr algn="ctr"/>
            <a:r>
              <a:rPr lang="en-US" sz="6600" smtClean="0">
                <a:solidFill>
                  <a:srgbClr val="FF0000"/>
                </a:solidFill>
                <a:latin typeface="Kids" pitchFamily="2" charset="0"/>
                <a:ea typeface="Kids" pitchFamily="2" charset="0"/>
                <a:cs typeface="Kids" pitchFamily="2" charset="0"/>
              </a:rPr>
              <a:t>GIẢI</a:t>
            </a:r>
            <a:endParaRPr lang="en-US" sz="6600">
              <a:solidFill>
                <a:srgbClr val="FF0000"/>
              </a:solidFill>
              <a:latin typeface="Kids" pitchFamily="2" charset="0"/>
              <a:ea typeface="Kids" pitchFamily="2" charset="0"/>
              <a:cs typeface="Kids" pitchFamily="2" charset="0"/>
            </a:endParaRPr>
          </a:p>
        </p:txBody>
      </p:sp>
      <p:sp>
        <p:nvSpPr>
          <p:cNvPr id="7" name="TextBox 6"/>
          <p:cNvSpPr txBox="1"/>
          <p:nvPr/>
        </p:nvSpPr>
        <p:spPr>
          <a:xfrm>
            <a:off x="4252119" y="1676400"/>
            <a:ext cx="3352800" cy="1107996"/>
          </a:xfrm>
          <a:prstGeom prst="rect">
            <a:avLst/>
          </a:prstGeom>
          <a:noFill/>
        </p:spPr>
        <p:txBody>
          <a:bodyPr wrap="square" rtlCol="0">
            <a:spAutoFit/>
          </a:bodyPr>
          <a:lstStyle/>
          <a:p>
            <a:pPr algn="ctr"/>
            <a:r>
              <a:rPr lang="en-US" sz="6600" smtClean="0">
                <a:solidFill>
                  <a:srgbClr val="00B050"/>
                </a:solidFill>
                <a:latin typeface="Kids" pitchFamily="2" charset="0"/>
                <a:ea typeface="Kids" pitchFamily="2" charset="0"/>
                <a:cs typeface="Kids" pitchFamily="2" charset="0"/>
              </a:rPr>
              <a:t>CÂU</a:t>
            </a:r>
            <a:endParaRPr lang="en-US" sz="6600">
              <a:solidFill>
                <a:srgbClr val="00B050"/>
              </a:solidFill>
              <a:latin typeface="Kids" pitchFamily="2" charset="0"/>
              <a:ea typeface="Kids" pitchFamily="2" charset="0"/>
              <a:cs typeface="Kids" pitchFamily="2" charset="0"/>
            </a:endParaRPr>
          </a:p>
        </p:txBody>
      </p:sp>
      <p:sp>
        <p:nvSpPr>
          <p:cNvPr id="8" name="TextBox 7"/>
          <p:cNvSpPr txBox="1"/>
          <p:nvPr/>
        </p:nvSpPr>
        <p:spPr>
          <a:xfrm>
            <a:off x="6842919" y="1676400"/>
            <a:ext cx="3352800" cy="1107996"/>
          </a:xfrm>
          <a:prstGeom prst="rect">
            <a:avLst/>
          </a:prstGeom>
          <a:noFill/>
        </p:spPr>
        <p:txBody>
          <a:bodyPr wrap="square" rtlCol="0">
            <a:spAutoFit/>
          </a:bodyPr>
          <a:lstStyle/>
          <a:p>
            <a:pPr algn="ctr"/>
            <a:r>
              <a:rPr lang="en-US" sz="6600" smtClean="0">
                <a:solidFill>
                  <a:srgbClr val="FFC000"/>
                </a:solidFill>
                <a:latin typeface="Kids" pitchFamily="2" charset="0"/>
                <a:ea typeface="Kids" pitchFamily="2" charset="0"/>
                <a:cs typeface="Kids" pitchFamily="2" charset="0"/>
              </a:rPr>
              <a:t>ĐỐ</a:t>
            </a:r>
            <a:endParaRPr lang="en-US" sz="6600">
              <a:solidFill>
                <a:srgbClr val="FFC000"/>
              </a:solidFill>
              <a:latin typeface="Kids" pitchFamily="2" charset="0"/>
              <a:ea typeface="Kids" pitchFamily="2" charset="0"/>
              <a:cs typeface="Kids" pitchFamily="2" charset="0"/>
            </a:endParaRPr>
          </a:p>
        </p:txBody>
      </p:sp>
    </p:spTree>
    <p:extLst>
      <p:ext uri="{BB962C8B-B14F-4D97-AF65-F5344CB8AC3E}">
        <p14:creationId xmlns:p14="http://schemas.microsoft.com/office/powerpoint/2010/main" val="40630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341" fill="hold">
                                          <p:stCondLst>
                                            <p:cond delay="0"/>
                                          </p:stCondLst>
                                        </p:cTn>
                                        <p:tgtEl>
                                          <p:spTgt spid="3"/>
                                        </p:tgtEl>
                                        <p:attrNameLst>
                                          <p:attrName>style.rotation</p:attrName>
                                        </p:attrNameLst>
                                      </p:cBhvr>
                                      <p:to>
                                        <p:strVal val="-45.0"/>
                                      </p:to>
                                    </p:set>
                                    <p:anim calcmode="lin" valueType="num">
                                      <p:cBhvr>
                                        <p:cTn id="8" dur="341" fill="hold">
                                          <p:stCondLst>
                                            <p:cond delay="341"/>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875"/>
                            </p:stCondLst>
                            <p:childTnLst>
                              <p:par>
                                <p:cTn id="13" presetID="38" presetClass="entr" presetSubtype="0" accel="50000" fill="hold" grpId="0" nodeType="afterEffect">
                                  <p:stCondLst>
                                    <p:cond delay="0"/>
                                  </p:stCondLst>
                                  <p:iterate type="lt">
                                    <p:tmPct val="50000"/>
                                  </p:iterate>
                                  <p:childTnLst>
                                    <p:set>
                                      <p:cBhvr>
                                        <p:cTn id="14" dur="1" fill="hold">
                                          <p:stCondLst>
                                            <p:cond delay="0"/>
                                          </p:stCondLst>
                                        </p:cTn>
                                        <p:tgtEl>
                                          <p:spTgt spid="7"/>
                                        </p:tgtEl>
                                        <p:attrNameLst>
                                          <p:attrName>style.visibility</p:attrName>
                                        </p:attrNameLst>
                                      </p:cBhvr>
                                      <p:to>
                                        <p:strVal val="visible"/>
                                      </p:to>
                                    </p:set>
                                    <p:set>
                                      <p:cBhvr>
                                        <p:cTn id="15" dur="341" fill="hold">
                                          <p:stCondLst>
                                            <p:cond delay="0"/>
                                          </p:stCondLst>
                                        </p:cTn>
                                        <p:tgtEl>
                                          <p:spTgt spid="7"/>
                                        </p:tgtEl>
                                        <p:attrNameLst>
                                          <p:attrName>style.rotation</p:attrName>
                                        </p:attrNameLst>
                                      </p:cBhvr>
                                      <p:to>
                                        <p:strVal val="-45.0"/>
                                      </p:to>
                                    </p:set>
                                    <p:anim calcmode="lin" valueType="num">
                                      <p:cBhvr>
                                        <p:cTn id="16" dur="341" fill="hold">
                                          <p:stCondLst>
                                            <p:cond delay="341"/>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7" dur="341"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8" dur="117" decel="50000" autoRev="1" fill="hold">
                                          <p:stCondLst>
                                            <p:cond delay="341"/>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9" dur="102" fill="hold">
                                          <p:stCondLst>
                                            <p:cond delay="648"/>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3375"/>
                            </p:stCondLst>
                            <p:childTnLst>
                              <p:par>
                                <p:cTn id="21" presetID="38" presetClass="entr" presetSubtype="0" accel="50000" fill="hold" grpId="0" nodeType="afterEffect">
                                  <p:stCondLst>
                                    <p:cond delay="0"/>
                                  </p:stCondLst>
                                  <p:iterate type="lt">
                                    <p:tmPct val="50000"/>
                                  </p:iterate>
                                  <p:childTnLst>
                                    <p:set>
                                      <p:cBhvr>
                                        <p:cTn id="22" dur="1" fill="hold">
                                          <p:stCondLst>
                                            <p:cond delay="0"/>
                                          </p:stCondLst>
                                        </p:cTn>
                                        <p:tgtEl>
                                          <p:spTgt spid="8"/>
                                        </p:tgtEl>
                                        <p:attrNameLst>
                                          <p:attrName>style.visibility</p:attrName>
                                        </p:attrNameLst>
                                      </p:cBhvr>
                                      <p:to>
                                        <p:strVal val="visible"/>
                                      </p:to>
                                    </p:set>
                                    <p:set>
                                      <p:cBhvr>
                                        <p:cTn id="23" dur="341" fill="hold">
                                          <p:stCondLst>
                                            <p:cond delay="0"/>
                                          </p:stCondLst>
                                        </p:cTn>
                                        <p:tgtEl>
                                          <p:spTgt spid="8"/>
                                        </p:tgtEl>
                                        <p:attrNameLst>
                                          <p:attrName>style.rotation</p:attrName>
                                        </p:attrNameLst>
                                      </p:cBhvr>
                                      <p:to>
                                        <p:strVal val="-45.0"/>
                                      </p:to>
                                    </p:set>
                                    <p:anim calcmode="lin" valueType="num">
                                      <p:cBhvr>
                                        <p:cTn id="24" dur="341" fill="hold">
                                          <p:stCondLst>
                                            <p:cond delay="341"/>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5" dur="341"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6" dur="117" decel="50000" autoRev="1" fill="hold">
                                          <p:stCondLst>
                                            <p:cond delay="341"/>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7" dur="102" fill="hold">
                                          <p:stCondLst>
                                            <p:cond delay="648"/>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5519" y="179438"/>
            <a:ext cx="10744200" cy="5753100"/>
          </a:xfrm>
          <a:prstGeom prst="rect">
            <a:avLst/>
          </a:prstGeom>
        </p:spPr>
      </p:pic>
      <p:sp>
        <p:nvSpPr>
          <p:cNvPr id="8" name="TextBox 7"/>
          <p:cNvSpPr txBox="1"/>
          <p:nvPr/>
        </p:nvSpPr>
        <p:spPr>
          <a:xfrm>
            <a:off x="2804319" y="2590800"/>
            <a:ext cx="3135769" cy="584578"/>
          </a:xfrm>
          <a:prstGeom prst="rect">
            <a:avLst/>
          </a:prstGeom>
          <a:noFill/>
        </p:spPr>
        <p:txBody>
          <a:bodyPr wrap="square" lIns="121725" tIns="60862" rIns="121725" bIns="60862" rtlCol="0">
            <a:spAutoFit/>
          </a:bodyPr>
          <a:lstStyle/>
          <a:p>
            <a:r>
              <a:rPr lang="vi-VN" sz="3000" b="1" dirty="0" smtClean="0">
                <a:solidFill>
                  <a:srgbClr val="FF0000"/>
                </a:solidFill>
                <a:latin typeface="HP001 4 hàng"/>
              </a:rPr>
              <a:t>giàn </a:t>
            </a:r>
            <a:r>
              <a:rPr lang="vi-VN" sz="3000" b="1" dirty="0">
                <a:solidFill>
                  <a:srgbClr val="FF0000"/>
                </a:solidFill>
                <a:latin typeface="HP001 4 hàng"/>
              </a:rPr>
              <a:t>jưġ </a:t>
            </a:r>
            <a:endParaRPr lang="en-US" sz="3000" b="1" dirty="0">
              <a:solidFill>
                <a:srgbClr val="FF0000"/>
              </a:solidFill>
              <a:latin typeface="HP001 4 hàng" pitchFamily="34" charset="0"/>
            </a:endParaRPr>
          </a:p>
        </p:txBody>
      </p:sp>
      <p:sp>
        <p:nvSpPr>
          <p:cNvPr id="9" name="TextBox 8"/>
          <p:cNvSpPr txBox="1"/>
          <p:nvPr/>
        </p:nvSpPr>
        <p:spPr>
          <a:xfrm>
            <a:off x="2880519" y="1976725"/>
            <a:ext cx="3747548" cy="584578"/>
          </a:xfrm>
          <a:prstGeom prst="rect">
            <a:avLst/>
          </a:prstGeom>
          <a:noFill/>
        </p:spPr>
        <p:txBody>
          <a:bodyPr wrap="square" lIns="121725" tIns="60862" rIns="121725" bIns="60862" rtlCol="0">
            <a:spAutoFit/>
          </a:bodyPr>
          <a:lstStyle/>
          <a:p>
            <a:r>
              <a:rPr lang="vi-VN" sz="3000" b="1" dirty="0" smtClean="0">
                <a:solidFill>
                  <a:srgbClr val="FF0000"/>
                </a:solidFill>
                <a:latin typeface="HP001 4 hàng"/>
              </a:rPr>
              <a:t>wưĦ </a:t>
            </a:r>
            <a:r>
              <a:rPr lang="vi-VN" sz="3000" b="1" dirty="0">
                <a:solidFill>
                  <a:srgbClr val="FF0000"/>
                </a:solidFill>
                <a:latin typeface="HP001 4 hàng"/>
              </a:rPr>
              <a:t>wưĢ </a:t>
            </a:r>
            <a:endParaRPr lang="en-US" sz="3000" b="1" dirty="0">
              <a:solidFill>
                <a:srgbClr val="FF0000"/>
              </a:solidFill>
              <a:latin typeface="HP001 4 hàng" pitchFamily="34" charset="0"/>
            </a:endParaRPr>
          </a:p>
        </p:txBody>
      </p:sp>
      <p:sp>
        <p:nvSpPr>
          <p:cNvPr id="10" name="TextBox 9"/>
          <p:cNvSpPr txBox="1"/>
          <p:nvPr/>
        </p:nvSpPr>
        <p:spPr>
          <a:xfrm>
            <a:off x="2880519" y="785793"/>
            <a:ext cx="5417550" cy="584578"/>
          </a:xfrm>
          <a:prstGeom prst="rect">
            <a:avLst/>
          </a:prstGeom>
          <a:noFill/>
        </p:spPr>
        <p:txBody>
          <a:bodyPr wrap="square" lIns="121725" tIns="60862" rIns="121725" bIns="60862" rtlCol="0">
            <a:spAutoFit/>
          </a:bodyPr>
          <a:lstStyle/>
          <a:p>
            <a:r>
              <a:rPr lang="en-US" sz="3000" b="1" dirty="0">
                <a:solidFill>
                  <a:srgbClr val="FF0000"/>
                </a:solidFill>
                <a:latin typeface="HP001 4 hàng"/>
              </a:rPr>
              <a:t>Ŕ</a:t>
            </a:r>
            <a:r>
              <a:rPr lang="el-GR" sz="3000" b="1" dirty="0">
                <a:solidFill>
                  <a:srgbClr val="FF0000"/>
                </a:solidFill>
                <a:latin typeface="HP001 4 hàng"/>
              </a:rPr>
              <a:t>Χ</a:t>
            </a:r>
            <a:endParaRPr lang="en-US" sz="3000" b="1" dirty="0">
              <a:solidFill>
                <a:srgbClr val="FF0000"/>
              </a:solidFill>
              <a:latin typeface="HP001 4 hàng" pitchFamily="34" charset="0"/>
            </a:endParaRPr>
          </a:p>
        </p:txBody>
      </p:sp>
      <p:sp>
        <p:nvSpPr>
          <p:cNvPr id="11" name="TextBox 10"/>
          <p:cNvSpPr txBox="1"/>
          <p:nvPr/>
        </p:nvSpPr>
        <p:spPr>
          <a:xfrm>
            <a:off x="2880519" y="332501"/>
            <a:ext cx="5437673" cy="2277349"/>
          </a:xfrm>
          <a:prstGeom prst="rect">
            <a:avLst/>
          </a:prstGeom>
          <a:noFill/>
        </p:spPr>
        <p:txBody>
          <a:bodyPr wrap="square" lIns="121725" tIns="60862" rIns="121725" bIns="60862" rtlCol="0">
            <a:spAutoFit/>
          </a:bodyPr>
          <a:lstStyle/>
          <a:p>
            <a:r>
              <a:rPr lang="en-US" sz="3000" b="1" dirty="0" smtClean="0">
                <a:solidFill>
                  <a:srgbClr val="FF0000"/>
                </a:solidFill>
                <a:latin typeface="HP001 4 hàng"/>
              </a:rPr>
              <a:t>Ŕ</a:t>
            </a:r>
            <a:r>
              <a:rPr lang="el-GR" sz="3000" b="1" dirty="0">
                <a:solidFill>
                  <a:srgbClr val="FF0000"/>
                </a:solidFill>
                <a:latin typeface="HP001 4 hàng"/>
              </a:rPr>
              <a:t>Υ</a:t>
            </a:r>
            <a:r>
              <a:rPr lang="el-GR" sz="14000" dirty="0">
                <a:solidFill>
                  <a:srgbClr val="FF0000"/>
                </a:solidFill>
                <a:latin typeface="HP001 4 hàng"/>
              </a:rPr>
              <a:t> </a:t>
            </a:r>
            <a:endParaRPr lang="en-US" sz="14000" dirty="0">
              <a:solidFill>
                <a:srgbClr val="FF0000"/>
              </a:solidFill>
              <a:latin typeface="HP001 4 hàng" pitchFamily="34" charset="0"/>
            </a:endParaRPr>
          </a:p>
        </p:txBody>
      </p:sp>
    </p:spTree>
    <p:extLst>
      <p:ext uri="{BB962C8B-B14F-4D97-AF65-F5344CB8AC3E}">
        <p14:creationId xmlns:p14="http://schemas.microsoft.com/office/powerpoint/2010/main" val="2051812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607" t="3601" b="66437"/>
          <a:stretch/>
        </p:blipFill>
        <p:spPr>
          <a:xfrm>
            <a:off x="1739397" y="0"/>
            <a:ext cx="8599453" cy="4009232"/>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231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Nắng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vàng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ươm</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như</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mật</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trải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khắp</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sân</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Chú</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mèo</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mướp</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thảnh</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thơi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nằm</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sưởi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nắng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bên</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thềm</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Mắt</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chú</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lim</a:t>
            </a:r>
            <a:r>
              <a:rPr lang="en-US" sz="4000" dirty="0" smtClean="0">
                <a:solidFill>
                  <a:srgbClr val="0070C0"/>
                </a:solidFill>
                <a:latin typeface="Arial-Rounded" pitchFamily="34" charset="0"/>
                <a:ea typeface="Arial-Rounded" pitchFamily="34" charset="0"/>
                <a:cs typeface="Arial-Rounded" pitchFamily="34" charset="0"/>
              </a:rPr>
              <a:t> dim </a:t>
            </a:r>
            <a:r>
              <a:rPr lang="en-US" sz="4000" dirty="0" err="1" smtClean="0">
                <a:solidFill>
                  <a:srgbClr val="0070C0"/>
                </a:solidFill>
                <a:latin typeface="Arial-Rounded" pitchFamily="34" charset="0"/>
                <a:ea typeface="Arial-Rounded" pitchFamily="34" charset="0"/>
                <a:cs typeface="Arial-Rounded" pitchFamily="34" charset="0"/>
              </a:rPr>
              <a:t>ra</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điều</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thích</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thú</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Mấy</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sợi</a:t>
            </a:r>
            <a:r>
              <a:rPr lang="en-US" sz="4000" dirty="0" smtClean="0">
                <a:solidFill>
                  <a:srgbClr val="0070C0"/>
                </a:solidFill>
                <a:latin typeface="Arial-Rounded" pitchFamily="34" charset="0"/>
                <a:ea typeface="Arial-Rounded" pitchFamily="34" charset="0"/>
                <a:cs typeface="Arial-Rounded" pitchFamily="34" charset="0"/>
              </a:rPr>
              <a:t> ria </a:t>
            </a:r>
            <a:r>
              <a:rPr lang="en-US" sz="4000" dirty="0" err="1" smtClean="0">
                <a:solidFill>
                  <a:srgbClr val="0070C0"/>
                </a:solidFill>
                <a:latin typeface="Arial-Rounded" pitchFamily="34" charset="0"/>
                <a:ea typeface="Arial-Rounded" pitchFamily="34" charset="0"/>
                <a:cs typeface="Arial-Rounded" pitchFamily="34" charset="0"/>
              </a:rPr>
              <a:t>mép</a:t>
            </a:r>
            <a:r>
              <a:rPr lang="en-US" sz="4000" dirty="0" smtClean="0">
                <a:solidFill>
                  <a:srgbClr val="0070C0"/>
                </a:solidFill>
                <a:latin typeface="Arial-Rounded" pitchFamily="34" charset="0"/>
                <a:ea typeface="Arial-Rounded" pitchFamily="34" charset="0"/>
                <a:cs typeface="Arial-Rounded" pitchFamily="34" charset="0"/>
              </a:rPr>
              <a:t> rung </a:t>
            </a:r>
            <a:r>
              <a:rPr lang="en-US" sz="4000" dirty="0" err="1" smtClean="0">
                <a:solidFill>
                  <a:srgbClr val="0070C0"/>
                </a:solidFill>
                <a:latin typeface="Arial-Rounded" pitchFamily="34" charset="0"/>
                <a:ea typeface="Arial-Rounded" pitchFamily="34" charset="0"/>
                <a:cs typeface="Arial-Rounded" pitchFamily="34" charset="0"/>
              </a:rPr>
              <a:t>rinh</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Đừng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thấy</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mèo</a:t>
            </a:r>
            <a:r>
              <a:rPr lang="en-US" sz="4000" dirty="0" smtClean="0">
                <a:solidFill>
                  <a:srgbClr val="0070C0"/>
                </a:solidFill>
                <a:latin typeface="Arial-Rounded" pitchFamily="34" charset="0"/>
                <a:ea typeface="Arial-Rounded" pitchFamily="34" charset="0"/>
                <a:cs typeface="Arial-Rounded" pitchFamily="34" charset="0"/>
              </a:rPr>
              <a:t> ta hay </a:t>
            </a:r>
            <a:r>
              <a:rPr lang="en-US" sz="4000" dirty="0" err="1" smtClean="0">
                <a:solidFill>
                  <a:srgbClr val="0070C0"/>
                </a:solidFill>
                <a:latin typeface="Arial-Rounded" pitchFamily="34" charset="0"/>
                <a:ea typeface="Arial-Rounded" pitchFamily="34" charset="0"/>
                <a:cs typeface="Arial-Rounded" pitchFamily="34" charset="0"/>
              </a:rPr>
              <a:t>nằm</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dài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mà</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nghĩ</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chú</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lười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Sưởi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nắng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giúp</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mèo</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dẻo</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dai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hơn</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đấy</a:t>
            </a:r>
            <a:r>
              <a:rPr lang="en-US" sz="4000" dirty="0" smtClean="0">
                <a:solidFill>
                  <a:srgbClr val="0070C0"/>
                </a:solidFill>
                <a:latin typeface="Arial-Rounded" pitchFamily="34" charset="0"/>
                <a:ea typeface="Arial-Rounded" pitchFamily="34" charset="0"/>
                <a:cs typeface="Arial-Rounded" pitchFamily="34" charset="0"/>
              </a:rPr>
              <a:t>.</a:t>
            </a:r>
          </a:p>
        </p:txBody>
      </p:sp>
      <p:cxnSp>
        <p:nvCxnSpPr>
          <p:cNvPr id="11" name="Straight Connector 10"/>
          <p:cNvCxnSpPr/>
          <p:nvPr/>
        </p:nvCxnSpPr>
        <p:spPr>
          <a:xfrm flipH="1">
            <a:off x="9870318" y="4544585"/>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309268" y="3721857"/>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9896127" y="3746213"/>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9703856" y="3980388"/>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834117" y="5009227"/>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896127" y="4415320"/>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334226" y="5061209"/>
            <a:ext cx="1188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826650" y="5016751"/>
            <a:ext cx="12903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091050" y="4887486"/>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4</a:t>
            </a:r>
            <a:endParaRPr lang="en-US" sz="2000" b="1">
              <a:solidFill>
                <a:schemeClr val="tx1"/>
              </a:solidFill>
              <a:latin typeface="Arial" pitchFamily="34" charset="0"/>
              <a:ea typeface="Arial-Rounded" pitchFamily="34" charset="0"/>
              <a:cs typeface="Arial" pitchFamily="34" charset="0"/>
            </a:endParaRPr>
          </a:p>
        </p:txBody>
      </p:sp>
      <p:cxnSp>
        <p:nvCxnSpPr>
          <p:cNvPr id="24" name="Straight Connector 23"/>
          <p:cNvCxnSpPr/>
          <p:nvPr/>
        </p:nvCxnSpPr>
        <p:spPr>
          <a:xfrm flipH="1">
            <a:off x="10724522" y="5581603"/>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34226" y="5452338"/>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5</a:t>
            </a:r>
            <a:endParaRPr lang="en-US" sz="2000" b="1">
              <a:solidFill>
                <a:schemeClr val="tx1"/>
              </a:solidFill>
              <a:latin typeface="Arial" pitchFamily="34" charset="0"/>
              <a:ea typeface="Arial-Rounded" pitchFamily="34" charset="0"/>
              <a:cs typeface="Arial" pitchFamily="34" charset="0"/>
            </a:endParaRPr>
          </a:p>
        </p:txBody>
      </p:sp>
      <p:cxnSp>
        <p:nvCxnSpPr>
          <p:cNvPr id="28" name="Straight Connector 27"/>
          <p:cNvCxnSpPr/>
          <p:nvPr/>
        </p:nvCxnSpPr>
        <p:spPr>
          <a:xfrm>
            <a:off x="3745617" y="4475611"/>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344787" y="6186307"/>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0998823" y="5482993"/>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6</a:t>
            </a:r>
            <a:endParaRPr lang="en-US" sz="20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animBg="1"/>
      <p:bldP spid="13" grpId="0" animBg="1"/>
      <p:bldP spid="16" grpId="0" animBg="1"/>
      <p:bldP spid="19" grpId="0" animBg="1"/>
      <p:bldP spid="26"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99319" y="2726975"/>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ươm</a:t>
            </a:r>
          </a:p>
        </p:txBody>
      </p:sp>
      <p:sp>
        <p:nvSpPr>
          <p:cNvPr id="6" name="Title 1"/>
          <p:cNvSpPr txBox="1">
            <a:spLocks/>
          </p:cNvSpPr>
          <p:nvPr/>
        </p:nvSpPr>
        <p:spPr>
          <a:xfrm>
            <a:off x="6627230" y="272697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mướp</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smtClean="0">
                <a:solidFill>
                  <a:srgbClr val="0070C0"/>
                </a:solidFill>
                <a:latin typeface="Arial-Rounded" pitchFamily="34" charset="0"/>
                <a:ea typeface="Arial-Rounded" pitchFamily="34" charset="0"/>
                <a:cs typeface="Arial-Rounded" pitchFamily="34" charset="0"/>
              </a:rPr>
              <a:t>	</a:t>
            </a:r>
            <a:r>
              <a:rPr lang="en-US" sz="4800">
                <a:solidFill>
                  <a:srgbClr val="0070C0"/>
                </a:solidFill>
                <a:latin typeface="Arial-Rounded" pitchFamily="34" charset="0"/>
                <a:ea typeface="Arial-Rounded" pitchFamily="34" charset="0"/>
                <a:cs typeface="Arial-Rounded" pitchFamily="34" charset="0"/>
              </a:rPr>
              <a:t>Nắng vàng ươm như mật trải khắp sân. Chú mèo mướp thảnh thơi nằm sưởi nắng bên thềm. Mắt chú lim dim ra điều thích thú. Mấy sợi ria mép rung rinh. Đừng thấy mèo ta hay nằm mà nghĩ chú lười. Sưởi nắng giúp mèo dẻo dai hơn đấy.</a:t>
            </a:r>
          </a:p>
        </p:txBody>
      </p:sp>
      <p:sp>
        <p:nvSpPr>
          <p:cNvPr id="14" name="Rounded Rectangle 13"/>
          <p:cNvSpPr/>
          <p:nvPr/>
        </p:nvSpPr>
        <p:spPr>
          <a:xfrm>
            <a:off x="473432" y="5489685"/>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Mèo mướp đang sưởi nắng ở đâu?</a:t>
            </a:r>
            <a:endParaRPr lang="en-US" sz="4800">
              <a:latin typeface="Arial-Rounded" pitchFamily="34" charset="0"/>
              <a:ea typeface="Arial-Rounded" pitchFamily="34" charset="0"/>
              <a:cs typeface="Arial-Rounded" pitchFamily="34" charset="0"/>
            </a:endParaRPr>
          </a:p>
        </p:txBody>
      </p:sp>
      <p:cxnSp>
        <p:nvCxnSpPr>
          <p:cNvPr id="15" name="Straight Connector 14"/>
          <p:cNvCxnSpPr/>
          <p:nvPr/>
        </p:nvCxnSpPr>
        <p:spPr>
          <a:xfrm>
            <a:off x="456011" y="1981200"/>
            <a:ext cx="1127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5118" y="2617702"/>
            <a:ext cx="24154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73432" y="5489685"/>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Khi sưởi nắng, cơ thể mèo có gì đáng yêu?</a:t>
            </a:r>
            <a:endParaRPr lang="en-US" sz="4800">
              <a:latin typeface="Arial-Rounded" pitchFamily="34" charset="0"/>
              <a:ea typeface="Arial-Rounded" pitchFamily="34" charset="0"/>
              <a:cs typeface="Arial-Rounded" pitchFamily="34" charset="0"/>
            </a:endParaRPr>
          </a:p>
        </p:txBody>
      </p:sp>
      <p:cxnSp>
        <p:nvCxnSpPr>
          <p:cNvPr id="26" name="Straight Connector 25"/>
          <p:cNvCxnSpPr/>
          <p:nvPr/>
        </p:nvCxnSpPr>
        <p:spPr>
          <a:xfrm>
            <a:off x="3109119" y="2646605"/>
            <a:ext cx="8458200" cy="26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7820" y="3297496"/>
            <a:ext cx="66202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473432" y="5489685"/>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Sưởi nắng mang lại lợi ích gì cho mèo?</a:t>
            </a:r>
            <a:endParaRPr lang="en-US" sz="4800">
              <a:latin typeface="Arial-Rounded" pitchFamily="34" charset="0"/>
              <a:ea typeface="Arial-Rounded" pitchFamily="34" charset="0"/>
              <a:cs typeface="Arial-Rounded" pitchFamily="34" charset="0"/>
            </a:endParaRPr>
          </a:p>
        </p:txBody>
      </p:sp>
      <p:cxnSp>
        <p:nvCxnSpPr>
          <p:cNvPr id="33" name="Straight Connector 32"/>
          <p:cNvCxnSpPr/>
          <p:nvPr/>
        </p:nvCxnSpPr>
        <p:spPr>
          <a:xfrm>
            <a:off x="7799708" y="3949264"/>
            <a:ext cx="39845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75118" y="4572000"/>
            <a:ext cx="54772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1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33"/>
                                        </p:tgtEl>
                                      </p:cBhvr>
                                    </p:animEffect>
                                    <p:set>
                                      <p:cBhvr>
                                        <p:cTn id="62" dur="1" fill="hold">
                                          <p:stCondLst>
                                            <p:cond delay="499"/>
                                          </p:stCondLst>
                                        </p:cTn>
                                        <p:tgtEl>
                                          <p:spTgt spid="3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4"/>
                                        </p:tgtEl>
                                      </p:cBhvr>
                                    </p:animEffect>
                                    <p:set>
                                      <p:cBhvr>
                                        <p:cTn id="65"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èo Tắm Nắng Con Phần Còn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319" y="533400"/>
            <a:ext cx="9160030" cy="533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553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Nắng vàng ươm như mật trải khắp sân. Chú mèo mướp thảnh thơi nằm sưởi nắng bên thềm. Mắt chú lim dim ra điều thích thú. Mấy sợi ria mép rung rinh. Đừng thấy mèo ta hay nằm mà nghĩ chú lười. Sưởi nắng giúp mèo dẻo dai hơn đấy.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431" y="-248831"/>
            <a:ext cx="9957955" cy="5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737519" y="914400"/>
            <a:ext cx="8382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Vật nuôi yêu thích</a:t>
            </a:r>
            <a:endParaRPr lang="en-US" sz="6000">
              <a:solidFill>
                <a:srgbClr val="0070C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658" t="57867" r="6137" b="5517"/>
          <a:stretch/>
        </p:blipFill>
        <p:spPr>
          <a:xfrm>
            <a:off x="2213902" y="2056998"/>
            <a:ext cx="7880026" cy="4648602"/>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Nắng vàng ươm như mật trải khắp sân. Chú mèo mướp thảnh thơi nằm sưởi nắng bên thềm. Mắt chú lim dim ra điều thích thú. Mấy sợi ria mép rung rinh. Đừng thấy mèo ta hay nằm mà nghĩ chú lười. Sưởi nắng giúp mèo dẻo dai hơn đấy.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431" y="-248831"/>
            <a:ext cx="9957955" cy="5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107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9519" y="228600"/>
            <a:ext cx="7384256" cy="2585323"/>
          </a:xfrm>
          <a:prstGeom prst="rect">
            <a:avLst/>
          </a:prstGeom>
        </p:spPr>
        <p:txBody>
          <a:bodyPr wrap="square">
            <a:spAutoFit/>
          </a:bodyPr>
          <a:lstStyle/>
          <a:p>
            <a:pPr algn="just"/>
            <a:r>
              <a:rPr lang="vi-VN" sz="5400">
                <a:solidFill>
                  <a:srgbClr val="0070C0"/>
                </a:solidFill>
                <a:latin typeface="Arial-Rounded" pitchFamily="34" charset="0"/>
                <a:ea typeface="Arial-Rounded" pitchFamily="34" charset="0"/>
                <a:cs typeface="Arial-Rounded" pitchFamily="34" charset="0"/>
              </a:rPr>
              <a:t>Con gì đuôi ngắn tai dài</a:t>
            </a:r>
          </a:p>
          <a:p>
            <a:pPr algn="just"/>
            <a:r>
              <a:rPr lang="vi-VN" sz="5400">
                <a:solidFill>
                  <a:srgbClr val="0070C0"/>
                </a:solidFill>
                <a:latin typeface="Arial-Rounded" pitchFamily="34" charset="0"/>
                <a:ea typeface="Arial-Rounded" pitchFamily="34" charset="0"/>
                <a:cs typeface="Arial-Rounded" pitchFamily="34" charset="0"/>
              </a:rPr>
              <a:t>Mắt hồng lông mượt</a:t>
            </a:r>
          </a:p>
          <a:p>
            <a:pPr algn="just"/>
            <a:r>
              <a:rPr lang="vi-VN" sz="5400">
                <a:solidFill>
                  <a:srgbClr val="0070C0"/>
                </a:solidFill>
                <a:latin typeface="Arial-Rounded" pitchFamily="34" charset="0"/>
                <a:ea typeface="Arial-Rounded" pitchFamily="34" charset="0"/>
                <a:cs typeface="Arial-Rounded" pitchFamily="34" charset="0"/>
              </a:rPr>
              <a:t>Có tài chạy </a:t>
            </a:r>
            <a:r>
              <a:rPr lang="vi-VN" sz="5400" smtClean="0">
                <a:solidFill>
                  <a:srgbClr val="0070C0"/>
                </a:solidFill>
                <a:latin typeface="Arial-Rounded" pitchFamily="34" charset="0"/>
                <a:ea typeface="Arial-Rounded" pitchFamily="34" charset="0"/>
                <a:cs typeface="Arial-Rounded" pitchFamily="34" charset="0"/>
              </a:rPr>
              <a:t>nhanh</a:t>
            </a:r>
            <a:r>
              <a:rPr lang="en-US" sz="5400" smtClean="0">
                <a:solidFill>
                  <a:srgbClr val="0070C0"/>
                </a:solidFill>
                <a:latin typeface="Arial-Rounded" pitchFamily="34" charset="0"/>
                <a:ea typeface="Arial-Rounded" pitchFamily="34" charset="0"/>
                <a:cs typeface="Arial-Rounded" pitchFamily="34" charset="0"/>
              </a:rPr>
              <a:t>?</a:t>
            </a:r>
            <a:endParaRPr lang="vi-VN" sz="5400">
              <a:solidFill>
                <a:srgbClr val="0070C0"/>
              </a:solidFill>
              <a:latin typeface="Arial-Rounded" pitchFamily="34" charset="0"/>
              <a:ea typeface="Arial-Rounded" pitchFamily="34" charset="0"/>
              <a:cs typeface="Arial-Rounded" pitchFamily="34" charset="0"/>
            </a:endParaRPr>
          </a:p>
        </p:txBody>
      </p:sp>
      <p:pic>
        <p:nvPicPr>
          <p:cNvPr id="1026" name="Picture 2" descr="Rabbit Vaccinations | Rabbit Advice | Companion C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919" y="2923308"/>
            <a:ext cx="6030305" cy="33920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99519" y="3822543"/>
            <a:ext cx="2209800" cy="2123658"/>
          </a:xfrm>
          <a:prstGeom prst="rect">
            <a:avLst/>
          </a:prstGeom>
        </p:spPr>
        <p:txBody>
          <a:bodyPr wrap="square">
            <a:spAutoFit/>
          </a:bodyPr>
          <a:lstStyle/>
          <a:p>
            <a:pPr algn="ctr"/>
            <a:r>
              <a:rPr lang="en-US" sz="6600" smtClean="0">
                <a:solidFill>
                  <a:srgbClr val="FF0000"/>
                </a:solidFill>
                <a:latin typeface="Arial-Rounded" pitchFamily="34" charset="0"/>
                <a:ea typeface="Arial-Rounded" pitchFamily="34" charset="0"/>
                <a:cs typeface="Arial-Rounded" pitchFamily="34" charset="0"/>
              </a:rPr>
              <a:t>Con thỏ</a:t>
            </a:r>
            <a:endParaRPr lang="vi-VN"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93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719" y="838200"/>
            <a:ext cx="7384256" cy="4247317"/>
          </a:xfrm>
          <a:prstGeom prst="rect">
            <a:avLst/>
          </a:prstGeom>
        </p:spPr>
        <p:txBody>
          <a:bodyPr wrap="square">
            <a:spAutoFit/>
          </a:bodyPr>
          <a:lstStyle/>
          <a:p>
            <a:r>
              <a:rPr lang="vi-VN" sz="5400">
                <a:solidFill>
                  <a:srgbClr val="0070C0"/>
                </a:solidFill>
                <a:latin typeface="Arial-Rounded" pitchFamily="34" charset="0"/>
                <a:ea typeface="Arial-Rounded" pitchFamily="34" charset="0"/>
                <a:cs typeface="Arial-Rounded" pitchFamily="34" charset="0"/>
              </a:rPr>
              <a:t>Thường nằm đầu hè</a:t>
            </a:r>
          </a:p>
          <a:p>
            <a:r>
              <a:rPr lang="vi-VN" sz="5400">
                <a:solidFill>
                  <a:srgbClr val="0070C0"/>
                </a:solidFill>
                <a:latin typeface="Arial-Rounded" pitchFamily="34" charset="0"/>
                <a:ea typeface="Arial-Rounded" pitchFamily="34" charset="0"/>
                <a:cs typeface="Arial-Rounded" pitchFamily="34" charset="0"/>
              </a:rPr>
              <a:t>Giữ cho nhà chủ</a:t>
            </a:r>
          </a:p>
          <a:p>
            <a:r>
              <a:rPr lang="vi-VN" sz="5400">
                <a:solidFill>
                  <a:srgbClr val="0070C0"/>
                </a:solidFill>
                <a:latin typeface="Arial-Rounded" pitchFamily="34" charset="0"/>
                <a:ea typeface="Arial-Rounded" pitchFamily="34" charset="0"/>
                <a:cs typeface="Arial-Rounded" pitchFamily="34" charset="0"/>
              </a:rPr>
              <a:t>Người lạ nó sủa</a:t>
            </a:r>
          </a:p>
          <a:p>
            <a:r>
              <a:rPr lang="vi-VN" sz="5400">
                <a:solidFill>
                  <a:srgbClr val="0070C0"/>
                </a:solidFill>
                <a:latin typeface="Arial-Rounded" pitchFamily="34" charset="0"/>
                <a:ea typeface="Arial-Rounded" pitchFamily="34" charset="0"/>
                <a:cs typeface="Arial-Rounded" pitchFamily="34" charset="0"/>
              </a:rPr>
              <a:t>Người quen nó </a:t>
            </a:r>
            <a:r>
              <a:rPr lang="vi-VN" sz="5400" smtClean="0">
                <a:solidFill>
                  <a:srgbClr val="0070C0"/>
                </a:solidFill>
                <a:latin typeface="Arial-Rounded" pitchFamily="34" charset="0"/>
                <a:ea typeface="Arial-Rounded" pitchFamily="34" charset="0"/>
                <a:cs typeface="Arial-Rounded" pitchFamily="34" charset="0"/>
              </a:rPr>
              <a:t>mừng</a:t>
            </a:r>
            <a:r>
              <a:rPr lang="en-US" sz="5400" smtClean="0">
                <a:solidFill>
                  <a:srgbClr val="0070C0"/>
                </a:solidFill>
                <a:latin typeface="Arial-Rounded" pitchFamily="34" charset="0"/>
                <a:ea typeface="Arial-Rounded" pitchFamily="34" charset="0"/>
                <a:cs typeface="Arial-Rounded" pitchFamily="34" charset="0"/>
              </a:rPr>
              <a:t>.</a:t>
            </a:r>
          </a:p>
          <a:p>
            <a:pPr algn="r"/>
            <a:r>
              <a:rPr lang="en-US" sz="5400" smtClean="0">
                <a:solidFill>
                  <a:srgbClr val="0070C0"/>
                </a:solidFill>
                <a:latin typeface="Arial-Rounded" pitchFamily="34" charset="0"/>
                <a:ea typeface="Arial-Rounded" pitchFamily="34" charset="0"/>
                <a:cs typeface="Arial-Rounded" pitchFamily="34" charset="0"/>
              </a:rPr>
              <a:t>Đố bạn con gì?</a:t>
            </a:r>
            <a:endParaRPr lang="vi-VN" sz="5400">
              <a:solidFill>
                <a:srgbClr val="0070C0"/>
              </a:solidFill>
              <a:latin typeface="Arial-Rounded" pitchFamily="34" charset="0"/>
              <a:ea typeface="Arial-Rounded" pitchFamily="34" charset="0"/>
              <a:cs typeface="Arial-Rounded" pitchFamily="34" charset="0"/>
            </a:endParaRPr>
          </a:p>
        </p:txBody>
      </p:sp>
      <p:sp>
        <p:nvSpPr>
          <p:cNvPr id="6" name="Rectangle 5"/>
          <p:cNvSpPr/>
          <p:nvPr/>
        </p:nvSpPr>
        <p:spPr>
          <a:xfrm>
            <a:off x="9052719" y="4114800"/>
            <a:ext cx="2209800" cy="2123658"/>
          </a:xfrm>
          <a:prstGeom prst="rect">
            <a:avLst/>
          </a:prstGeom>
        </p:spPr>
        <p:txBody>
          <a:bodyPr wrap="square">
            <a:spAutoFit/>
          </a:bodyPr>
          <a:lstStyle/>
          <a:p>
            <a:pPr algn="ctr"/>
            <a:r>
              <a:rPr lang="en-US" sz="6600" smtClean="0">
                <a:solidFill>
                  <a:srgbClr val="FF0000"/>
                </a:solidFill>
                <a:latin typeface="Arial-Rounded" pitchFamily="34" charset="0"/>
                <a:ea typeface="Arial-Rounded" pitchFamily="34" charset="0"/>
                <a:cs typeface="Arial-Rounded" pitchFamily="34" charset="0"/>
              </a:rPr>
              <a:t>Con chó</a:t>
            </a:r>
            <a:endParaRPr lang="vi-VN" sz="6600">
              <a:solidFill>
                <a:srgbClr val="FF0000"/>
              </a:solidFill>
              <a:latin typeface="Arial-Rounded" pitchFamily="34" charset="0"/>
              <a:ea typeface="Arial-Rounded" pitchFamily="34" charset="0"/>
              <a:cs typeface="Arial-Rounded" pitchFamily="34" charset="0"/>
            </a:endParaRPr>
          </a:p>
        </p:txBody>
      </p:sp>
      <p:pic>
        <p:nvPicPr>
          <p:cNvPr id="3074" name="Picture 2" descr="Quoc Trung Blog: Chuyện con ch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690519" y="-14440"/>
            <a:ext cx="5505653" cy="412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09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918" y="228600"/>
            <a:ext cx="11795919" cy="1569660"/>
          </a:xfrm>
          <a:prstGeom prst="rect">
            <a:avLst/>
          </a:prstGeom>
        </p:spPr>
        <p:txBody>
          <a:bodyPr wrap="square">
            <a:spAutoFit/>
          </a:bodyPr>
          <a:lstStyle/>
          <a:p>
            <a:r>
              <a:rPr lang="en-US" sz="4800" smtClean="0">
                <a:solidFill>
                  <a:srgbClr val="0070C0"/>
                </a:solidFill>
                <a:latin typeface="Arial-Rounded" pitchFamily="34" charset="0"/>
                <a:ea typeface="Arial-Rounded" pitchFamily="34" charset="0"/>
                <a:cs typeface="Arial-Rounded" pitchFamily="34" charset="0"/>
              </a:rPr>
              <a:t>	   </a:t>
            </a:r>
            <a:r>
              <a:rPr lang="vi-VN" sz="4800" smtClean="0">
                <a:solidFill>
                  <a:srgbClr val="0070C0"/>
                </a:solidFill>
                <a:latin typeface="Arial-Rounded" pitchFamily="34" charset="0"/>
                <a:ea typeface="Arial-Rounded" pitchFamily="34" charset="0"/>
                <a:cs typeface="Arial-Rounded" pitchFamily="34" charset="0"/>
              </a:rPr>
              <a:t>Con </a:t>
            </a:r>
            <a:r>
              <a:rPr lang="vi-VN" sz="4800">
                <a:solidFill>
                  <a:srgbClr val="0070C0"/>
                </a:solidFill>
                <a:latin typeface="Arial-Rounded" pitchFamily="34" charset="0"/>
                <a:ea typeface="Arial-Rounded" pitchFamily="34" charset="0"/>
                <a:cs typeface="Arial-Rounded" pitchFamily="34" charset="0"/>
              </a:rPr>
              <a:t>gì hai mắt trong veo</a:t>
            </a:r>
          </a:p>
          <a:p>
            <a:r>
              <a:rPr lang="vi-VN" sz="4800">
                <a:solidFill>
                  <a:srgbClr val="0070C0"/>
                </a:solidFill>
                <a:latin typeface="Arial-Rounded" pitchFamily="34" charset="0"/>
                <a:ea typeface="Arial-Rounded" pitchFamily="34" charset="0"/>
                <a:cs typeface="Arial-Rounded" pitchFamily="34" charset="0"/>
              </a:rPr>
              <a:t>Thích nằm sưởi nắng, thích trèo cây cau</a:t>
            </a:r>
          </a:p>
        </p:txBody>
      </p:sp>
      <p:sp>
        <p:nvSpPr>
          <p:cNvPr id="6" name="Rectangle 5"/>
          <p:cNvSpPr/>
          <p:nvPr/>
        </p:nvSpPr>
        <p:spPr>
          <a:xfrm>
            <a:off x="1813719" y="3352800"/>
            <a:ext cx="2209800" cy="2123658"/>
          </a:xfrm>
          <a:prstGeom prst="rect">
            <a:avLst/>
          </a:prstGeom>
        </p:spPr>
        <p:txBody>
          <a:bodyPr wrap="square">
            <a:spAutoFit/>
          </a:bodyPr>
          <a:lstStyle/>
          <a:p>
            <a:pPr algn="ctr"/>
            <a:r>
              <a:rPr lang="en-US" sz="6600" smtClean="0">
                <a:solidFill>
                  <a:srgbClr val="FF0000"/>
                </a:solidFill>
                <a:latin typeface="Arial-Rounded" pitchFamily="34" charset="0"/>
                <a:ea typeface="Arial-Rounded" pitchFamily="34" charset="0"/>
                <a:cs typeface="Arial-Rounded" pitchFamily="34" charset="0"/>
              </a:rPr>
              <a:t>Con mèo</a:t>
            </a:r>
            <a:endParaRPr lang="vi-VN" sz="6600">
              <a:solidFill>
                <a:srgbClr val="FF0000"/>
              </a:solidFill>
              <a:latin typeface="Arial-Rounded" pitchFamily="34" charset="0"/>
              <a:ea typeface="Arial-Rounded" pitchFamily="34" charset="0"/>
              <a:cs typeface="Arial-Rounded" pitchFamily="34" charset="0"/>
            </a:endParaRPr>
          </a:p>
        </p:txBody>
      </p:sp>
      <p:pic>
        <p:nvPicPr>
          <p:cNvPr id="4098" name="Picture 2" descr="hình ảnh con mèo - Google Search | Cute kittens, Động vật dễ thương nhất,  Stuffed animals"/>
          <p:cNvPicPr>
            <a:picLocks noChangeAspect="1" noChangeArrowheads="1"/>
          </p:cNvPicPr>
          <p:nvPr/>
        </p:nvPicPr>
        <p:blipFill rotWithShape="1">
          <a:blip r:embed="rId2">
            <a:extLst>
              <a:ext uri="{28A0092B-C50C-407E-A947-70E740481C1C}">
                <a14:useLocalDpi xmlns:a14="http://schemas.microsoft.com/office/drawing/2010/main" val="0"/>
              </a:ext>
            </a:extLst>
          </a:blip>
          <a:srcRect l="5694" r="6135"/>
          <a:stretch/>
        </p:blipFill>
        <p:spPr bwMode="auto">
          <a:xfrm>
            <a:off x="4760876" y="2273486"/>
            <a:ext cx="6068018" cy="387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76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l="3290" r="1315" b="3645"/>
          <a:stretch/>
        </p:blipFill>
        <p:spPr>
          <a:xfrm>
            <a:off x="625920" y="152400"/>
            <a:ext cx="11049001" cy="6553200"/>
          </a:xfrm>
          <a:prstGeom prst="rect">
            <a:avLst/>
          </a:prstGeom>
        </p:spPr>
      </p:pic>
      <p:sp>
        <p:nvSpPr>
          <p:cNvPr id="4" name="TextBox 3"/>
          <p:cNvSpPr txBox="1"/>
          <p:nvPr/>
        </p:nvSpPr>
        <p:spPr>
          <a:xfrm>
            <a:off x="1697018" y="125361"/>
            <a:ext cx="284803" cy="646331"/>
          </a:xfrm>
          <a:prstGeom prst="rect">
            <a:avLst/>
          </a:prstGeom>
          <a:noFill/>
        </p:spPr>
        <p:txBody>
          <a:bodyPr wrap="square" rtlCol="0">
            <a:spAutoFit/>
          </a:bodyPr>
          <a:lstStyle/>
          <a:p>
            <a:r>
              <a:rPr lang="en-US" sz="3600" dirty="0" smtClean="0">
                <a:solidFill>
                  <a:srgbClr val="FF0000"/>
                </a:solidFill>
              </a:rPr>
              <a:t>ư</a:t>
            </a:r>
            <a:endParaRPr lang="en-US" sz="3600" dirty="0">
              <a:solidFill>
                <a:srgbClr val="FF0000"/>
              </a:solidFill>
            </a:endParaRPr>
          </a:p>
        </p:txBody>
      </p:sp>
      <p:sp>
        <p:nvSpPr>
          <p:cNvPr id="5" name="TextBox 4"/>
          <p:cNvSpPr txBox="1"/>
          <p:nvPr/>
        </p:nvSpPr>
        <p:spPr>
          <a:xfrm flipH="1">
            <a:off x="2511811" y="112406"/>
            <a:ext cx="533401" cy="646331"/>
          </a:xfrm>
          <a:prstGeom prst="rect">
            <a:avLst/>
          </a:prstGeom>
          <a:noFill/>
        </p:spPr>
        <p:txBody>
          <a:bodyPr wrap="square" rtlCol="0">
            <a:spAutoFit/>
          </a:bodyPr>
          <a:lstStyle/>
          <a:p>
            <a:r>
              <a:rPr lang="en-US" sz="3600" dirty="0" smtClean="0">
                <a:solidFill>
                  <a:srgbClr val="FF0000"/>
                </a:solidFill>
              </a:rPr>
              <a:t>ư</a:t>
            </a:r>
            <a:endParaRPr lang="en-US" sz="3600" dirty="0">
              <a:solidFill>
                <a:srgbClr val="FF0000"/>
              </a:solidFill>
            </a:endParaRPr>
          </a:p>
        </p:txBody>
      </p:sp>
      <p:sp>
        <p:nvSpPr>
          <p:cNvPr id="6" name="TextBox 5"/>
          <p:cNvSpPr txBox="1"/>
          <p:nvPr/>
        </p:nvSpPr>
        <p:spPr>
          <a:xfrm>
            <a:off x="1167028" y="759301"/>
            <a:ext cx="228600" cy="584775"/>
          </a:xfrm>
          <a:prstGeom prst="rect">
            <a:avLst/>
          </a:prstGeom>
          <a:noFill/>
        </p:spPr>
        <p:txBody>
          <a:bodyPr wrap="square" rtlCol="0">
            <a:spAutoFit/>
          </a:bodyPr>
          <a:lstStyle/>
          <a:p>
            <a:r>
              <a:rPr lang="en-US" sz="3200" dirty="0" smtClean="0"/>
              <a:t>ư</a:t>
            </a:r>
            <a:endParaRPr lang="en-US" sz="3200" dirty="0"/>
          </a:p>
        </p:txBody>
      </p:sp>
      <p:sp>
        <p:nvSpPr>
          <p:cNvPr id="7" name="TextBox 6"/>
          <p:cNvSpPr txBox="1"/>
          <p:nvPr/>
        </p:nvSpPr>
        <p:spPr>
          <a:xfrm>
            <a:off x="3585183" y="753853"/>
            <a:ext cx="228600" cy="584775"/>
          </a:xfrm>
          <a:prstGeom prst="rect">
            <a:avLst/>
          </a:prstGeom>
          <a:noFill/>
        </p:spPr>
        <p:txBody>
          <a:bodyPr wrap="square" rtlCol="0">
            <a:spAutoFit/>
          </a:bodyPr>
          <a:lstStyle/>
          <a:p>
            <a:r>
              <a:rPr lang="en-US" sz="3200" dirty="0" smtClean="0"/>
              <a:t>ư</a:t>
            </a:r>
            <a:endParaRPr lang="en-US" sz="3200" dirty="0"/>
          </a:p>
        </p:txBody>
      </p:sp>
      <p:sp>
        <p:nvSpPr>
          <p:cNvPr id="8" name="TextBox 7"/>
          <p:cNvSpPr txBox="1"/>
          <p:nvPr/>
        </p:nvSpPr>
        <p:spPr>
          <a:xfrm>
            <a:off x="5011865" y="753386"/>
            <a:ext cx="228600" cy="584775"/>
          </a:xfrm>
          <a:prstGeom prst="rect">
            <a:avLst/>
          </a:prstGeom>
          <a:noFill/>
        </p:spPr>
        <p:txBody>
          <a:bodyPr wrap="square" rtlCol="0">
            <a:spAutoFit/>
          </a:bodyPr>
          <a:lstStyle/>
          <a:p>
            <a:r>
              <a:rPr lang="en-US" sz="3200" dirty="0" smtClean="0"/>
              <a:t>ư</a:t>
            </a:r>
            <a:endParaRPr lang="en-US" sz="3200" dirty="0"/>
          </a:p>
        </p:txBody>
      </p:sp>
      <p:sp>
        <p:nvSpPr>
          <p:cNvPr id="9" name="TextBox 8"/>
          <p:cNvSpPr txBox="1"/>
          <p:nvPr/>
        </p:nvSpPr>
        <p:spPr>
          <a:xfrm>
            <a:off x="6769553" y="753387"/>
            <a:ext cx="228600" cy="584775"/>
          </a:xfrm>
          <a:prstGeom prst="rect">
            <a:avLst/>
          </a:prstGeom>
          <a:noFill/>
        </p:spPr>
        <p:txBody>
          <a:bodyPr wrap="square" rtlCol="0">
            <a:spAutoFit/>
          </a:bodyPr>
          <a:lstStyle/>
          <a:p>
            <a:r>
              <a:rPr lang="en-US" sz="3200" dirty="0" smtClean="0"/>
              <a:t>ư</a:t>
            </a:r>
            <a:endParaRPr lang="en-US" sz="3200" dirty="0"/>
          </a:p>
        </p:txBody>
      </p:sp>
      <p:sp>
        <p:nvSpPr>
          <p:cNvPr id="10" name="TextBox 9"/>
          <p:cNvSpPr txBox="1"/>
          <p:nvPr/>
        </p:nvSpPr>
        <p:spPr>
          <a:xfrm>
            <a:off x="8910851" y="753388"/>
            <a:ext cx="228600" cy="584775"/>
          </a:xfrm>
          <a:prstGeom prst="rect">
            <a:avLst/>
          </a:prstGeom>
          <a:noFill/>
        </p:spPr>
        <p:txBody>
          <a:bodyPr wrap="square" rtlCol="0">
            <a:spAutoFit/>
          </a:bodyPr>
          <a:lstStyle/>
          <a:p>
            <a:r>
              <a:rPr lang="en-US" sz="3200" dirty="0" smtClean="0"/>
              <a:t>ư</a:t>
            </a:r>
            <a:endParaRPr lang="en-US" sz="3200" dirty="0"/>
          </a:p>
        </p:txBody>
      </p:sp>
      <p:sp>
        <p:nvSpPr>
          <p:cNvPr id="11" name="TextBox 10"/>
          <p:cNvSpPr txBox="1"/>
          <p:nvPr/>
        </p:nvSpPr>
        <p:spPr>
          <a:xfrm>
            <a:off x="9944216" y="794687"/>
            <a:ext cx="228600" cy="584775"/>
          </a:xfrm>
          <a:prstGeom prst="rect">
            <a:avLst/>
          </a:prstGeom>
          <a:noFill/>
        </p:spPr>
        <p:txBody>
          <a:bodyPr wrap="square" rtlCol="0">
            <a:spAutoFit/>
          </a:bodyPr>
          <a:lstStyle/>
          <a:p>
            <a:r>
              <a:rPr lang="en-US" sz="3200" dirty="0" smtClean="0"/>
              <a:t>ư</a:t>
            </a:r>
            <a:endParaRPr lang="en-US" sz="3200" dirty="0"/>
          </a:p>
        </p:txBody>
      </p:sp>
      <p:sp>
        <p:nvSpPr>
          <p:cNvPr id="12" name="TextBox 11"/>
          <p:cNvSpPr txBox="1"/>
          <p:nvPr/>
        </p:nvSpPr>
        <p:spPr>
          <a:xfrm>
            <a:off x="3083476" y="1341286"/>
            <a:ext cx="219719" cy="584775"/>
          </a:xfrm>
          <a:prstGeom prst="rect">
            <a:avLst/>
          </a:prstGeom>
          <a:noFill/>
        </p:spPr>
        <p:txBody>
          <a:bodyPr wrap="square" rtlCol="0">
            <a:spAutoFit/>
          </a:bodyPr>
          <a:lstStyle/>
          <a:p>
            <a:r>
              <a:rPr lang="en-US" sz="3200" dirty="0" smtClean="0"/>
              <a:t>ư</a:t>
            </a:r>
            <a:endParaRPr lang="en-US" sz="3200" dirty="0"/>
          </a:p>
        </p:txBody>
      </p:sp>
      <p:sp>
        <p:nvSpPr>
          <p:cNvPr id="13" name="TextBox 12"/>
          <p:cNvSpPr txBox="1"/>
          <p:nvPr/>
        </p:nvSpPr>
        <p:spPr>
          <a:xfrm>
            <a:off x="4171505" y="1359831"/>
            <a:ext cx="228600" cy="584775"/>
          </a:xfrm>
          <a:prstGeom prst="rect">
            <a:avLst/>
          </a:prstGeom>
          <a:noFill/>
        </p:spPr>
        <p:txBody>
          <a:bodyPr wrap="square" rtlCol="0">
            <a:spAutoFit/>
          </a:bodyPr>
          <a:lstStyle/>
          <a:p>
            <a:r>
              <a:rPr lang="en-US" sz="3200" dirty="0" smtClean="0"/>
              <a:t>ư</a:t>
            </a:r>
            <a:endParaRPr lang="en-US" sz="3200" dirty="0"/>
          </a:p>
        </p:txBody>
      </p:sp>
      <p:sp>
        <p:nvSpPr>
          <p:cNvPr id="14" name="TextBox 13"/>
          <p:cNvSpPr txBox="1"/>
          <p:nvPr/>
        </p:nvSpPr>
        <p:spPr>
          <a:xfrm flipH="1">
            <a:off x="6466777" y="1341287"/>
            <a:ext cx="128994" cy="584775"/>
          </a:xfrm>
          <a:prstGeom prst="rect">
            <a:avLst/>
          </a:prstGeom>
          <a:noFill/>
        </p:spPr>
        <p:txBody>
          <a:bodyPr wrap="square" rtlCol="0">
            <a:spAutoFit/>
          </a:bodyPr>
          <a:lstStyle/>
          <a:p>
            <a:r>
              <a:rPr lang="en-US" sz="3200" dirty="0" smtClean="0"/>
              <a:t>ư</a:t>
            </a:r>
            <a:endParaRPr lang="en-US" sz="3200" dirty="0"/>
          </a:p>
        </p:txBody>
      </p:sp>
      <p:sp>
        <p:nvSpPr>
          <p:cNvPr id="15" name="TextBox 14"/>
          <p:cNvSpPr txBox="1"/>
          <p:nvPr/>
        </p:nvSpPr>
        <p:spPr>
          <a:xfrm>
            <a:off x="8334686" y="1344076"/>
            <a:ext cx="228600" cy="584775"/>
          </a:xfrm>
          <a:prstGeom prst="rect">
            <a:avLst/>
          </a:prstGeom>
          <a:noFill/>
        </p:spPr>
        <p:txBody>
          <a:bodyPr wrap="square" rtlCol="0">
            <a:spAutoFit/>
          </a:bodyPr>
          <a:lstStyle/>
          <a:p>
            <a:r>
              <a:rPr lang="en-US" sz="3200" dirty="0" smtClean="0"/>
              <a:t>ư</a:t>
            </a:r>
            <a:endParaRPr lang="en-US" sz="3200" dirty="0"/>
          </a:p>
        </p:txBody>
      </p:sp>
      <p:sp>
        <p:nvSpPr>
          <p:cNvPr id="16" name="TextBox 15"/>
          <p:cNvSpPr txBox="1"/>
          <p:nvPr/>
        </p:nvSpPr>
        <p:spPr>
          <a:xfrm>
            <a:off x="3479279" y="1940513"/>
            <a:ext cx="228600" cy="584775"/>
          </a:xfrm>
          <a:prstGeom prst="rect">
            <a:avLst/>
          </a:prstGeom>
          <a:noFill/>
        </p:spPr>
        <p:txBody>
          <a:bodyPr wrap="square" rtlCol="0">
            <a:spAutoFit/>
          </a:bodyPr>
          <a:lstStyle/>
          <a:p>
            <a:r>
              <a:rPr lang="en-US" sz="3200" dirty="0" smtClean="0"/>
              <a:t>ư</a:t>
            </a:r>
            <a:endParaRPr lang="en-US" sz="3200" dirty="0"/>
          </a:p>
        </p:txBody>
      </p:sp>
      <p:sp>
        <p:nvSpPr>
          <p:cNvPr id="17" name="TextBox 16"/>
          <p:cNvSpPr txBox="1"/>
          <p:nvPr/>
        </p:nvSpPr>
        <p:spPr>
          <a:xfrm>
            <a:off x="4740433" y="2525288"/>
            <a:ext cx="228600" cy="584775"/>
          </a:xfrm>
          <a:prstGeom prst="rect">
            <a:avLst/>
          </a:prstGeom>
          <a:noFill/>
        </p:spPr>
        <p:txBody>
          <a:bodyPr wrap="square" rtlCol="0">
            <a:spAutoFit/>
          </a:bodyPr>
          <a:lstStyle/>
          <a:p>
            <a:r>
              <a:rPr lang="en-US" sz="3200" dirty="0" smtClean="0"/>
              <a:t>ư</a:t>
            </a:r>
            <a:endParaRPr lang="en-US" sz="3200" dirty="0"/>
          </a:p>
        </p:txBody>
      </p:sp>
      <p:sp>
        <p:nvSpPr>
          <p:cNvPr id="18" name="TextBox 17"/>
          <p:cNvSpPr txBox="1"/>
          <p:nvPr/>
        </p:nvSpPr>
        <p:spPr>
          <a:xfrm>
            <a:off x="3413919" y="3126391"/>
            <a:ext cx="228600" cy="584775"/>
          </a:xfrm>
          <a:prstGeom prst="rect">
            <a:avLst/>
          </a:prstGeom>
          <a:noFill/>
        </p:spPr>
        <p:txBody>
          <a:bodyPr wrap="square" rtlCol="0">
            <a:spAutoFit/>
          </a:bodyPr>
          <a:lstStyle/>
          <a:p>
            <a:r>
              <a:rPr lang="en-US" sz="3200" dirty="0" smtClean="0"/>
              <a:t>ư</a:t>
            </a:r>
            <a:endParaRPr lang="en-US" sz="3200" dirty="0"/>
          </a:p>
        </p:txBody>
      </p:sp>
      <p:sp>
        <p:nvSpPr>
          <p:cNvPr id="19" name="TextBox 18"/>
          <p:cNvSpPr txBox="1"/>
          <p:nvPr/>
        </p:nvSpPr>
        <p:spPr>
          <a:xfrm>
            <a:off x="2651695" y="3711166"/>
            <a:ext cx="228600" cy="584775"/>
          </a:xfrm>
          <a:prstGeom prst="rect">
            <a:avLst/>
          </a:prstGeom>
          <a:noFill/>
        </p:spPr>
        <p:txBody>
          <a:bodyPr wrap="square" rtlCol="0">
            <a:spAutoFit/>
          </a:bodyPr>
          <a:lstStyle/>
          <a:p>
            <a:r>
              <a:rPr lang="en-US" sz="3200" dirty="0" smtClean="0"/>
              <a:t>ư</a:t>
            </a:r>
            <a:endParaRPr lang="en-US" sz="3200" dirty="0"/>
          </a:p>
        </p:txBody>
      </p:sp>
      <p:sp>
        <p:nvSpPr>
          <p:cNvPr id="20" name="TextBox 19"/>
          <p:cNvSpPr txBox="1"/>
          <p:nvPr/>
        </p:nvSpPr>
        <p:spPr>
          <a:xfrm>
            <a:off x="2256225" y="4268308"/>
            <a:ext cx="228600" cy="584775"/>
          </a:xfrm>
          <a:prstGeom prst="rect">
            <a:avLst/>
          </a:prstGeom>
          <a:noFill/>
        </p:spPr>
        <p:txBody>
          <a:bodyPr wrap="square" rtlCol="0">
            <a:spAutoFit/>
          </a:bodyPr>
          <a:lstStyle/>
          <a:p>
            <a:r>
              <a:rPr lang="en-US" sz="3200" dirty="0" smtClean="0"/>
              <a:t>ư</a:t>
            </a:r>
            <a:endParaRPr lang="en-US" sz="3200" dirty="0"/>
          </a:p>
        </p:txBody>
      </p:sp>
      <p:sp>
        <p:nvSpPr>
          <p:cNvPr id="21" name="TextBox 20"/>
          <p:cNvSpPr txBox="1"/>
          <p:nvPr/>
        </p:nvSpPr>
        <p:spPr>
          <a:xfrm>
            <a:off x="8443119" y="5486399"/>
            <a:ext cx="228600" cy="584775"/>
          </a:xfrm>
          <a:prstGeom prst="rect">
            <a:avLst/>
          </a:prstGeom>
          <a:noFill/>
        </p:spPr>
        <p:txBody>
          <a:bodyPr wrap="square" rtlCol="0">
            <a:spAutoFit/>
          </a:bodyPr>
          <a:lstStyle/>
          <a:p>
            <a:r>
              <a:rPr lang="en-US" sz="3200" dirty="0" smtClean="0"/>
              <a:t>ư</a:t>
            </a:r>
            <a:endParaRPr lang="en-US" sz="3200" dirty="0"/>
          </a:p>
        </p:txBody>
      </p:sp>
      <p:sp>
        <p:nvSpPr>
          <p:cNvPr id="22" name="TextBox 21"/>
          <p:cNvSpPr txBox="1"/>
          <p:nvPr/>
        </p:nvSpPr>
        <p:spPr>
          <a:xfrm>
            <a:off x="10119519" y="5486400"/>
            <a:ext cx="228600" cy="584775"/>
          </a:xfrm>
          <a:prstGeom prst="rect">
            <a:avLst/>
          </a:prstGeom>
          <a:noFill/>
        </p:spPr>
        <p:txBody>
          <a:bodyPr wrap="square" rtlCol="0">
            <a:spAutoFit/>
          </a:bodyPr>
          <a:lstStyle/>
          <a:p>
            <a:r>
              <a:rPr lang="en-US" sz="3200" dirty="0" smtClean="0"/>
              <a:t>ư</a:t>
            </a:r>
            <a:endParaRPr lang="en-US" sz="3200" dirty="0"/>
          </a:p>
        </p:txBody>
      </p:sp>
      <p:sp>
        <p:nvSpPr>
          <p:cNvPr id="23" name="TextBox 22"/>
          <p:cNvSpPr txBox="1"/>
          <p:nvPr/>
        </p:nvSpPr>
        <p:spPr>
          <a:xfrm>
            <a:off x="1313978" y="1355738"/>
            <a:ext cx="228600" cy="584775"/>
          </a:xfrm>
          <a:prstGeom prst="rect">
            <a:avLst/>
          </a:prstGeom>
          <a:noFill/>
        </p:spPr>
        <p:txBody>
          <a:bodyPr wrap="square" rtlCol="0">
            <a:spAutoFit/>
          </a:bodyPr>
          <a:lstStyle/>
          <a:p>
            <a:r>
              <a:rPr lang="en-US" sz="3200" dirty="0" smtClean="0"/>
              <a:t>ư</a:t>
            </a:r>
            <a:endParaRPr lang="en-US" sz="3200" dirty="0"/>
          </a:p>
        </p:txBody>
      </p:sp>
    </p:spTree>
    <p:extLst>
      <p:ext uri="{BB962C8B-B14F-4D97-AF65-F5344CB8AC3E}">
        <p14:creationId xmlns:p14="http://schemas.microsoft.com/office/powerpoint/2010/main" val="3215423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Trưa Mướp Quê | NGUYỄN HIỆ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815" y="1173428"/>
            <a:ext cx="6452323" cy="4552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ưa Mướp Quê | NGUYỄN HIỆ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 y="1173428"/>
            <a:ext cx="6452323" cy="4552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810530" y="5410200"/>
            <a:ext cx="11174569" cy="1643046"/>
            <a:chOff x="502855" y="5406302"/>
            <a:chExt cx="10340246" cy="1643046"/>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4800" b="1" dirty="0" err="1" smtClean="0">
                  <a:solidFill>
                    <a:srgbClr val="0070C0"/>
                  </a:solidFill>
                  <a:latin typeface="Arial-Rounded" pitchFamily="34" charset="0"/>
                  <a:ea typeface="Arial-Rounded" pitchFamily="34" charset="0"/>
                  <a:cs typeface="Arial-Rounded" pitchFamily="34" charset="0"/>
                </a:rPr>
                <a:t>Hoa</a:t>
              </a:r>
              <a:r>
                <a:rPr lang="en-US" sz="4800" b="1" dirty="0" smtClean="0">
                  <a:solidFill>
                    <a:srgbClr val="0070C0"/>
                  </a:solidFill>
                  <a:latin typeface="Arial-Rounded" pitchFamily="34" charset="0"/>
                  <a:ea typeface="Arial-Rounded" pitchFamily="34" charset="0"/>
                  <a:cs typeface="Arial-Rounded" pitchFamily="34" charset="0"/>
                </a:rPr>
                <a:t> </a:t>
              </a:r>
              <a:r>
                <a:rPr lang="en-US" sz="4800" b="1" dirty="0" err="1" smtClean="0">
                  <a:solidFill>
                    <a:srgbClr val="0070C0"/>
                  </a:solidFill>
                  <a:latin typeface="Arial-Rounded" pitchFamily="34" charset="0"/>
                  <a:ea typeface="Arial-Rounded" pitchFamily="34" charset="0"/>
                  <a:cs typeface="Arial-Rounded" pitchFamily="34" charset="0"/>
                </a:rPr>
                <a:t>mươp</a:t>
              </a:r>
              <a:r>
                <a:rPr lang="en-US" sz="4800" b="1" dirty="0" smtClean="0">
                  <a:solidFill>
                    <a:srgbClr val="0070C0"/>
                  </a:solidFill>
                  <a:latin typeface="Arial-Rounded" pitchFamily="34" charset="0"/>
                  <a:ea typeface="Arial-Rounded" pitchFamily="34" charset="0"/>
                  <a:cs typeface="Arial-Rounded" pitchFamily="34" charset="0"/>
                </a:rPr>
                <a:t> </a:t>
              </a:r>
              <a:r>
                <a:rPr lang="en-US" sz="4800" b="1" dirty="0" err="1" smtClean="0">
                  <a:solidFill>
                    <a:srgbClr val="0070C0"/>
                  </a:solidFill>
                  <a:latin typeface="Arial-Rounded" pitchFamily="34" charset="0"/>
                  <a:ea typeface="Arial-Rounded" pitchFamily="34" charset="0"/>
                  <a:cs typeface="Arial-Rounded" pitchFamily="34" charset="0"/>
                </a:rPr>
                <a:t>vàng</a:t>
              </a:r>
              <a:r>
                <a:rPr lang="en-US" sz="4800" b="1" dirty="0" smtClean="0">
                  <a:solidFill>
                    <a:srgbClr val="0070C0"/>
                  </a:solidFill>
                  <a:latin typeface="Arial-Rounded" pitchFamily="34" charset="0"/>
                  <a:ea typeface="Arial-Rounded" pitchFamily="34" charset="0"/>
                  <a:cs typeface="Arial-Rounded" pitchFamily="34" charset="0"/>
                </a:rPr>
                <a:t> </a:t>
              </a:r>
              <a:r>
                <a:rPr lang="en-US" sz="4800" b="1" dirty="0" err="1" smtClean="0">
                  <a:solidFill>
                    <a:srgbClr val="0070C0"/>
                  </a:solidFill>
                  <a:latin typeface="Arial-Rounded" pitchFamily="34" charset="0"/>
                  <a:ea typeface="Arial-Rounded" pitchFamily="34" charset="0"/>
                  <a:cs typeface="Arial-Rounded" pitchFamily="34" charset="0"/>
                </a:rPr>
                <a:t>ươm</a:t>
              </a:r>
              <a:r>
                <a:rPr lang="en-US" sz="4800" b="1" dirty="0" smtClean="0">
                  <a:solidFill>
                    <a:srgbClr val="0070C0"/>
                  </a:solidFill>
                  <a:latin typeface="Arial-Rounded" pitchFamily="34" charset="0"/>
                  <a:ea typeface="Arial-Rounded" pitchFamily="34" charset="0"/>
                  <a:cs typeface="Arial-Rounded" pitchFamily="34" charset="0"/>
                </a:rPr>
                <a:t>, </a:t>
              </a:r>
              <a:r>
                <a:rPr lang="en-US" sz="4800" b="1" dirty="0" err="1" smtClean="0">
                  <a:solidFill>
                    <a:srgbClr val="0070C0"/>
                  </a:solidFill>
                  <a:latin typeface="Arial-Rounded" pitchFamily="34" charset="0"/>
                  <a:ea typeface="Arial-Rounded" pitchFamily="34" charset="0"/>
                  <a:cs typeface="Arial-Rounded" pitchFamily="34" charset="0"/>
                </a:rPr>
                <a:t>bươm</a:t>
              </a:r>
              <a:r>
                <a:rPr lang="en-US" sz="4800" b="1" dirty="0" smtClean="0">
                  <a:solidFill>
                    <a:srgbClr val="0070C0"/>
                  </a:solidFill>
                  <a:latin typeface="Arial-Rounded" pitchFamily="34" charset="0"/>
                  <a:ea typeface="Arial-Rounded" pitchFamily="34" charset="0"/>
                  <a:cs typeface="Arial-Rounded" pitchFamily="34" charset="0"/>
                </a:rPr>
                <a:t> bay </a:t>
              </a:r>
              <a:r>
                <a:rPr lang="en-US" sz="4800" b="1" dirty="0" err="1" smtClean="0">
                  <a:solidFill>
                    <a:srgbClr val="0070C0"/>
                  </a:solidFill>
                  <a:latin typeface="Arial-Rounded" pitchFamily="34" charset="0"/>
                  <a:ea typeface="Arial-Rounded" pitchFamily="34" charset="0"/>
                  <a:cs typeface="Arial-Rounded" pitchFamily="34" charset="0"/>
                </a:rPr>
                <a:t>rập</a:t>
              </a:r>
              <a:r>
                <a:rPr lang="en-US" sz="4800" b="1" dirty="0" smtClean="0">
                  <a:solidFill>
                    <a:srgbClr val="0070C0"/>
                  </a:solidFill>
                  <a:latin typeface="Arial-Rounded" pitchFamily="34" charset="0"/>
                  <a:ea typeface="Arial-Rounded" pitchFamily="34" charset="0"/>
                  <a:cs typeface="Arial-Rounded" pitchFamily="34" charset="0"/>
                </a:rPr>
                <a:t> </a:t>
              </a:r>
              <a:r>
                <a:rPr lang="en-US" sz="4800" b="1" dirty="0" err="1" smtClean="0">
                  <a:solidFill>
                    <a:srgbClr val="0070C0"/>
                  </a:solidFill>
                  <a:latin typeface="Arial-Rounded" pitchFamily="34" charset="0"/>
                  <a:ea typeface="Arial-Rounded" pitchFamily="34" charset="0"/>
                  <a:cs typeface="Arial-Rounded" pitchFamily="34" charset="0"/>
                </a:rPr>
                <a:t>rờn</a:t>
              </a:r>
              <a:r>
                <a:rPr lang="en-US" sz="4800" b="1" dirty="0" smtClean="0">
                  <a:solidFill>
                    <a:srgbClr val="0070C0"/>
                  </a:solidFill>
                  <a:latin typeface="Arial-Rounded" pitchFamily="34" charset="0"/>
                  <a:ea typeface="Arial-Rounded" pitchFamily="34" charset="0"/>
                  <a:cs typeface="Arial-Rounded" pitchFamily="34" charset="0"/>
                </a:rPr>
                <a:t>.</a:t>
              </a:r>
              <a:endParaRPr lang="en-US" sz="4800" b="1" dirty="0">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1956994" y="554826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4" name="Title 1"/>
            <p:cNvSpPr txBox="1">
              <a:spLocks/>
            </p:cNvSpPr>
            <p:nvPr/>
          </p:nvSpPr>
          <p:spPr>
            <a:xfrm>
              <a:off x="5973792" y="554826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grpSp>
      <p:pic>
        <p:nvPicPr>
          <p:cNvPr id="19" name="Picture 2" descr="Google+ | Butterfly gif, Butterfly photos, Beautiful butterflies"/>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5378" y="1927330"/>
            <a:ext cx="1002507" cy="9610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in on ANIMATED"/>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6520" y="2828087"/>
            <a:ext cx="1868181" cy="18681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Pin on ANIMATED"/>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338" y="3792903"/>
            <a:ext cx="1868181" cy="18681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Google+ | Butterfly gif, Butterfly photos, Beautiful butterflies"/>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041759" y="3340977"/>
            <a:ext cx="1002507" cy="96106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9" descr="1000401543874607298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1401862" flipH="1">
            <a:off x="7242795" y="4393603"/>
            <a:ext cx="1452662" cy="14526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58" descr="200712419435657_1"/>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119519" y="3618201"/>
            <a:ext cx="739115" cy="73911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58" descr="200712419435657_1"/>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9870" y="3003420"/>
            <a:ext cx="739115" cy="7391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0" descr="200712419435657_1"/>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259660" y="2151407"/>
            <a:ext cx="780951" cy="78095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58" descr="200712419435657_1"/>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4943" y="1471336"/>
            <a:ext cx="739115" cy="73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85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9" dur="5000" fill="hold"/>
                                        <p:tgtEl>
                                          <p:spTgt spid="24"/>
                                        </p:tgtEl>
                                        <p:attrNameLst>
                                          <p:attrName>ppt_x</p:attrName>
                                          <p:attrName>ppt_y</p:attrName>
                                        </p:attrNameLst>
                                      </p:cBhvr>
                                      <p:rCtr x="-48125" y="-50401"/>
                                    </p:animMotion>
                                  </p:childTnLst>
                                </p:cTn>
                              </p:par>
                              <p:par>
                                <p:cTn id="10"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1" dur="4500" fill="hold"/>
                                        <p:tgtEl>
                                          <p:spTgt spid="25"/>
                                        </p:tgtEl>
                                        <p:attrNameLst>
                                          <p:attrName>ppt_x</p:attrName>
                                          <p:attrName>ppt_y</p:attrName>
                                        </p:attrNameLst>
                                      </p:cBhvr>
                                      <p:rCtr x="53819" y="-39321"/>
                                    </p:animMotion>
                                  </p:childTnLst>
                                </p:cTn>
                              </p:par>
                              <p:par>
                                <p:cTn id="12"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3" dur="5500" fill="hold"/>
                                        <p:tgtEl>
                                          <p:spTgt spid="26"/>
                                        </p:tgtEl>
                                        <p:attrNameLst>
                                          <p:attrName>ppt_x</p:attrName>
                                          <p:attrName>ppt_y</p:attrName>
                                        </p:attrNameLst>
                                      </p:cBhvr>
                                      <p:rCtr x="53819" y="-39321"/>
                                    </p:animMotion>
                                  </p:childTnLst>
                                </p:cTn>
                              </p:par>
                              <p:par>
                                <p:cTn id="14"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15" dur="5750" fill="hold"/>
                                        <p:tgtEl>
                                          <p:spTgt spid="29"/>
                                        </p:tgtEl>
                                        <p:attrNameLst>
                                          <p:attrName>ppt_x</p:attrName>
                                          <p:attrName>ppt_y</p:attrName>
                                        </p:attrNameLst>
                                      </p:cBhvr>
                                      <p:rCtr x="-63125" y="-1204"/>
                                    </p:animMotion>
                                  </p:childTnLst>
                                </p:cTn>
                              </p:par>
                              <p:par>
                                <p:cTn id="16"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7" dur="6250" fill="hold"/>
                                        <p:tgtEl>
                                          <p:spTgt spid="30"/>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Trưa Mướp Quê | NGUYỄN HIỆ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815" y="1173428"/>
            <a:ext cx="6452323" cy="4552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ưa Mướp Quê | NGUYỄN HIỆ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 y="1173428"/>
            <a:ext cx="6452323" cy="4552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0070C0"/>
                </a:solidFill>
                <a:latin typeface=".VnCooper" pitchFamily="34" charset="0"/>
                <a:ea typeface="Arial-Rounded" pitchFamily="34" charset="0"/>
                <a:cs typeface="Arial-Rounded" pitchFamily="34" charset="0"/>
              </a:rPr>
              <a:t>72</a:t>
            </a:r>
            <a:endParaRPr lang="en-US" sz="5300" b="1">
              <a:solidFill>
                <a:srgbClr val="0070C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ươm  ươp</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746919" y="5382344"/>
            <a:ext cx="11174569" cy="1643046"/>
            <a:chOff x="502855" y="5406302"/>
            <a:chExt cx="10340246" cy="1643046"/>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4800" b="1" dirty="0" err="1" smtClean="0">
                  <a:solidFill>
                    <a:srgbClr val="0070C0"/>
                  </a:solidFill>
                  <a:latin typeface="Arial-Rounded" pitchFamily="34" charset="0"/>
                  <a:ea typeface="Arial-Rounded" pitchFamily="34" charset="0"/>
                  <a:cs typeface="Arial-Rounded" pitchFamily="34" charset="0"/>
                </a:rPr>
                <a:t>Hoa</a:t>
              </a:r>
              <a:r>
                <a:rPr lang="en-US" sz="4800" b="1" dirty="0" smtClean="0">
                  <a:solidFill>
                    <a:srgbClr val="0070C0"/>
                  </a:solidFill>
                  <a:latin typeface="Arial-Rounded" pitchFamily="34" charset="0"/>
                  <a:ea typeface="Arial-Rounded" pitchFamily="34" charset="0"/>
                  <a:cs typeface="Arial-Rounded" pitchFamily="34" charset="0"/>
                </a:rPr>
                <a:t> </a:t>
              </a:r>
              <a:r>
                <a:rPr lang="en-US" sz="4800" b="1" dirty="0" err="1" smtClean="0">
                  <a:solidFill>
                    <a:srgbClr val="0070C0"/>
                  </a:solidFill>
                  <a:latin typeface="Arial-Rounded" pitchFamily="34" charset="0"/>
                  <a:ea typeface="Arial-Rounded" pitchFamily="34" charset="0"/>
                  <a:cs typeface="Arial-Rounded" pitchFamily="34" charset="0"/>
                </a:rPr>
                <a:t>m</a:t>
              </a:r>
              <a:r>
                <a:rPr lang="en-US" sz="4800" b="1" dirty="0" err="1" smtClean="0">
                  <a:solidFill>
                    <a:srgbClr val="FF0000"/>
                  </a:solidFill>
                  <a:latin typeface="Arial-Rounded" pitchFamily="34" charset="0"/>
                  <a:ea typeface="Arial-Rounded" pitchFamily="34" charset="0"/>
                  <a:cs typeface="Arial-Rounded" pitchFamily="34" charset="0"/>
                </a:rPr>
                <a:t>ươp</a:t>
              </a:r>
              <a:r>
                <a:rPr lang="en-US" sz="4800" b="1" dirty="0" smtClean="0">
                  <a:solidFill>
                    <a:srgbClr val="0070C0"/>
                  </a:solidFill>
                  <a:latin typeface="Arial-Rounded" pitchFamily="34" charset="0"/>
                  <a:ea typeface="Arial-Rounded" pitchFamily="34" charset="0"/>
                  <a:cs typeface="Arial-Rounded" pitchFamily="34" charset="0"/>
                </a:rPr>
                <a:t> </a:t>
              </a:r>
              <a:r>
                <a:rPr lang="en-US" sz="4800" b="1" dirty="0" err="1" smtClean="0">
                  <a:solidFill>
                    <a:srgbClr val="0070C0"/>
                  </a:solidFill>
                  <a:latin typeface="Arial-Rounded" pitchFamily="34" charset="0"/>
                  <a:ea typeface="Arial-Rounded" pitchFamily="34" charset="0"/>
                  <a:cs typeface="Arial-Rounded" pitchFamily="34" charset="0"/>
                </a:rPr>
                <a:t>vàng</a:t>
              </a:r>
              <a:r>
                <a:rPr lang="en-US" sz="4800" b="1" dirty="0" smtClean="0">
                  <a:solidFill>
                    <a:srgbClr val="0070C0"/>
                  </a:solidFill>
                  <a:latin typeface="Arial-Rounded" pitchFamily="34" charset="0"/>
                  <a:ea typeface="Arial-Rounded" pitchFamily="34" charset="0"/>
                  <a:cs typeface="Arial-Rounded" pitchFamily="34" charset="0"/>
                </a:rPr>
                <a:t> </a:t>
              </a:r>
              <a:r>
                <a:rPr lang="en-US" sz="4800" b="1" dirty="0" err="1" smtClean="0">
                  <a:solidFill>
                    <a:srgbClr val="FF0000"/>
                  </a:solidFill>
                  <a:latin typeface="Arial-Rounded" pitchFamily="34" charset="0"/>
                  <a:ea typeface="Arial-Rounded" pitchFamily="34" charset="0"/>
                  <a:cs typeface="Arial-Rounded" pitchFamily="34" charset="0"/>
                </a:rPr>
                <a:t>ươm</a:t>
              </a:r>
              <a:r>
                <a:rPr lang="en-US" sz="4800" b="1" dirty="0" smtClean="0">
                  <a:solidFill>
                    <a:srgbClr val="0070C0"/>
                  </a:solidFill>
                  <a:latin typeface="Arial-Rounded" pitchFamily="34" charset="0"/>
                  <a:ea typeface="Arial-Rounded" pitchFamily="34" charset="0"/>
                  <a:cs typeface="Arial-Rounded" pitchFamily="34" charset="0"/>
                </a:rPr>
                <a:t>, </a:t>
              </a:r>
              <a:r>
                <a:rPr lang="en-US" sz="4800" b="1" dirty="0" err="1" smtClean="0">
                  <a:solidFill>
                    <a:srgbClr val="FF0000"/>
                  </a:solidFill>
                  <a:latin typeface="Arial-Rounded" pitchFamily="34" charset="0"/>
                  <a:ea typeface="Arial-Rounded" pitchFamily="34" charset="0"/>
                  <a:cs typeface="Arial-Rounded" pitchFamily="34" charset="0"/>
                </a:rPr>
                <a:t>bươm</a:t>
              </a:r>
              <a:r>
                <a:rPr lang="en-US" sz="4800" b="1" dirty="0" smtClean="0">
                  <a:solidFill>
                    <a:srgbClr val="FF0000"/>
                  </a:solidFill>
                  <a:latin typeface="Arial-Rounded" pitchFamily="34" charset="0"/>
                  <a:ea typeface="Arial-Rounded" pitchFamily="34" charset="0"/>
                  <a:cs typeface="Arial-Rounded" pitchFamily="34" charset="0"/>
                </a:rPr>
                <a:t> </a:t>
              </a:r>
              <a:r>
                <a:rPr lang="en-US" sz="4800" b="1" dirty="0" smtClean="0">
                  <a:solidFill>
                    <a:srgbClr val="0070C0"/>
                  </a:solidFill>
                  <a:latin typeface="Arial-Rounded" pitchFamily="34" charset="0"/>
                  <a:ea typeface="Arial-Rounded" pitchFamily="34" charset="0"/>
                  <a:cs typeface="Arial-Rounded" pitchFamily="34" charset="0"/>
                </a:rPr>
                <a:t>bay </a:t>
              </a:r>
              <a:r>
                <a:rPr lang="en-US" sz="4800" b="1" dirty="0" err="1" smtClean="0">
                  <a:solidFill>
                    <a:srgbClr val="0070C0"/>
                  </a:solidFill>
                  <a:latin typeface="Arial-Rounded" pitchFamily="34" charset="0"/>
                  <a:ea typeface="Arial-Rounded" pitchFamily="34" charset="0"/>
                  <a:cs typeface="Arial-Rounded" pitchFamily="34" charset="0"/>
                </a:rPr>
                <a:t>rập</a:t>
              </a:r>
              <a:r>
                <a:rPr lang="en-US" sz="4800" b="1" dirty="0" smtClean="0">
                  <a:solidFill>
                    <a:srgbClr val="0070C0"/>
                  </a:solidFill>
                  <a:latin typeface="Arial-Rounded" pitchFamily="34" charset="0"/>
                  <a:ea typeface="Arial-Rounded" pitchFamily="34" charset="0"/>
                  <a:cs typeface="Arial-Rounded" pitchFamily="34" charset="0"/>
                </a:rPr>
                <a:t> </a:t>
              </a:r>
              <a:r>
                <a:rPr lang="en-US" sz="4800" b="1" dirty="0" err="1" smtClean="0">
                  <a:solidFill>
                    <a:srgbClr val="0070C0"/>
                  </a:solidFill>
                  <a:latin typeface="Arial-Rounded" pitchFamily="34" charset="0"/>
                  <a:ea typeface="Arial-Rounded" pitchFamily="34" charset="0"/>
                  <a:cs typeface="Arial-Rounded" pitchFamily="34" charset="0"/>
                </a:rPr>
                <a:t>rờn</a:t>
              </a:r>
              <a:r>
                <a:rPr lang="en-US" sz="4800" b="1" dirty="0" smtClean="0">
                  <a:solidFill>
                    <a:srgbClr val="0070C0"/>
                  </a:solidFill>
                  <a:latin typeface="Arial-Rounded" pitchFamily="34" charset="0"/>
                  <a:ea typeface="Arial-Rounded" pitchFamily="34" charset="0"/>
                  <a:cs typeface="Arial-Rounded" pitchFamily="34" charset="0"/>
                </a:rPr>
                <a:t>.</a:t>
              </a:r>
              <a:endParaRPr lang="en-US" sz="4800" b="1" dirty="0">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1956994" y="554826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4" name="Title 1"/>
            <p:cNvSpPr txBox="1">
              <a:spLocks/>
            </p:cNvSpPr>
            <p:nvPr/>
          </p:nvSpPr>
          <p:spPr>
            <a:xfrm>
              <a:off x="5973792" y="554826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grpSp>
      <p:pic>
        <p:nvPicPr>
          <p:cNvPr id="19" name="Picture 2" descr="Google+ | Butterfly gif, Butterfly photos, Beautiful butterflies"/>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5378" y="1927330"/>
            <a:ext cx="1002507" cy="9610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in on ANIMATED"/>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6520" y="2828087"/>
            <a:ext cx="1868181" cy="18681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Pin on ANIMATED"/>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338" y="3792903"/>
            <a:ext cx="1868181" cy="18681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Google+ | Butterfly gif, Butterfly photos, Beautiful butterflies"/>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041759" y="3340977"/>
            <a:ext cx="1002507" cy="96106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9" descr="1000401543874607298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1401862" flipH="1">
            <a:off x="7242795" y="4393603"/>
            <a:ext cx="1452662" cy="14526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58" descr="200712419435657_1"/>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119519" y="3618201"/>
            <a:ext cx="739115" cy="73911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58" descr="200712419435657_1"/>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9870" y="3003420"/>
            <a:ext cx="739115" cy="7391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0" descr="200712419435657_1"/>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259660" y="2151407"/>
            <a:ext cx="780951" cy="78095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58" descr="200712419435657_1"/>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4943" y="1471336"/>
            <a:ext cx="739115" cy="73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par>
                                <p:cTn id="42"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43" dur="5000" fill="hold"/>
                                        <p:tgtEl>
                                          <p:spTgt spid="24"/>
                                        </p:tgtEl>
                                        <p:attrNameLst>
                                          <p:attrName>ppt_x</p:attrName>
                                          <p:attrName>ppt_y</p:attrName>
                                        </p:attrNameLst>
                                      </p:cBhvr>
                                      <p:rCtr x="-48125" y="-50401"/>
                                    </p:animMotion>
                                  </p:childTnLst>
                                </p:cTn>
                              </p:par>
                              <p:par>
                                <p:cTn id="44"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5" dur="4500" fill="hold"/>
                                        <p:tgtEl>
                                          <p:spTgt spid="25"/>
                                        </p:tgtEl>
                                        <p:attrNameLst>
                                          <p:attrName>ppt_x</p:attrName>
                                          <p:attrName>ppt_y</p:attrName>
                                        </p:attrNameLst>
                                      </p:cBhvr>
                                      <p:rCtr x="53819" y="-39321"/>
                                    </p:animMotion>
                                  </p:childTnLst>
                                </p:cTn>
                              </p:par>
                              <p:par>
                                <p:cTn id="46"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7" dur="5500" fill="hold"/>
                                        <p:tgtEl>
                                          <p:spTgt spid="26"/>
                                        </p:tgtEl>
                                        <p:attrNameLst>
                                          <p:attrName>ppt_x</p:attrName>
                                          <p:attrName>ppt_y</p:attrName>
                                        </p:attrNameLst>
                                      </p:cBhvr>
                                      <p:rCtr x="53819" y="-39321"/>
                                    </p:animMotion>
                                  </p:childTnLst>
                                </p:cTn>
                              </p:par>
                              <p:par>
                                <p:cTn id="48"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49" dur="5750" fill="hold"/>
                                        <p:tgtEl>
                                          <p:spTgt spid="29"/>
                                        </p:tgtEl>
                                        <p:attrNameLst>
                                          <p:attrName>ppt_x</p:attrName>
                                          <p:attrName>ppt_y</p:attrName>
                                        </p:attrNameLst>
                                      </p:cBhvr>
                                      <p:rCtr x="-63125" y="-1204"/>
                                    </p:animMotion>
                                  </p:childTnLst>
                                </p:cTn>
                              </p:par>
                              <p:par>
                                <p:cTn id="50"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51" dur="6250" fill="hold"/>
                                        <p:tgtEl>
                                          <p:spTgt spid="30"/>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855850"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004716" y="2818438"/>
            <a:ext cx="2335815"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smtClean="0">
                <a:solidFill>
                  <a:srgbClr val="FF0000"/>
                </a:solidFill>
                <a:latin typeface="Arial-Rounded" pitchFamily="34" charset="0"/>
                <a:ea typeface="Arial-Rounded" pitchFamily="34" charset="0"/>
                <a:cs typeface="Arial-Rounded" pitchFamily="34" charset="0"/>
              </a:rPr>
              <a:t>ươm</a:t>
            </a:r>
            <a:endParaRPr lang="en-US" sz="8800" dirty="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855849" y="4246041"/>
            <a:ext cx="4484681" cy="1432470"/>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r>
              <a:rPr lang="en-US" sz="8800" smtClean="0">
                <a:solidFill>
                  <a:srgbClr val="FF0000"/>
                </a:solidFill>
                <a:latin typeface="Arial-Rounded" pitchFamily="34" charset="0"/>
                <a:ea typeface="Arial-Rounded" pitchFamily="34" charset="0"/>
                <a:cs typeface="Arial-Rounded" pitchFamily="34" charset="0"/>
              </a:rPr>
              <a:t>ươm</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3197346" y="12954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ươm</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216658" y="1295400"/>
            <a:ext cx="28263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ươp</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607953" y="4307365"/>
            <a:ext cx="1981695" cy="165119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rgbClr val="0070C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5006</TotalTime>
  <Words>297</Words>
  <Application>Microsoft Office PowerPoint</Application>
  <PresentationFormat>Custom</PresentationFormat>
  <Paragraphs>168</Paragraphs>
  <Slides>29</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.VnArial</vt:lpstr>
      <vt:lpstr>.VnCooper</vt:lpstr>
      <vt:lpstr>Arial</vt:lpstr>
      <vt:lpstr>Arial Rounded MT Bold</vt:lpstr>
      <vt:lpstr>Arial-Rounded</vt:lpstr>
      <vt:lpstr>Arrus-Black</vt:lpstr>
      <vt:lpstr>AvantGarde</vt:lpstr>
      <vt:lpstr>Bandit</vt:lpstr>
      <vt:lpstr>Calibri</vt:lpstr>
      <vt:lpstr>HP001 4 hàng</vt:lpstr>
      <vt:lpstr>Kids</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630</cp:revision>
  <dcterms:created xsi:type="dcterms:W3CDTF">2021-05-08T14:00:55Z</dcterms:created>
  <dcterms:modified xsi:type="dcterms:W3CDTF">2021-12-28T09:40:13Z</dcterms:modified>
</cp:coreProperties>
</file>