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88" r:id="rId2"/>
    <p:sldId id="257" r:id="rId3"/>
    <p:sldId id="258" r:id="rId4"/>
    <p:sldId id="343" r:id="rId5"/>
    <p:sldId id="346" r:id="rId6"/>
    <p:sldId id="344" r:id="rId7"/>
    <p:sldId id="348" r:id="rId8"/>
    <p:sldId id="347" r:id="rId9"/>
    <p:sldId id="360" r:id="rId10"/>
    <p:sldId id="387" r:id="rId11"/>
    <p:sldId id="259" r:id="rId12"/>
    <p:sldId id="260" r:id="rId13"/>
    <p:sldId id="380" r:id="rId14"/>
    <p:sldId id="336" r:id="rId15"/>
    <p:sldId id="376" r:id="rId16"/>
    <p:sldId id="263" r:id="rId17"/>
    <p:sldId id="282" r:id="rId18"/>
    <p:sldId id="283" r:id="rId19"/>
    <p:sldId id="284" r:id="rId20"/>
    <p:sldId id="264" r:id="rId21"/>
    <p:sldId id="372" r:id="rId22"/>
    <p:sldId id="357" r:id="rId23"/>
    <p:sldId id="350" r:id="rId24"/>
    <p:sldId id="355" r:id="rId25"/>
    <p:sldId id="267" r:id="rId26"/>
    <p:sldId id="382" r:id="rId27"/>
    <p:sldId id="383" r:id="rId28"/>
    <p:sldId id="272" r:id="rId29"/>
    <p:sldId id="338" r:id="rId30"/>
    <p:sldId id="339" r:id="rId31"/>
    <p:sldId id="326" r:id="rId32"/>
    <p:sldId id="274" r:id="rId33"/>
    <p:sldId id="275" r:id="rId34"/>
    <p:sldId id="386" r:id="rId35"/>
    <p:sldId id="277" r:id="rId3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E6"/>
    <a:srgbClr val="EBF6F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0" autoAdjust="0"/>
    <p:restoredTop sz="91993" autoAdjust="0"/>
  </p:normalViewPr>
  <p:slideViewPr>
    <p:cSldViewPr>
      <p:cViewPr varScale="1">
        <p:scale>
          <a:sx n="81" d="100"/>
          <a:sy n="81" d="100"/>
        </p:scale>
        <p:origin x="653" y="53"/>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20/12/2021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Muỗm:</a:t>
            </a:r>
            <a:r>
              <a:rPr lang="en-US" baseline="0" smtClean="0"/>
              <a:t> Cây gỗ to cùng loại với xoài, hoa mọc thành cụm ở nách lá, quả giông quả xoài nhưng nhỏ hơn và có vị chua.</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67592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Cuốc:</a:t>
            </a:r>
            <a:r>
              <a:rPr lang="en-US" baseline="0" smtClean="0"/>
              <a:t> danh từ và động từ</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20/12/2021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20/12/2021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20/12/2021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20/12/2021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20/12/2021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slide" Target="slide6.xml"/><Relationship Id="rId12"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8.jpeg"/><Relationship Id="rId5" Type="http://schemas.openxmlformats.org/officeDocument/2006/relationships/slide" Target="slide8.xml"/><Relationship Id="rId15" Type="http://schemas.openxmlformats.org/officeDocument/2006/relationships/image" Target="../media/image10.png"/><Relationship Id="rId10" Type="http://schemas.openxmlformats.org/officeDocument/2006/relationships/slide" Target="slide7.xml"/><Relationship Id="rId4" Type="http://schemas.microsoft.com/office/2007/relationships/hdphoto" Target="../media/hdphoto1.wdp"/><Relationship Id="rId9" Type="http://schemas.openxmlformats.org/officeDocument/2006/relationships/image" Target="../media/image7.jpeg"/><Relationship Id="rId14" Type="http://schemas.openxmlformats.org/officeDocument/2006/relationships/slide" Target="slide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365920" y="152400"/>
            <a:ext cx="11734800" cy="6467475"/>
          </a:xfrm>
          <a:prstGeom prst="rect">
            <a:avLst/>
          </a:prstGeom>
        </p:spPr>
      </p:pic>
    </p:spTree>
    <p:extLst>
      <p:ext uri="{BB962C8B-B14F-4D97-AF65-F5344CB8AC3E}">
        <p14:creationId xmlns:p14="http://schemas.microsoft.com/office/powerpoint/2010/main" val="2161628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1178"/>
          <a:stretch/>
        </p:blipFill>
        <p:spPr>
          <a:xfrm>
            <a:off x="24715" y="-281608"/>
            <a:ext cx="12130216" cy="5037202"/>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1078550" y="4960067"/>
            <a:ext cx="11174569" cy="1651403"/>
            <a:chOff x="502855" y="5406302"/>
            <a:chExt cx="10340246" cy="1651403"/>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400" b="1" dirty="0" err="1" smtClean="0">
                  <a:solidFill>
                    <a:srgbClr val="0070C0"/>
                  </a:solidFill>
                  <a:latin typeface="Arial-Rounded" pitchFamily="34" charset="0"/>
                  <a:ea typeface="Arial-Rounded" pitchFamily="34" charset="0"/>
                  <a:cs typeface="Arial-Rounded" pitchFamily="34" charset="0"/>
                </a:rPr>
                <a:t>Mẹ</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vuôt</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mái</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tóc</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và</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buôc</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nơ</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cho</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Hà</a:t>
              </a:r>
              <a:r>
                <a:rPr lang="en-US" sz="5400" b="1" dirty="0" smtClean="0">
                  <a:solidFill>
                    <a:srgbClr val="0070C0"/>
                  </a:solidFill>
                  <a:latin typeface="Arial-Rounded" pitchFamily="34" charset="0"/>
                  <a:ea typeface="Arial-Rounded" pitchFamily="34" charset="0"/>
                  <a:cs typeface="Arial-Rounded" pitchFamily="34" charset="0"/>
                </a:rPr>
                <a:t>.</a:t>
              </a:r>
              <a:endParaRPr lang="en-US" sz="5400" b="1" dirty="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1676709" y="5415468"/>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4" name="Title 1"/>
            <p:cNvSpPr txBox="1">
              <a:spLocks/>
            </p:cNvSpPr>
            <p:nvPr/>
          </p:nvSpPr>
          <p:spPr>
            <a:xfrm>
              <a:off x="5679226" y="555661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2211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1178"/>
          <a:stretch/>
        </p:blipFill>
        <p:spPr>
          <a:xfrm>
            <a:off x="24715" y="-281608"/>
            <a:ext cx="12130216" cy="5037202"/>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0070C0"/>
                </a:solidFill>
                <a:latin typeface=".VnCooper" pitchFamily="34" charset="0"/>
                <a:ea typeface="Arial-Rounded" pitchFamily="34" charset="0"/>
                <a:cs typeface="Arial-Rounded" pitchFamily="34" charset="0"/>
              </a:rPr>
              <a:t>67</a:t>
            </a:r>
            <a:endParaRPr lang="en-US" sz="5300" b="1">
              <a:solidFill>
                <a:srgbClr val="0070C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uôc  uôt</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1078550" y="4960067"/>
            <a:ext cx="11174569" cy="1651403"/>
            <a:chOff x="502855" y="5406302"/>
            <a:chExt cx="10340246" cy="1651403"/>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400" b="1" smtClean="0">
                  <a:solidFill>
                    <a:srgbClr val="0070C0"/>
                  </a:solidFill>
                  <a:latin typeface="Arial-Rounded" pitchFamily="34" charset="0"/>
                  <a:ea typeface="Arial-Rounded" pitchFamily="34" charset="0"/>
                  <a:cs typeface="Arial-Rounded" pitchFamily="34" charset="0"/>
                </a:rPr>
                <a:t>Mẹ v</a:t>
              </a:r>
              <a:r>
                <a:rPr lang="en-US" sz="5400" b="1" smtClean="0">
                  <a:solidFill>
                    <a:srgbClr val="FF0000"/>
                  </a:solidFill>
                  <a:latin typeface="Arial-Rounded" pitchFamily="34" charset="0"/>
                  <a:ea typeface="Arial-Rounded" pitchFamily="34" charset="0"/>
                  <a:cs typeface="Arial-Rounded" pitchFamily="34" charset="0"/>
                </a:rPr>
                <a:t>uôt</a:t>
              </a:r>
              <a:r>
                <a:rPr lang="en-US" sz="5400" b="1" smtClean="0">
                  <a:solidFill>
                    <a:srgbClr val="0070C0"/>
                  </a:solidFill>
                  <a:latin typeface="Arial-Rounded" pitchFamily="34" charset="0"/>
                  <a:ea typeface="Arial-Rounded" pitchFamily="34" charset="0"/>
                  <a:cs typeface="Arial-Rounded" pitchFamily="34" charset="0"/>
                </a:rPr>
                <a:t> mái tóc và b</a:t>
              </a:r>
              <a:r>
                <a:rPr lang="en-US" sz="5400" b="1" smtClean="0">
                  <a:solidFill>
                    <a:srgbClr val="FF0000"/>
                  </a:solidFill>
                  <a:latin typeface="Arial-Rounded" pitchFamily="34" charset="0"/>
                  <a:ea typeface="Arial-Rounded" pitchFamily="34" charset="0"/>
                  <a:cs typeface="Arial-Rounded" pitchFamily="34" charset="0"/>
                </a:rPr>
                <a:t>uôc</a:t>
              </a:r>
              <a:r>
                <a:rPr lang="en-US" sz="5400" b="1" smtClean="0">
                  <a:solidFill>
                    <a:srgbClr val="0070C0"/>
                  </a:solidFill>
                  <a:latin typeface="Arial-Rounded" pitchFamily="34" charset="0"/>
                  <a:ea typeface="Arial-Rounded" pitchFamily="34" charset="0"/>
                  <a:cs typeface="Arial-Rounded" pitchFamily="34" charset="0"/>
                </a:rPr>
                <a:t> nơ cho Hà.</a:t>
              </a:r>
              <a:endParaRPr lang="en-US" sz="5400" b="1">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1676709" y="5415468"/>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4" name="Title 1"/>
            <p:cNvSpPr txBox="1">
              <a:spLocks/>
            </p:cNvSpPr>
            <p:nvPr/>
          </p:nvSpPr>
          <p:spPr>
            <a:xfrm>
              <a:off x="5679226" y="555661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smtClean="0">
                <a:solidFill>
                  <a:srgbClr val="FF0000"/>
                </a:solidFill>
                <a:latin typeface="Arial-Rounded" pitchFamily="34" charset="0"/>
                <a:ea typeface="Arial-Rounded" pitchFamily="34" charset="0"/>
                <a:cs typeface="Arial-Rounded" pitchFamily="34" charset="0"/>
              </a:rPr>
              <a:t>uôc</a:t>
            </a:r>
            <a:endParaRPr lang="en-US" sz="8800" dirty="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4431" y="4343400"/>
            <a:ext cx="4295089" cy="1302245"/>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smtClean="0">
                <a:solidFill>
                  <a:srgbClr val="0070C0"/>
                </a:solidFill>
                <a:latin typeface="Arial-Rounded" pitchFamily="34" charset="0"/>
                <a:ea typeface="Arial-Rounded" pitchFamily="34" charset="0"/>
                <a:cs typeface="Arial-Rounded" pitchFamily="34" charset="0"/>
              </a:rPr>
              <a:t>b</a:t>
            </a:r>
            <a:r>
              <a:rPr lang="en-US" sz="8800" dirty="0" err="1" smtClean="0">
                <a:solidFill>
                  <a:srgbClr val="FF0000"/>
                </a:solidFill>
                <a:latin typeface="Arial-Rounded" pitchFamily="34" charset="0"/>
                <a:ea typeface="Arial-Rounded" pitchFamily="34" charset="0"/>
                <a:cs typeface="Arial-Rounded" pitchFamily="34" charset="0"/>
              </a:rPr>
              <a:t>uôc</a:t>
            </a:r>
            <a:endParaRPr lang="en-US" sz="8800" dirty="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3400041" y="12954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uôc</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461919" y="12954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uôt</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452895" y="4402170"/>
            <a:ext cx="198169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0083E6"/>
          </a:solidFill>
        </p:spPr>
        <p:txBody>
          <a:bodyPr wrap="square" rtlCol="0">
            <a:spAutoFit/>
          </a:bodyPr>
          <a:lstStyle/>
          <a:p>
            <a:pPr algn="ctr"/>
            <a:r>
              <a:rPr lang="en-US" sz="8000" smtClean="0">
                <a:solidFill>
                  <a:schemeClr val="bg1"/>
                </a:solidFill>
                <a:latin typeface="Arial-Rounded" pitchFamily="34" charset="0"/>
                <a:ea typeface="Arial-Rounded" pitchFamily="34" charset="0"/>
                <a:cs typeface="Arial-Rounded" pitchFamily="34" charset="0"/>
              </a:rPr>
              <a:t>So sánh</a:t>
            </a:r>
            <a:endParaRPr lang="en-US" sz="8000">
              <a:solidFill>
                <a:schemeClr val="bg1"/>
              </a:solidFill>
              <a:latin typeface="Arial-Rounded" pitchFamily="34" charset="0"/>
              <a:ea typeface="Arial-Rounded" pitchFamily="34" charset="0"/>
              <a:cs typeface="Arial-Rounded" pitchFamily="34" charset="0"/>
            </a:endParaRPr>
          </a:p>
        </p:txBody>
      </p:sp>
      <p:sp>
        <p:nvSpPr>
          <p:cNvPr id="6" name="TextBox 5"/>
          <p:cNvSpPr txBox="1"/>
          <p:nvPr/>
        </p:nvSpPr>
        <p:spPr>
          <a:xfrm>
            <a:off x="2607847" y="3481376"/>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uôc</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573552" y="3480566"/>
            <a:ext cx="3088767" cy="186366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uôt</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680749" y="3481376"/>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uô</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677133" y="348137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uô</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3664853" y="3481376"/>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c</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7633821" y="3481376"/>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t</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94519"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cuốc</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00251"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luộc</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1073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ruốc</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163442"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3845820"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619126"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itle 1"/>
          <p:cNvSpPr txBox="1">
            <a:spLocks/>
          </p:cNvSpPr>
          <p:nvPr/>
        </p:nvSpPr>
        <p:spPr>
          <a:xfrm>
            <a:off x="8900319"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thuộc</a:t>
            </a:r>
            <a:endParaRPr lang="en-US" sz="66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9599891"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pic>
        <p:nvPicPr>
          <p:cNvPr id="9" name="Picture 4" descr="Hướng dẫn cuốc đất làm vườn để trồng rau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168" y="576379"/>
            <a:ext cx="7570273" cy="42582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hững Mẹo Luộc Rau Xanh Ngon Giòn Ngọt Bạn Nên Biết | Cooky.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843" y="337452"/>
            <a:ext cx="8064922" cy="453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30"/>
                                        </p:tgtEl>
                                      </p:cBhvr>
                                    </p:animEffect>
                                    <p:set>
                                      <p:cBhvr>
                                        <p:cTn id="32" dur="1" fill="hold">
                                          <p:stCondLst>
                                            <p:cond delay="499"/>
                                          </p:stCondLst>
                                        </p:cTn>
                                        <p:tgtEl>
                                          <p:spTgt spid="10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23395" y="376137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buốt</a:t>
            </a:r>
            <a:endParaRPr lang="en-US" sz="66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3109119" y="376137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muốt</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5794048" y="376137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ruột</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950094" y="358509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uôt</a:t>
            </a:r>
            <a:endParaRPr lang="en-US" sz="66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3773025" y="358509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uôt</a:t>
            </a:r>
            <a:endParaRPr lang="en-US" sz="66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6375245" y="358509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uôt</a:t>
            </a:r>
            <a:endParaRPr lang="en-US" sz="66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8519319" y="376137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tuột</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9069614" y="358509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uôt</a:t>
            </a:r>
            <a:endParaRPr lang="en-US" sz="6600">
              <a:solidFill>
                <a:srgbClr val="FF000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512987" y="23076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cuốc</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3418719" y="23291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luộc</a:t>
            </a:r>
            <a:endParaRPr lang="en-US" sz="66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6025772" y="23254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ruốc</a:t>
            </a:r>
            <a:endParaRPr lang="en-US" sz="66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1081910" y="21313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3764288" y="2152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6537594" y="21491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8818787" y="23281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thuộc</a:t>
            </a:r>
            <a:endParaRPr lang="en-US" sz="66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9518359" y="21518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523395" y="58343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buốt</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3144977" y="5834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muốt</a:t>
            </a:r>
            <a:endParaRPr lang="en-US" sz="66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5769182" y="58343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ruột</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8519319" y="58343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tuột</a:t>
            </a:r>
            <a:endParaRPr lang="en-US" sz="66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512987" y="4746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cuốc</a:t>
            </a:r>
            <a:endParaRPr lang="en-US" sz="66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3418719" y="4767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luộc</a:t>
            </a:r>
            <a:endParaRPr lang="en-US" sz="66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6025772"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ruốc</a:t>
            </a:r>
            <a:endParaRPr lang="en-US" sz="6600">
              <a:solidFill>
                <a:srgbClr val="0070C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8818787" y="47665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thuộc</a:t>
            </a:r>
            <a:endParaRPr lang="en-US" sz="6600">
              <a:solidFill>
                <a:srgbClr val="0070C0"/>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926" y="0"/>
            <a:ext cx="5119359" cy="478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ngọn đuốc</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678897" y="5127724"/>
            <a:ext cx="214522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uôc</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Download Hand Torch PNG Image for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919" y="-199052"/>
            <a:ext cx="5650541" cy="565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18669" y="5439505"/>
            <a:ext cx="54483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viên thuốc</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590677" y="5439504"/>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uôc</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Chiêm bao mơ thấy viên thuốc là số mấy? đánh con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992" y="457200"/>
            <a:ext cx="5505653" cy="412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37016" y="5562427"/>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con chuột</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192231" y="5562427"/>
            <a:ext cx="263195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uôt</a:t>
            </a:r>
            <a:endParaRPr lang="en-US" sz="9600">
              <a:solidFill>
                <a:srgbClr val="FF0000"/>
              </a:solidFill>
              <a:latin typeface="Arial-Rounded" pitchFamily="34" charset="0"/>
              <a:ea typeface="Arial-Rounded" pitchFamily="34" charset="0"/>
              <a:cs typeface="Arial-Rounded" pitchFamily="34" charset="0"/>
            </a:endParaRPr>
          </a:p>
        </p:txBody>
      </p:sp>
      <p:pic>
        <p:nvPicPr>
          <p:cNvPr id="6146" name="Picture 2" descr="Đặc tính sinh học của Chuột - AN TAM - KIEM SOAT CON TR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319" y="533400"/>
            <a:ext cx="8565775" cy="4288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615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v</a:t>
            </a:r>
            <a:r>
              <a:rPr lang="en-US" sz="6000" smtClean="0">
                <a:solidFill>
                  <a:srgbClr val="0070C0"/>
                </a:solidFill>
                <a:latin typeface="Arial-Rounded" pitchFamily="34" charset="0"/>
                <a:ea typeface="Arial-Rounded" pitchFamily="34" charset="0"/>
                <a:cs typeface="Arial-Rounded" pitchFamily="34" charset="0"/>
              </a:rPr>
              <a:t>iên thuốc</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6425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ngọn đuốc</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1319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chuột</a:t>
            </a:r>
            <a:endParaRPr lang="en-US" sz="6000">
              <a:solidFill>
                <a:srgbClr val="0070C0"/>
              </a:solidFill>
              <a:latin typeface="Arial-Rounded" pitchFamily="34" charset="0"/>
              <a:ea typeface="Arial-Rounded" pitchFamily="34" charset="0"/>
              <a:cs typeface="Arial-Rounded" pitchFamily="34" charset="0"/>
            </a:endParaRPr>
          </a:p>
        </p:txBody>
      </p:sp>
      <p:pic>
        <p:nvPicPr>
          <p:cNvPr id="2" name="Picture 2" descr="Chiêm bao mơ thấy viên thuốc là số mấy? đánh con gì?"/>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8685" y="1286948"/>
            <a:ext cx="3872068" cy="29040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ownload Hand Torch PNG Image for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80" y="412034"/>
            <a:ext cx="4312366" cy="43123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Đặc tính sinh học của Chuột - AN TAM - KIEM SOAT CON TRU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0753" y="2085728"/>
            <a:ext cx="4114800" cy="2059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261519" y="58205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v</a:t>
            </a:r>
            <a:r>
              <a:rPr lang="en-US" sz="6000" smtClean="0">
                <a:solidFill>
                  <a:srgbClr val="0070C0"/>
                </a:solidFill>
                <a:latin typeface="Arial-Rounded" pitchFamily="34" charset="0"/>
                <a:ea typeface="Arial-Rounded" pitchFamily="34" charset="0"/>
                <a:cs typeface="Arial-Rounded" pitchFamily="34" charset="0"/>
              </a:rPr>
              <a:t>iên thuốc</a:t>
            </a:r>
            <a:endParaRPr lang="en-US" sz="60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464259" y="5820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ngọn đuốc</a:t>
            </a:r>
            <a:endParaRPr lang="en-US" sz="60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7131953" y="58205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chuột</a:t>
            </a:r>
            <a:endParaRPr lang="en-US" sz="60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523395" y="48437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buốt</a:t>
            </a:r>
            <a:endParaRPr lang="en-US" sz="60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3144977" y="4843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muốt</a:t>
            </a:r>
            <a:endParaRPr lang="en-US" sz="60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5769182" y="48437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ruột</a:t>
            </a:r>
            <a:endParaRPr lang="en-US" sz="60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8519319" y="48437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tuột</a:t>
            </a:r>
            <a:endParaRPr lang="en-US" sz="60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512987" y="37554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cuốc</a:t>
            </a:r>
            <a:endParaRPr lang="en-US" sz="60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3418719" y="37769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luộc</a:t>
            </a:r>
            <a:endParaRPr lang="en-US" sz="60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025772" y="37732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ruốc</a:t>
            </a:r>
            <a:endParaRPr lang="en-US" sz="60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8818787" y="37759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thuộc</a:t>
            </a:r>
            <a:endParaRPr lang="en-US" sz="6000">
              <a:solidFill>
                <a:srgbClr val="0070C0"/>
              </a:solidFill>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281" y="0"/>
            <a:ext cx="4230875" cy="395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51831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Ď</a:t>
            </a:r>
            <a:r>
              <a:rPr lang="en-US" sz="2860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41885" y="3009901"/>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Ď</a:t>
            </a:r>
            <a:r>
              <a:rPr lang="en-US" sz="14000">
                <a:solidFill>
                  <a:srgbClr val="FF0000"/>
                </a:solidFill>
                <a:latin typeface="HP001 4 hàng"/>
              </a:rPr>
              <a:t>″ </a:t>
            </a:r>
            <a:endParaRPr lang="en-US" sz="14000">
              <a:solidFill>
                <a:srgbClr val="FF0000"/>
              </a:solidFill>
              <a:latin typeface="HP001 4 hàng" pitchFamily="34" charset="0"/>
            </a:endParaRPr>
          </a:p>
        </p:txBody>
      </p:sp>
      <p:grpSp>
        <p:nvGrpSpPr>
          <p:cNvPr id="5" name="Group 4"/>
          <p:cNvGrpSpPr/>
          <p:nvPr/>
        </p:nvGrpSpPr>
        <p:grpSpPr>
          <a:xfrm>
            <a:off x="-84357" y="76202"/>
            <a:ext cx="6756905" cy="941185"/>
            <a:chOff x="63500" y="1429216"/>
            <a:chExt cx="5080245" cy="705889"/>
          </a:xfrm>
        </p:grpSpPr>
        <p:sp>
          <p:nvSpPr>
            <p:cNvPr id="6" name="Rounded Rectangle 5"/>
            <p:cNvSpPr/>
            <p:nvPr/>
          </p:nvSpPr>
          <p:spPr>
            <a:xfrm>
              <a:off x="384357" y="1429216"/>
              <a:ext cx="4759388"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9" name="Oval 8"/>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UÔ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8013" y="0"/>
            <a:ext cx="10945812" cy="4116387"/>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08417"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 </a:t>
            </a:r>
            <a:r>
              <a:rPr lang="en-US" sz="28600" smtClean="0">
                <a:solidFill>
                  <a:srgbClr val="FF0000"/>
                </a:solidFill>
                <a:latin typeface="HP001 4 hàng"/>
              </a:rPr>
              <a:t>ĎŌ  </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ĎŌ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Ô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723" y="99853"/>
            <a:ext cx="12040393" cy="4508818"/>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78474"/>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a:t>
            </a:r>
            <a:endParaRPr lang="en-US" sz="4200">
              <a:solidFill>
                <a:srgbClr val="FF0000"/>
              </a:solidFill>
              <a:latin typeface="HP001 4 hàng" pitchFamily="34" charset="0"/>
            </a:endParaRPr>
          </a:p>
        </p:txBody>
      </p:sp>
      <p:sp>
        <p:nvSpPr>
          <p:cNvPr id="13" name="TextBox 12"/>
          <p:cNvSpPr txBox="1"/>
          <p:nvPr/>
        </p:nvSpPr>
        <p:spPr>
          <a:xfrm>
            <a:off x="610193" y="3430448"/>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ĎŌ</a:t>
            </a:r>
            <a:endParaRPr lang="en-US" sz="8400">
              <a:solidFill>
                <a:srgbClr val="FF0000"/>
              </a:solidFill>
              <a:latin typeface="HP001 4 hàng" pitchFamily="34" charset="0"/>
            </a:endParaRPr>
          </a:p>
        </p:txBody>
      </p:sp>
      <p:sp>
        <p:nvSpPr>
          <p:cNvPr id="14" name="TextBox 13"/>
          <p:cNvSpPr txBox="1"/>
          <p:nvPr/>
        </p:nvSpPr>
        <p:spPr>
          <a:xfrm>
            <a:off x="3069973" y="3817016"/>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ĎŌ</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654365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358"/>
          <a:stretch/>
        </p:blipFill>
        <p:spPr bwMode="auto">
          <a:xfrm>
            <a:off x="0" y="0"/>
            <a:ext cx="12161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06970"/>
            <a:ext cx="5468547" cy="1415574"/>
          </a:xfrm>
          <a:prstGeom prst="rect">
            <a:avLst/>
          </a:prstGeom>
          <a:noFill/>
        </p:spPr>
        <p:txBody>
          <a:bodyPr wrap="square" lIns="121725" tIns="60862" rIns="121725" bIns="60862" rtlCol="0">
            <a:spAutoFit/>
          </a:bodyPr>
          <a:lstStyle/>
          <a:p>
            <a:pPr algn="just"/>
            <a:r>
              <a:rPr lang="vi-VN" sz="8400">
                <a:solidFill>
                  <a:srgbClr val="FF0000"/>
                </a:solidFill>
                <a:latin typeface="HP001 4 hàng" pitchFamily="34" charset="0"/>
              </a:rPr>
              <a:t>wgŧ đuǬ</a:t>
            </a:r>
            <a:endParaRPr lang="en-US" sz="8400">
              <a:solidFill>
                <a:srgbClr val="FF0000"/>
              </a:solidFill>
              <a:latin typeface="HP001 4 hàng" pitchFamily="34" charset="0"/>
            </a:endParaRPr>
          </a:p>
        </p:txBody>
      </p:sp>
      <p:sp>
        <p:nvSpPr>
          <p:cNvPr id="8" name="TextBox 7"/>
          <p:cNvSpPr txBox="1"/>
          <p:nvPr/>
        </p:nvSpPr>
        <p:spPr>
          <a:xfrm>
            <a:off x="7212350" y="1190353"/>
            <a:ext cx="3135769" cy="769243"/>
          </a:xfrm>
          <a:prstGeom prst="rect">
            <a:avLst/>
          </a:prstGeom>
          <a:noFill/>
        </p:spPr>
        <p:txBody>
          <a:bodyPr wrap="square" lIns="121725" tIns="60862" rIns="121725" bIns="60862" rtlCol="0">
            <a:spAutoFit/>
          </a:bodyPr>
          <a:lstStyle/>
          <a:p>
            <a:pPr algn="just"/>
            <a:r>
              <a:rPr lang="vi-VN" sz="4200">
                <a:solidFill>
                  <a:srgbClr val="FF0000"/>
                </a:solidFill>
                <a:latin typeface="HP001 4 hàng" pitchFamily="34" charset="0"/>
              </a:rPr>
              <a:t>wgŧ đuǬ</a:t>
            </a:r>
            <a:endParaRPr lang="en-US" sz="4200">
              <a:solidFill>
                <a:srgbClr val="FF0000"/>
              </a:solidFill>
              <a:latin typeface="HP001 4 hàng" pitchFamily="34" charset="0"/>
            </a:endParaRPr>
          </a:p>
        </p:txBody>
      </p:sp>
      <p:sp>
        <p:nvSpPr>
          <p:cNvPr id="13" name="TextBox 12"/>
          <p:cNvSpPr txBox="1"/>
          <p:nvPr/>
        </p:nvSpPr>
        <p:spPr>
          <a:xfrm>
            <a:off x="610193" y="2458944"/>
            <a:ext cx="5165926" cy="1415574"/>
          </a:xfrm>
          <a:prstGeom prst="rect">
            <a:avLst/>
          </a:prstGeom>
          <a:noFill/>
        </p:spPr>
        <p:txBody>
          <a:bodyPr wrap="square" lIns="121725" tIns="60862" rIns="121725" bIns="60862" rtlCol="0">
            <a:spAutoFit/>
          </a:bodyPr>
          <a:lstStyle/>
          <a:p>
            <a:r>
              <a:rPr lang="lv-LV" sz="8400">
                <a:solidFill>
                  <a:srgbClr val="FF0000"/>
                </a:solidFill>
                <a:latin typeface="HP001 4 hàng"/>
              </a:rPr>
              <a:t>c</a:t>
            </a:r>
            <a:r>
              <a:rPr lang="el-GR" sz="8400">
                <a:solidFill>
                  <a:srgbClr val="FF0000"/>
                </a:solidFill>
                <a:latin typeface="HP001 4 hàng"/>
              </a:rPr>
              <a:t>Ϊ ε</a:t>
            </a:r>
            <a:r>
              <a:rPr lang="lv-LV" sz="8400">
                <a:solidFill>
                  <a:srgbClr val="FF0000"/>
                </a:solidFill>
                <a:latin typeface="HP001 4 hàng"/>
              </a:rPr>
              <a:t>uŎ</a:t>
            </a:r>
            <a:endParaRPr lang="en-US" sz="8400">
              <a:solidFill>
                <a:srgbClr val="FF0000"/>
              </a:solidFill>
              <a:latin typeface="HP001 4 hàng" pitchFamily="34" charset="0"/>
            </a:endParaRPr>
          </a:p>
        </p:txBody>
      </p:sp>
      <p:sp>
        <p:nvSpPr>
          <p:cNvPr id="14" name="TextBox 13"/>
          <p:cNvSpPr txBox="1"/>
          <p:nvPr/>
        </p:nvSpPr>
        <p:spPr>
          <a:xfrm>
            <a:off x="7210171" y="2829746"/>
            <a:ext cx="2985548" cy="800021"/>
          </a:xfrm>
          <a:prstGeom prst="rect">
            <a:avLst/>
          </a:prstGeom>
          <a:noFill/>
        </p:spPr>
        <p:txBody>
          <a:bodyPr wrap="square" lIns="121725" tIns="60862" rIns="121725" bIns="60862" rtlCol="0">
            <a:spAutoFit/>
          </a:bodyPr>
          <a:lstStyle/>
          <a:p>
            <a:r>
              <a:rPr lang="lv-LV" sz="4400">
                <a:solidFill>
                  <a:srgbClr val="FF0000"/>
                </a:solidFill>
                <a:latin typeface="HP001 4 hàng"/>
              </a:rPr>
              <a:t>c</a:t>
            </a:r>
            <a:r>
              <a:rPr lang="el-GR" sz="4400">
                <a:solidFill>
                  <a:srgbClr val="FF0000"/>
                </a:solidFill>
                <a:latin typeface="HP001 4 hàng"/>
              </a:rPr>
              <a:t>Ϊ ε</a:t>
            </a:r>
            <a:r>
              <a:rPr lang="lv-LV" sz="4400">
                <a:solidFill>
                  <a:srgbClr val="FF0000"/>
                </a:solidFill>
                <a:latin typeface="HP001 4 hàng"/>
              </a:rPr>
              <a:t>uŎ</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2630925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534" t="5680" b="61307"/>
          <a:stretch/>
        </p:blipFill>
        <p:spPr>
          <a:xfrm>
            <a:off x="1495654" y="206921"/>
            <a:ext cx="9843065" cy="4010974"/>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267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Mẹ</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công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viên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Cô</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bé</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rất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thích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thú</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háo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hức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mặc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váy</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trắng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giày</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màu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hồng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Mẹ</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còn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vuốt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tóc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buộc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nơ</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Mẹ</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bảo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khi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chơi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cần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ăn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mặc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gọn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gàng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lịch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sự</a:t>
            </a:r>
            <a:r>
              <a:rPr lang="en-US" dirty="0" smtClean="0">
                <a:solidFill>
                  <a:srgbClr val="0070C0"/>
                </a:solidFill>
                <a:latin typeface="Arial-Rounded" pitchFamily="34" charset="0"/>
                <a:ea typeface="Arial-Rounded" pitchFamily="34" charset="0"/>
                <a:cs typeface="Arial-Rounded" pitchFamily="34" charset="0"/>
              </a:rPr>
              <a:t>.</a:t>
            </a:r>
          </a:p>
        </p:txBody>
      </p:sp>
      <p:cxnSp>
        <p:nvCxnSpPr>
          <p:cNvPr id="11" name="Straight Connector 10"/>
          <p:cNvCxnSpPr/>
          <p:nvPr/>
        </p:nvCxnSpPr>
        <p:spPr>
          <a:xfrm flipH="1">
            <a:off x="7180615" y="419787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13684" y="3989388"/>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7349279" y="3959621"/>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3394979" y="4771068"/>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689870" y="5386620"/>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697451" y="4612299"/>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3929390" y="5918025"/>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12345" y="5961177"/>
            <a:ext cx="1188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805319" y="5371259"/>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012218" y="5241993"/>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4</a:t>
            </a:r>
            <a:endParaRPr lang="en-US" sz="2000" b="1">
              <a:solidFill>
                <a:schemeClr val="tx1"/>
              </a:solidFill>
              <a:latin typeface="Arial" pitchFamily="34" charset="0"/>
              <a:ea typeface="Arial-Rounded" pitchFamily="34" charset="0"/>
              <a:cs typeface="Arial" pitchFamily="34" charset="0"/>
            </a:endParaRPr>
          </a:p>
        </p:txBody>
      </p:sp>
      <p:cxnSp>
        <p:nvCxnSpPr>
          <p:cNvPr id="24" name="Straight Connector 23"/>
          <p:cNvCxnSpPr/>
          <p:nvPr/>
        </p:nvCxnSpPr>
        <p:spPr>
          <a:xfrm flipH="1">
            <a:off x="11735797" y="5943248"/>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0805319" y="5257355"/>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3" grpId="0" animBg="1"/>
      <p:bldP spid="16" grpId="0" animBg="1"/>
      <p:bldP spid="19"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5519" y="1665720"/>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buổi</a:t>
            </a:r>
          </a:p>
        </p:txBody>
      </p:sp>
      <p:sp>
        <p:nvSpPr>
          <p:cNvPr id="7" name="Title 1"/>
          <p:cNvSpPr txBox="1">
            <a:spLocks/>
          </p:cNvSpPr>
          <p:nvPr/>
        </p:nvSpPr>
        <p:spPr>
          <a:xfrm>
            <a:off x="6461919" y="1665720"/>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nhuộm</a:t>
            </a:r>
          </a:p>
        </p:txBody>
      </p:sp>
      <p:sp>
        <p:nvSpPr>
          <p:cNvPr id="6" name="Title 1"/>
          <p:cNvSpPr txBox="1">
            <a:spLocks/>
          </p:cNvSpPr>
          <p:nvPr/>
        </p:nvSpPr>
        <p:spPr>
          <a:xfrm>
            <a:off x="975519" y="366725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buồm</a:t>
            </a:r>
          </a:p>
        </p:txBody>
      </p:sp>
      <p:sp>
        <p:nvSpPr>
          <p:cNvPr id="5" name="Title 1"/>
          <p:cNvSpPr txBox="1">
            <a:spLocks/>
          </p:cNvSpPr>
          <p:nvPr/>
        </p:nvSpPr>
        <p:spPr>
          <a:xfrm>
            <a:off x="6498420" y="366725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đuôi</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933" t="5348" r="66166" b="59771"/>
          <a:stretch/>
        </p:blipFill>
        <p:spPr>
          <a:xfrm>
            <a:off x="1813719" y="1470651"/>
            <a:ext cx="2928610" cy="2903831"/>
          </a:xfrm>
          <a:prstGeom prst="rect">
            <a:avLst/>
          </a:prstGeom>
        </p:spPr>
      </p:pic>
      <p:pic>
        <p:nvPicPr>
          <p:cNvPr id="3" name="Picture 2">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64472" b="61555"/>
          <a:stretch/>
        </p:blipFill>
        <p:spPr>
          <a:xfrm>
            <a:off x="7810550" y="1172994"/>
            <a:ext cx="2843174" cy="2615177"/>
          </a:xfrm>
          <a:prstGeom prst="rect">
            <a:avLst/>
          </a:prstGeom>
        </p:spPr>
      </p:pic>
      <p:pic>
        <p:nvPicPr>
          <p:cNvPr id="12" name="Picture 11">
            <a:hlinkClick r:id="rId7"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2777" r="34447" b="60108"/>
          <a:stretch/>
        </p:blipFill>
        <p:spPr>
          <a:xfrm>
            <a:off x="4749660" y="1278480"/>
            <a:ext cx="2713673" cy="2807348"/>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t="46662" r="68215" b="12541"/>
          <a:stretch/>
        </p:blipFill>
        <p:spPr>
          <a:xfrm>
            <a:off x="1813719" y="4056586"/>
            <a:ext cx="2497927" cy="2725214"/>
          </a:xfrm>
          <a:prstGeom prst="rect">
            <a:avLst/>
          </a:prstGeom>
        </p:spPr>
      </p:pic>
      <p:pic>
        <p:nvPicPr>
          <p:cNvPr id="17" name="Picture 16">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65122" t="48298" r="5308" b="10020"/>
          <a:stretch/>
        </p:blipFill>
        <p:spPr>
          <a:xfrm>
            <a:off x="7810550" y="3918244"/>
            <a:ext cx="2347455" cy="2812634"/>
          </a:xfrm>
          <a:prstGeom prst="rect">
            <a:avLst/>
          </a:prstGeom>
        </p:spPr>
      </p:pic>
      <p:pic>
        <p:nvPicPr>
          <p:cNvPr id="18" name="Picture 17">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31739" t="50000" r="34130" b="12359"/>
          <a:stretch/>
        </p:blipFill>
        <p:spPr>
          <a:xfrm>
            <a:off x="4785172" y="4190942"/>
            <a:ext cx="2642647" cy="2477269"/>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Mẹ cho Hà đi công viên. Cô bé rất thích thú và háo hức. Hà mặc váy trắng, đi giày màu hồng. Mẹ còn vuốt tóc và buộc nơ cho Hà. Mẹ bảo Hà khi đi chơi cần ăn mặc gọn gàng, lịch sự.</a:t>
            </a:r>
          </a:p>
        </p:txBody>
      </p:sp>
      <p:cxnSp>
        <p:nvCxnSpPr>
          <p:cNvPr id="47" name="Straight Connector 46"/>
          <p:cNvCxnSpPr/>
          <p:nvPr/>
        </p:nvCxnSpPr>
        <p:spPr>
          <a:xfrm>
            <a:off x="1204119" y="1564668"/>
            <a:ext cx="723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33671"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Mẹ cho Hà đi đâu?</a:t>
            </a:r>
            <a:endParaRPr lang="en-US" sz="6000">
              <a:latin typeface="Arial-Rounded" pitchFamily="34" charset="0"/>
              <a:ea typeface="Arial-Rounded" pitchFamily="34" charset="0"/>
              <a:cs typeface="Arial-Rounded" pitchFamily="34" charset="0"/>
            </a:endParaRPr>
          </a:p>
        </p:txBody>
      </p:sp>
      <p:cxnSp>
        <p:nvCxnSpPr>
          <p:cNvPr id="15" name="Straight Connector 14"/>
          <p:cNvCxnSpPr/>
          <p:nvPr/>
        </p:nvCxnSpPr>
        <p:spPr>
          <a:xfrm>
            <a:off x="8976519" y="1546739"/>
            <a:ext cx="27894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88325"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Cảm xúc của Hà như thế nào khi được đi công viên?</a:t>
            </a:r>
            <a:endParaRPr lang="en-US" sz="4000">
              <a:latin typeface="Arial-Rounded" pitchFamily="34" charset="0"/>
              <a:ea typeface="Arial-Rounded" pitchFamily="34" charset="0"/>
              <a:cs typeface="Arial-Rounded" pitchFamily="34" charset="0"/>
            </a:endParaRPr>
          </a:p>
        </p:txBody>
      </p:sp>
      <p:cxnSp>
        <p:nvCxnSpPr>
          <p:cNvPr id="22" name="Straight Connector 21"/>
          <p:cNvCxnSpPr/>
          <p:nvPr/>
        </p:nvCxnSpPr>
        <p:spPr>
          <a:xfrm>
            <a:off x="322428" y="2214284"/>
            <a:ext cx="58217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42119"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Trang phục của Hà khi đi công viên là gì?</a:t>
            </a:r>
            <a:endParaRPr lang="en-US" sz="4000">
              <a:latin typeface="Arial-Rounded" pitchFamily="34" charset="0"/>
              <a:ea typeface="Arial-Rounded" pitchFamily="34" charset="0"/>
              <a:cs typeface="Arial-Rounded" pitchFamily="34" charset="0"/>
            </a:endParaRPr>
          </a:p>
        </p:txBody>
      </p:sp>
      <p:cxnSp>
        <p:nvCxnSpPr>
          <p:cNvPr id="25" name="Straight Connector 24"/>
          <p:cNvCxnSpPr/>
          <p:nvPr/>
        </p:nvCxnSpPr>
        <p:spPr>
          <a:xfrm>
            <a:off x="6538119" y="2232216"/>
            <a:ext cx="495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2428" y="2971800"/>
            <a:ext cx="53012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2427" y="3733800"/>
            <a:ext cx="24056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365919"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Arial-Rounded" pitchFamily="34" charset="0"/>
                <a:ea typeface="Arial-Rounded" pitchFamily="34" charset="0"/>
                <a:cs typeface="Arial-Rounded" pitchFamily="34" charset="0"/>
              </a:rPr>
              <a:t>Em học hỏi được gì từ Hà và mẹ Hà khi chọn trang phục đi chơi hoặc đi ra ngoài?</a:t>
            </a:r>
            <a:endParaRPr lang="en-US" sz="3600">
              <a:latin typeface="Arial-Rounded" pitchFamily="34" charset="0"/>
              <a:ea typeface="Arial-Rounded" pitchFamily="34" charset="0"/>
              <a:cs typeface="Arial-Rounded" pitchFamily="34" charset="0"/>
            </a:endParaRPr>
          </a:p>
        </p:txBody>
      </p:sp>
      <p:cxnSp>
        <p:nvCxnSpPr>
          <p:cNvPr id="31" name="Straight Connector 30"/>
          <p:cNvCxnSpPr/>
          <p:nvPr/>
        </p:nvCxnSpPr>
        <p:spPr>
          <a:xfrm>
            <a:off x="442119" y="4495800"/>
            <a:ext cx="853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31"/>
                                        </p:tgtEl>
                                      </p:cBhvr>
                                    </p:animEffect>
                                    <p:set>
                                      <p:cBhvr>
                                        <p:cTn id="8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4"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Mẹ cho Hà đi công viên. Cô bé rất thích thú và háo hức. Hà mặc váy trắng, đi giày màu hồng. Mẹ còn vuốt tóc và buộc nơ cho Hà. Mẹ bảo Hà khi đi chơi cần ăn mặc gọn gàng, lịch sự.</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047"/>
          <a:stretch/>
        </p:blipFill>
        <p:spPr bwMode="auto">
          <a:xfrm>
            <a:off x="1608319" y="2402541"/>
            <a:ext cx="8935584" cy="245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940" y="-31376"/>
            <a:ext cx="3178719"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923329" y="1324705"/>
            <a:ext cx="8382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Chuẩn bị đi dự sinh nhật</a:t>
            </a:r>
            <a:endParaRPr lang="en-US" sz="6000">
              <a:solidFill>
                <a:srgbClr val="0070C0"/>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69" t="60653"/>
          <a:stretch/>
        </p:blipFill>
        <p:spPr>
          <a:xfrm>
            <a:off x="2402541" y="2077662"/>
            <a:ext cx="7827508" cy="4780338"/>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Mẹ cho Hà đi công viên. Cô bé rất thích thú và háo hức. Hà mặc váy trắng, đi giày màu hồng. Mẹ còn vuốt tóc và buộc nơ cho Hà. Mẹ bảo Hà khi đi chơi cần ăn mặc gọn gàng, lịch sự.</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047"/>
          <a:stretch/>
        </p:blipFill>
        <p:spPr bwMode="auto">
          <a:xfrm>
            <a:off x="1608319" y="2402541"/>
            <a:ext cx="8935584" cy="245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940" y="-31376"/>
            <a:ext cx="3178719"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223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87343" y="1676400"/>
            <a:ext cx="7825344" cy="2951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chemeClr val="bg1"/>
                </a:solidFill>
                <a:latin typeface="Arial-Rounded" pitchFamily="34" charset="0"/>
                <a:ea typeface="Arial-Rounded" pitchFamily="34" charset="0"/>
                <a:cs typeface="Arial-Rounded" pitchFamily="34" charset="0"/>
              </a:rPr>
              <a:t>quả muỗm</a:t>
            </a:r>
            <a:endParaRPr lang="en-US" sz="115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892249" y="1143000"/>
            <a:ext cx="10415533" cy="392882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smtClean="0">
                <a:solidFill>
                  <a:schemeClr val="bg1"/>
                </a:solidFill>
                <a:latin typeface="Arial-Rounded" pitchFamily="34" charset="0"/>
                <a:ea typeface="Arial-Rounded" pitchFamily="34" charset="0"/>
                <a:cs typeface="Arial-Rounded" pitchFamily="34" charset="0"/>
              </a:rPr>
              <a:t>Em hãy nói 2 từ chứa tiếng có vần </a:t>
            </a:r>
            <a:r>
              <a:rPr lang="en-US" sz="8000" i="1" smtClean="0">
                <a:solidFill>
                  <a:srgbClr val="FF0000"/>
                </a:solidFill>
                <a:latin typeface="Arial-Rounded" pitchFamily="34" charset="0"/>
                <a:ea typeface="Arial-Rounded" pitchFamily="34" charset="0"/>
                <a:cs typeface="Arial-Rounded" pitchFamily="34" charset="0"/>
              </a:rPr>
              <a:t>uôi</a:t>
            </a:r>
            <a:r>
              <a:rPr lang="en-US" sz="8000" i="1" smtClean="0">
                <a:solidFill>
                  <a:schemeClr val="bg1"/>
                </a:solidFill>
                <a:latin typeface="Arial-Rounded" pitchFamily="34" charset="0"/>
                <a:ea typeface="Arial-Rounded" pitchFamily="34" charset="0"/>
                <a:cs typeface="Arial-Rounded" pitchFamily="34" charset="0"/>
              </a:rPr>
              <a:t>.</a:t>
            </a:r>
            <a:endParaRPr lang="en-US" sz="8000" i="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4737"/>
          <a:stretch/>
        </p:blipFill>
        <p:spPr>
          <a:xfrm>
            <a:off x="3566319" y="1600200"/>
            <a:ext cx="4033004" cy="3713782"/>
          </a:xfrm>
          <a:prstGeom prst="rect">
            <a:avLst/>
          </a:prstGeom>
        </p:spPr>
      </p:pic>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92249" y="1143000"/>
            <a:ext cx="10415533" cy="392882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smtClean="0">
                <a:solidFill>
                  <a:schemeClr val="bg1"/>
                </a:solidFill>
                <a:latin typeface="Arial-Rounded" pitchFamily="34" charset="0"/>
                <a:ea typeface="Arial-Rounded" pitchFamily="34" charset="0"/>
                <a:cs typeface="Arial-Rounded" pitchFamily="34" charset="0"/>
              </a:rPr>
              <a:t>Mặt biển nhuộm một màu xanh biếc.</a:t>
            </a:r>
            <a:endParaRPr lang="en-US" sz="8000" i="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03022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120622" y="86261"/>
            <a:ext cx="7825344" cy="10345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Rounded" pitchFamily="34" charset="0"/>
                <a:ea typeface="Arial-Rounded" pitchFamily="34" charset="0"/>
                <a:cs typeface="Arial-Rounded" pitchFamily="34" charset="0"/>
              </a:rPr>
              <a:t>Nhìn hình đoán chữ</a:t>
            </a:r>
            <a:endParaRPr lang="en-US" sz="5400">
              <a:solidFill>
                <a:schemeClr val="bg1"/>
              </a:solidFill>
              <a:latin typeface="Arial-Rounded" pitchFamily="34" charset="0"/>
              <a:ea typeface="Arial-Rounded" pitchFamily="34" charset="0"/>
              <a:cs typeface="Arial-Rounded" pitchFamily="34" charset="0"/>
            </a:endParaRPr>
          </a:p>
        </p:txBody>
      </p:sp>
      <p:pic>
        <p:nvPicPr>
          <p:cNvPr id="10242" name="Picture 2" descr="Tiếng gà gáy sáng và tâm thức người 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044" y="1447800"/>
            <a:ext cx="6286500" cy="405479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120622" y="5638800"/>
            <a:ext cx="7825344" cy="10345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Rounded" pitchFamily="34" charset="0"/>
                <a:ea typeface="Arial-Rounded" pitchFamily="34" charset="0"/>
                <a:cs typeface="Arial-Rounded" pitchFamily="34" charset="0"/>
              </a:rPr>
              <a:t>buổi sáng</a:t>
            </a:r>
            <a:endParaRPr lang="en-US" sz="54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45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4277</TotalTime>
  <Words>325</Words>
  <Application>Microsoft Office PowerPoint</Application>
  <PresentationFormat>Custom</PresentationFormat>
  <Paragraphs>152</Paragraphs>
  <Slides>35</Slides>
  <Notes>19</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.VnArial</vt:lpstr>
      <vt:lpstr>.VnCooper</vt:lpstr>
      <vt:lpstr>Arial</vt:lpstr>
      <vt:lpstr>Arial Rounded MT Bold</vt:lpstr>
      <vt:lpstr>Arial-Rounded</vt:lpstr>
      <vt:lpstr>Arrus-Black</vt:lpstr>
      <vt:lpstr>AvantGarde</vt:lpstr>
      <vt:lpstr>Bandit</vt:lpstr>
      <vt:lpstr>Calibri</vt:lpstr>
      <vt:lpstr>HP001 4 hàng</vt:lpstr>
      <vt:lpstr>Office Theme</vt:lpstr>
      <vt:lpstr>PowerPoint Presentation</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545</cp:revision>
  <dcterms:created xsi:type="dcterms:W3CDTF">2021-05-08T14:00:55Z</dcterms:created>
  <dcterms:modified xsi:type="dcterms:W3CDTF">2021-12-20T13:48:46Z</dcterms:modified>
</cp:coreProperties>
</file>