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0" r:id="rId2"/>
    <p:sldId id="257" r:id="rId3"/>
    <p:sldId id="258" r:id="rId4"/>
    <p:sldId id="259" r:id="rId5"/>
    <p:sldId id="339" r:id="rId6"/>
    <p:sldId id="260" r:id="rId7"/>
    <p:sldId id="324" r:id="rId8"/>
    <p:sldId id="331" r:id="rId9"/>
    <p:sldId id="263" r:id="rId10"/>
    <p:sldId id="282" r:id="rId11"/>
    <p:sldId id="283" r:id="rId12"/>
    <p:sldId id="284" r:id="rId13"/>
    <p:sldId id="264" r:id="rId14"/>
    <p:sldId id="265" r:id="rId15"/>
    <p:sldId id="262" r:id="rId16"/>
    <p:sldId id="343" r:id="rId17"/>
    <p:sldId id="344" r:id="rId18"/>
    <p:sldId id="345" r:id="rId19"/>
    <p:sldId id="314" r:id="rId20"/>
    <p:sldId id="272" r:id="rId21"/>
    <p:sldId id="335" r:id="rId22"/>
    <p:sldId id="336" r:id="rId23"/>
    <p:sldId id="337" r:id="rId24"/>
    <p:sldId id="338" r:id="rId25"/>
    <p:sldId id="334" r:id="rId26"/>
    <p:sldId id="326" r:id="rId27"/>
    <p:sldId id="274" r:id="rId28"/>
    <p:sldId id="275" r:id="rId29"/>
    <p:sldId id="333" r:id="rId30"/>
    <p:sldId id="277" r:id="rId3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DED"/>
    <a:srgbClr val="BD1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3" autoAdjust="0"/>
    <p:restoredTop sz="91281" autoAdjust="0"/>
  </p:normalViewPr>
  <p:slideViewPr>
    <p:cSldViewPr>
      <p:cViewPr varScale="1">
        <p:scale>
          <a:sx n="62" d="100"/>
          <a:sy n="62" d="100"/>
        </p:scale>
        <p:origin x="930" y="78"/>
      </p:cViewPr>
      <p:guideLst>
        <p:guide orient="horz" pos="2160"/>
        <p:guide pos="3831"/>
      </p:guideLst>
    </p:cSldViewPr>
  </p:slideViewPr>
  <p:notesTextViewPr>
    <p:cViewPr>
      <p:scale>
        <a:sx n="33" d="100"/>
        <a:sy n="33"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5/10/2024</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8</a:t>
            </a:fld>
            <a:endParaRPr lang="en-US"/>
          </a:p>
        </p:txBody>
      </p:sp>
    </p:spTree>
    <p:extLst>
      <p:ext uri="{BB962C8B-B14F-4D97-AF65-F5344CB8AC3E}">
        <p14:creationId xmlns:p14="http://schemas.microsoft.com/office/powerpoint/2010/main" val="3066929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9</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5/10/2024</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76200"/>
            <a:ext cx="12100719" cy="6858000"/>
          </a:xfrm>
          <a:prstGeom prst="rect">
            <a:avLst/>
          </a:prstGeom>
        </p:spPr>
      </p:pic>
      <p:sp>
        <p:nvSpPr>
          <p:cNvPr id="5" name="Rectangle 4"/>
          <p:cNvSpPr/>
          <p:nvPr/>
        </p:nvSpPr>
        <p:spPr>
          <a:xfrm flipH="1">
            <a:off x="3261519" y="1143000"/>
            <a:ext cx="152400"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3125993" y="925723"/>
            <a:ext cx="304800" cy="707886"/>
          </a:xfrm>
          <a:prstGeom prst="rect">
            <a:avLst/>
          </a:prstGeom>
          <a:noFill/>
        </p:spPr>
        <p:txBody>
          <a:bodyPr wrap="square" rtlCol="0">
            <a:spAutoFit/>
          </a:bodyPr>
          <a:lstStyle/>
          <a:p>
            <a:r>
              <a:rPr lang="en-US" sz="4000" dirty="0"/>
              <a:t>ư</a:t>
            </a:r>
          </a:p>
        </p:txBody>
      </p:sp>
    </p:spTree>
    <p:extLst>
      <p:ext uri="{BB962C8B-B14F-4D97-AF65-F5344CB8AC3E}">
        <p14:creationId xmlns:p14="http://schemas.microsoft.com/office/powerpoint/2010/main" val="1316625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39903" y="512862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latin typeface="Arial-Rounded" pitchFamily="34" charset="0"/>
                <a:ea typeface="Arial-Rounded" pitchFamily="34" charset="0"/>
                <a:cs typeface="Arial-Rounded" pitchFamily="34" charset="0"/>
              </a:rPr>
              <a:t>tem thư</a:t>
            </a:r>
          </a:p>
        </p:txBody>
      </p:sp>
      <p:sp>
        <p:nvSpPr>
          <p:cNvPr id="7" name="Title 1"/>
          <p:cNvSpPr txBox="1">
            <a:spLocks/>
          </p:cNvSpPr>
          <p:nvPr/>
        </p:nvSpPr>
        <p:spPr>
          <a:xfrm>
            <a:off x="3566319" y="5128623"/>
            <a:ext cx="315478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em</a:t>
            </a:r>
          </a:p>
        </p:txBody>
      </p:sp>
      <p:sp>
        <p:nvSpPr>
          <p:cNvPr id="2" name="AutoShape 2" descr="hình ảnh : ánh sáng, Phát sáng, ký hiệu, Ngọn lửa, ngọn lửa, bóng tối, thắp  sáng, Trang trí, Đốt, Ánh nến, Ngọn nến vô tình 1538x2050 - - 633011 - hình  ảnh đẹp - PxHe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ánh sáng, Phát sáng, ký hiệu, Ngọn lửa, ngọn lửa, bóng tối, thắp  sáng, Trang trí, Đốt, Ánh nến, Ngọn nến vô tình 1538x2050 - - 633011 - hình  ảnh đẹp - PxHe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Phát hành đặc biệt bộ tem bưu chính chào mừng Đại hội XIII của Đảng | Tin  tức mới nhất 24h - Đọc Báo Lao Động online - Laodong.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19" y="936523"/>
            <a:ext cx="4611263" cy="35096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hững Con Tem Đắt Giá Nhất Mọi Thời Đại - In Ấn A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8119" y="969492"/>
            <a:ext cx="4648200" cy="345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6254" y="5259681"/>
            <a:ext cx="59931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latin typeface="Arial-Rounded" pitchFamily="34" charset="0"/>
                <a:ea typeface="Arial-Rounded" pitchFamily="34" charset="0"/>
                <a:cs typeface="Arial-Rounded" pitchFamily="34" charset="0"/>
              </a:rPr>
              <a:t>thềm nhà</a:t>
            </a:r>
          </a:p>
        </p:txBody>
      </p:sp>
      <p:sp>
        <p:nvSpPr>
          <p:cNvPr id="6" name="Title 1"/>
          <p:cNvSpPr txBox="1">
            <a:spLocks/>
          </p:cNvSpPr>
          <p:nvPr/>
        </p:nvSpPr>
        <p:spPr>
          <a:xfrm>
            <a:off x="4379861" y="5259681"/>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êm</a:t>
            </a:r>
          </a:p>
        </p:txBody>
      </p:sp>
      <p:sp>
        <p:nvSpPr>
          <p:cNvPr id="2" name="AutoShape 2" descr="Đèn Pin LED xách tay đa năng 2 trong 1 KM-2626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Đèn Pin LED xách tay đa năng 2 trong 1 KM-2626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Đèn Pin LED xách tay đa năng 2 trong 1 KM-2626 | Lazada.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Cách Bố Trí Bậc Thềm Nhà Vừa Đẹp Vừa Hợp Phong Thủ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Cách xây bậc thềm nhà theo phong thủ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148" y="312737"/>
            <a:ext cx="5844255" cy="4571531"/>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rot="2172865">
            <a:off x="7140121" y="1548646"/>
            <a:ext cx="362498" cy="212468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416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latin typeface="Arial-Rounded" pitchFamily="34" charset="0"/>
                <a:ea typeface="Arial-Rounded" pitchFamily="34" charset="0"/>
                <a:cs typeface="Arial-Rounded" pitchFamily="34" charset="0"/>
              </a:rPr>
              <a:t>tủm tỉm</a:t>
            </a:r>
          </a:p>
        </p:txBody>
      </p:sp>
      <p:sp>
        <p:nvSpPr>
          <p:cNvPr id="5" name="Title 1"/>
          <p:cNvSpPr txBox="1">
            <a:spLocks/>
          </p:cNvSpPr>
          <p:nvPr/>
        </p:nvSpPr>
        <p:spPr>
          <a:xfrm>
            <a:off x="4160044"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um</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210"/>
          <a:stretch/>
        </p:blipFill>
        <p:spPr bwMode="auto">
          <a:xfrm>
            <a:off x="5985669" y="5570831"/>
            <a:ext cx="27305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Mẹ có biết ý nghĩa nụ cười của bé từ 0 đến 12 tháng tuổ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833" y="396313"/>
            <a:ext cx="5630781"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3681" y="5287255"/>
            <a:ext cx="4343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latin typeface="Arial-Rounded" pitchFamily="34" charset="0"/>
                <a:ea typeface="Arial-Rounded" pitchFamily="34" charset="0"/>
                <a:cs typeface="Arial-Rounded" pitchFamily="34" charset="0"/>
              </a:rPr>
              <a:t>tem thư</a:t>
            </a:r>
          </a:p>
        </p:txBody>
      </p:sp>
      <p:sp>
        <p:nvSpPr>
          <p:cNvPr id="9" name="Title 1"/>
          <p:cNvSpPr txBox="1">
            <a:spLocks/>
          </p:cNvSpPr>
          <p:nvPr/>
        </p:nvSpPr>
        <p:spPr>
          <a:xfrm>
            <a:off x="2983389" y="5287255"/>
            <a:ext cx="59931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latin typeface="Arial-Rounded" pitchFamily="34" charset="0"/>
                <a:ea typeface="Arial-Rounded" pitchFamily="34" charset="0"/>
                <a:cs typeface="Arial-Rounded" pitchFamily="34" charset="0"/>
              </a:rPr>
              <a:t>thềm nhà</a:t>
            </a:r>
          </a:p>
        </p:txBody>
      </p:sp>
      <p:sp>
        <p:nvSpPr>
          <p:cNvPr id="10" name="Title 1"/>
          <p:cNvSpPr txBox="1">
            <a:spLocks/>
          </p:cNvSpPr>
          <p:nvPr/>
        </p:nvSpPr>
        <p:spPr>
          <a:xfrm>
            <a:off x="7300119" y="528725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latin typeface="Arial-Rounded" pitchFamily="34" charset="0"/>
                <a:ea typeface="Arial-Rounded" pitchFamily="34" charset="0"/>
                <a:cs typeface="Arial-Rounded" pitchFamily="34" charset="0"/>
              </a:rPr>
              <a:t>tủm tỉm</a:t>
            </a:r>
          </a:p>
        </p:txBody>
      </p:sp>
      <p:pic>
        <p:nvPicPr>
          <p:cNvPr id="11" name="Picture 10" descr="Mẹ có biết ý nghĩa nụ cười của bé từ 0 đến 12 tháng tuổ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2076" y="1828800"/>
            <a:ext cx="3082486" cy="25687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ách xây bậc thềm nhà theo phong thủ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0442" y="1828800"/>
            <a:ext cx="3239024" cy="2533650"/>
          </a:xfrm>
          <a:prstGeom prst="rect">
            <a:avLst/>
          </a:prstGeom>
          <a:noFill/>
          <a:extLst>
            <a:ext uri="{909E8E84-426E-40DD-AFC4-6F175D3DCCD1}">
              <a14:hiddenFill xmlns:a14="http://schemas.microsoft.com/office/drawing/2010/main">
                <a:solidFill>
                  <a:srgbClr val="FFFFFF"/>
                </a:solidFill>
              </a14:hiddenFill>
            </a:ext>
          </a:extLst>
        </p:spPr>
      </p:pic>
      <p:sp>
        <p:nvSpPr>
          <p:cNvPr id="15" name="Down Arrow 14"/>
          <p:cNvSpPr/>
          <p:nvPr/>
        </p:nvSpPr>
        <p:spPr>
          <a:xfrm rot="2172865">
            <a:off x="6553635" y="2581995"/>
            <a:ext cx="313629" cy="106234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Những Con Tem Đắt Giá Nhất Mọi Thời Đại - In Ấn A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826" y="1820190"/>
            <a:ext cx="3505200" cy="260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3681" y="5515705"/>
            <a:ext cx="4343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latin typeface="Arial-Rounded" pitchFamily="34" charset="0"/>
                <a:ea typeface="Arial-Rounded" pitchFamily="34" charset="0"/>
                <a:cs typeface="Arial-Rounded" pitchFamily="34" charset="0"/>
              </a:rPr>
              <a:t>tem thư</a:t>
            </a:r>
          </a:p>
        </p:txBody>
      </p:sp>
      <p:sp>
        <p:nvSpPr>
          <p:cNvPr id="6" name="Title 1"/>
          <p:cNvSpPr txBox="1">
            <a:spLocks/>
          </p:cNvSpPr>
          <p:nvPr/>
        </p:nvSpPr>
        <p:spPr>
          <a:xfrm>
            <a:off x="2983389" y="5515705"/>
            <a:ext cx="599313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latin typeface="Arial-Rounded" pitchFamily="34" charset="0"/>
                <a:ea typeface="Arial-Rounded" pitchFamily="34" charset="0"/>
                <a:cs typeface="Arial-Rounded" pitchFamily="34" charset="0"/>
              </a:rPr>
              <a:t>thềm nhà</a:t>
            </a:r>
          </a:p>
        </p:txBody>
      </p:sp>
      <p:sp>
        <p:nvSpPr>
          <p:cNvPr id="7" name="Title 1"/>
          <p:cNvSpPr txBox="1">
            <a:spLocks/>
          </p:cNvSpPr>
          <p:nvPr/>
        </p:nvSpPr>
        <p:spPr>
          <a:xfrm>
            <a:off x="7300119" y="5515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latin typeface="Arial-Rounded" pitchFamily="34" charset="0"/>
                <a:ea typeface="Arial-Rounded" pitchFamily="34" charset="0"/>
                <a:cs typeface="Arial-Rounded" pitchFamily="34" charset="0"/>
              </a:rPr>
              <a:t>tủm tỉm</a:t>
            </a: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04" y="2910896"/>
            <a:ext cx="9986818" cy="280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081" y="-101451"/>
            <a:ext cx="6562086" cy="34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827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1667" b="21945"/>
          <a:stretch/>
        </p:blipFill>
        <p:spPr>
          <a:xfrm>
            <a:off x="1691850" y="0"/>
            <a:ext cx="8792308" cy="4552950"/>
          </a:xfrm>
          <a:prstGeom prst="rect">
            <a:avLst/>
          </a:prstGeom>
        </p:spPr>
      </p:pic>
      <p:sp>
        <p:nvSpPr>
          <p:cNvPr id="7" name="Title 4"/>
          <p:cNvSpPr txBox="1">
            <a:spLocks/>
          </p:cNvSpPr>
          <p:nvPr/>
        </p:nvSpPr>
        <p:spPr>
          <a:xfrm>
            <a:off x="540367" y="2665647"/>
            <a:ext cx="10489585"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a:solidFill>
                  <a:srgbClr val="0070C0"/>
                </a:solidFill>
                <a:latin typeface="DomCasual" pitchFamily="18" charset="0"/>
                <a:ea typeface="DomCasual" pitchFamily="18" charset="0"/>
                <a:cs typeface="DomCasual" pitchFamily="18" charset="0"/>
              </a:rPr>
              <a:t>Thư giãn nào!</a:t>
            </a:r>
          </a:p>
        </p:txBody>
      </p:sp>
    </p:spTree>
    <p:extLst>
      <p:ext uri="{BB962C8B-B14F-4D97-AF65-F5344CB8AC3E}">
        <p14:creationId xmlns:p14="http://schemas.microsoft.com/office/powerpoint/2010/main" val="2943438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771"/>
          <a:stretch/>
        </p:blipFill>
        <p:spPr bwMode="auto">
          <a:xfrm>
            <a:off x="3734696" y="1306446"/>
            <a:ext cx="4692446" cy="424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471319" y="2514601"/>
            <a:ext cx="3124200" cy="959237"/>
          </a:xfrm>
          <a:prstGeom prst="rect">
            <a:avLst/>
          </a:prstGeom>
        </p:spPr>
        <p:txBody>
          <a:bodyPr wrap="square">
            <a:spAutoFit/>
          </a:bodyPr>
          <a:lstStyle/>
          <a:p>
            <a:pPr fontAlgn="base">
              <a:spcBef>
                <a:spcPct val="0"/>
              </a:spcBef>
              <a:spcAft>
                <a:spcPts val="1000"/>
              </a:spcAft>
            </a:pPr>
            <a:r>
              <a:rPr lang="en-US" sz="2400">
                <a:solidFill>
                  <a:srgbClr val="FF0000"/>
                </a:solidFill>
                <a:latin typeface="HP001 4H Normal" pitchFamily="34" charset="0"/>
                <a:cs typeface="Arial" pitchFamily="34" charset="0"/>
              </a:rPr>
              <a:t>em,êm,</a:t>
            </a:r>
          </a:p>
          <a:p>
            <a:pPr fontAlgn="base">
              <a:spcBef>
                <a:spcPct val="0"/>
              </a:spcBef>
              <a:spcAft>
                <a:spcPts val="1000"/>
              </a:spcAft>
            </a:pPr>
            <a:r>
              <a:rPr lang="en-US" sz="2400">
                <a:solidFill>
                  <a:srgbClr val="FF0000"/>
                </a:solidFill>
                <a:latin typeface="HP001 4H Normal" pitchFamily="34" charset="0"/>
                <a:cs typeface="Arial" pitchFamily="34" charset="0"/>
              </a:rPr>
              <a:t>im,um</a:t>
            </a:r>
            <a:endParaRPr lang="en-US" sz="2400">
              <a:solidFill>
                <a:srgbClr val="FF0000"/>
              </a:solidFill>
              <a:latin typeface="Arial" pitchFamily="34" charset="0"/>
              <a:cs typeface="Arial" pitchFamily="34" charset="0"/>
            </a:endParaRPr>
          </a:p>
        </p:txBody>
      </p:sp>
      <p:sp>
        <p:nvSpPr>
          <p:cNvPr id="15" name="Rectangle 14"/>
          <p:cNvSpPr/>
          <p:nvPr/>
        </p:nvSpPr>
        <p:spPr>
          <a:xfrm>
            <a:off x="4023519" y="3810001"/>
            <a:ext cx="1210588" cy="959237"/>
          </a:xfrm>
          <a:prstGeom prst="rect">
            <a:avLst/>
          </a:prstGeom>
        </p:spPr>
        <p:txBody>
          <a:bodyPr wrap="none">
            <a:spAutoFit/>
          </a:bodyPr>
          <a:lstStyle/>
          <a:p>
            <a:pPr fontAlgn="base">
              <a:spcBef>
                <a:spcPct val="0"/>
              </a:spcBef>
              <a:spcAft>
                <a:spcPts val="1000"/>
              </a:spcAft>
            </a:pPr>
            <a:r>
              <a:rPr lang="en-US" sz="2400">
                <a:solidFill>
                  <a:srgbClr val="FF0000"/>
                </a:solidFill>
                <a:latin typeface="HP001 4H Normal" pitchFamily="34" charset="0"/>
                <a:cs typeface="Arial" pitchFamily="34" charset="0"/>
              </a:rPr>
              <a:t>em,êm,</a:t>
            </a:r>
          </a:p>
          <a:p>
            <a:pPr fontAlgn="base">
              <a:spcBef>
                <a:spcPct val="0"/>
              </a:spcBef>
              <a:spcAft>
                <a:spcPts val="1000"/>
              </a:spcAft>
            </a:pPr>
            <a:r>
              <a:rPr lang="en-US" sz="2400">
                <a:solidFill>
                  <a:srgbClr val="FF0000"/>
                </a:solidFill>
                <a:latin typeface="HP001 4H Normal" pitchFamily="34" charset="0"/>
                <a:cs typeface="Arial" pitchFamily="34" charset="0"/>
              </a:rPr>
              <a:t>im,um</a:t>
            </a:r>
            <a:endParaRPr lang="en-US" sz="2400">
              <a:solidFill>
                <a:srgbClr val="FF0000"/>
              </a:solidFill>
              <a:latin typeface="Arial" pitchFamily="34" charset="0"/>
              <a:cs typeface="Arial" pitchFamily="34" charset="0"/>
            </a:endParaRPr>
          </a:p>
        </p:txBody>
      </p:sp>
      <p:sp>
        <p:nvSpPr>
          <p:cNvPr id="16" name="Rectangle 15"/>
          <p:cNvSpPr/>
          <p:nvPr/>
        </p:nvSpPr>
        <p:spPr>
          <a:xfrm>
            <a:off x="6995319" y="3962401"/>
            <a:ext cx="1219200" cy="959237"/>
          </a:xfrm>
          <a:prstGeom prst="rect">
            <a:avLst/>
          </a:prstGeom>
        </p:spPr>
        <p:txBody>
          <a:bodyPr wrap="square">
            <a:spAutoFit/>
          </a:bodyPr>
          <a:lstStyle/>
          <a:p>
            <a:pPr fontAlgn="base">
              <a:spcBef>
                <a:spcPct val="0"/>
              </a:spcBef>
              <a:spcAft>
                <a:spcPts val="1000"/>
              </a:spcAft>
            </a:pPr>
            <a:r>
              <a:rPr lang="en-US" sz="2400">
                <a:solidFill>
                  <a:srgbClr val="FF0000"/>
                </a:solidFill>
                <a:latin typeface="HP001 4H Normal" pitchFamily="34" charset="0"/>
                <a:cs typeface="Arial" pitchFamily="34" charset="0"/>
              </a:rPr>
              <a:t>em,êm,</a:t>
            </a:r>
          </a:p>
          <a:p>
            <a:pPr fontAlgn="base">
              <a:spcBef>
                <a:spcPct val="0"/>
              </a:spcBef>
              <a:spcAft>
                <a:spcPts val="1000"/>
              </a:spcAft>
            </a:pPr>
            <a:r>
              <a:rPr lang="en-US" sz="2400">
                <a:solidFill>
                  <a:srgbClr val="FF0000"/>
                </a:solidFill>
                <a:latin typeface="HP001 4H Normal" pitchFamily="34" charset="0"/>
                <a:cs typeface="Arial" pitchFamily="34" charset="0"/>
              </a:rPr>
              <a:t>im,um</a:t>
            </a:r>
            <a:endParaRPr lang="en-US" sz="2400">
              <a:solidFill>
                <a:srgbClr val="FF0000"/>
              </a:solidFill>
              <a:latin typeface="Arial" pitchFamily="34" charset="0"/>
              <a:cs typeface="Arial" pitchFamily="34" charset="0"/>
            </a:endParaRPr>
          </a:p>
        </p:txBody>
      </p:sp>
      <p:sp>
        <p:nvSpPr>
          <p:cNvPr id="11" name="Rounded Rectangle 10"/>
          <p:cNvSpPr/>
          <p:nvPr/>
        </p:nvSpPr>
        <p:spPr>
          <a:xfrm>
            <a:off x="701436" y="310271"/>
            <a:ext cx="2636283" cy="777838"/>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dirty="0" err="1">
                <a:latin typeface="Arial-Rounded" pitchFamily="34" charset="0"/>
                <a:ea typeface="Arial-Rounded" pitchFamily="34" charset="0"/>
                <a:cs typeface="Arial-Rounded" pitchFamily="34" charset="0"/>
              </a:rPr>
              <a:t>Viết</a:t>
            </a:r>
            <a:r>
              <a:rPr lang="en-US" sz="3700" dirty="0">
                <a:latin typeface="Arial-Rounded" pitchFamily="34" charset="0"/>
                <a:ea typeface="Arial-Rounded" pitchFamily="34" charset="0"/>
                <a:cs typeface="Arial-Rounded" pitchFamily="34" charset="0"/>
              </a:rPr>
              <a:t> </a:t>
            </a:r>
            <a:r>
              <a:rPr lang="en-US" sz="3700" dirty="0" err="1">
                <a:latin typeface="Arial-Rounded" pitchFamily="34" charset="0"/>
                <a:ea typeface="Arial-Rounded" pitchFamily="34" charset="0"/>
                <a:cs typeface="Arial-Rounded" pitchFamily="34" charset="0"/>
              </a:rPr>
              <a:t>bảng</a:t>
            </a:r>
            <a:endParaRPr lang="en-US" sz="3700" dirty="0">
              <a:latin typeface="Arial-Rounded" pitchFamily="34" charset="0"/>
              <a:ea typeface="Arial-Rounded" pitchFamily="34" charset="0"/>
              <a:cs typeface="Arial-Rounded" pitchFamily="34" charset="0"/>
            </a:endParaRPr>
          </a:p>
        </p:txBody>
      </p:sp>
      <p:sp>
        <p:nvSpPr>
          <p:cNvPr id="12" name="Oval 11"/>
          <p:cNvSpPr/>
          <p:nvPr/>
        </p:nvSpPr>
        <p:spPr>
          <a:xfrm>
            <a:off x="280209" y="267955"/>
            <a:ext cx="822959" cy="8229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schemeClr val="tx1"/>
                </a:solidFill>
                <a:latin typeface="Arial Rounded MT Bold" pitchFamily="34" charset="0"/>
                <a:ea typeface="Arial-Rounded" pitchFamily="34" charset="0"/>
                <a:cs typeface="Arial-Rounded" pitchFamily="34" charset="0"/>
              </a:rPr>
              <a:t>3</a:t>
            </a:r>
          </a:p>
        </p:txBody>
      </p:sp>
    </p:spTree>
    <p:extLst>
      <p:ext uri="{BB962C8B-B14F-4D97-AF65-F5344CB8AC3E}">
        <p14:creationId xmlns:p14="http://schemas.microsoft.com/office/powerpoint/2010/main" val="3036720172"/>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ITTran\Downloads\tu the viet - chu Thao 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5920" y="1219200"/>
            <a:ext cx="3917035" cy="4243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386855"/>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3319" y="1752600"/>
            <a:ext cx="6400800" cy="1752600"/>
          </a:xfrm>
        </p:spPr>
        <p:txBody>
          <a:bodyPr>
            <a:noAutofit/>
          </a:bodyPr>
          <a:lstStyle/>
          <a:p>
            <a:r>
              <a:rPr lang="en-US" sz="13800" dirty="0">
                <a:solidFill>
                  <a:srgbClr val="FFCC00"/>
                </a:solidFill>
                <a:latin typeface="Arial-Rounded" panose="020B0500000000000000" pitchFamily="34" charset="0"/>
                <a:ea typeface="Arial-Rounded" panose="020B0500000000000000" pitchFamily="34" charset="0"/>
                <a:cs typeface="Arial-Rounded" panose="020B0500000000000000" pitchFamily="34" charset="0"/>
              </a:rPr>
              <a:t>TIẾT 2</a:t>
            </a:r>
            <a:endParaRPr lang="vi-VN" sz="13800" dirty="0">
              <a:solidFill>
                <a:srgbClr val="FFCC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p:cNvSpPr txBox="1"/>
          <p:nvPr/>
        </p:nvSpPr>
        <p:spPr>
          <a:xfrm>
            <a:off x="1661320" y="0"/>
            <a:ext cx="1598515" cy="923330"/>
          </a:xfrm>
          <a:prstGeom prst="rect">
            <a:avLst/>
          </a:prstGeom>
          <a:noFill/>
        </p:spPr>
        <p:txBody>
          <a:bodyPr wrap="none" rtlCol="0">
            <a:spAutoFit/>
          </a:bodyPr>
          <a:lstStyle/>
          <a:p>
            <a:r>
              <a:rPr lang="en-US" sz="5400" b="1" dirty="0" err="1">
                <a:solidFill>
                  <a:schemeClr val="bg1"/>
                </a:solidFill>
                <a:latin typeface=".VnCooper" pitchFamily="34" charset="0"/>
              </a:rPr>
              <a:t>Bµi</a:t>
            </a:r>
            <a:r>
              <a:rPr lang="en-US" sz="5400" b="1" dirty="0">
                <a:solidFill>
                  <a:schemeClr val="bg1"/>
                </a:solidFill>
                <a:latin typeface=".VnCooper" pitchFamily="34" charset="0"/>
              </a:rPr>
              <a:t> </a:t>
            </a:r>
            <a:endParaRPr lang="vi-VN" sz="5400" dirty="0"/>
          </a:p>
        </p:txBody>
      </p:sp>
      <p:sp>
        <p:nvSpPr>
          <p:cNvPr id="7" name="TextBox 6"/>
          <p:cNvSpPr txBox="1"/>
          <p:nvPr/>
        </p:nvSpPr>
        <p:spPr>
          <a:xfrm>
            <a:off x="4252119" y="182895"/>
            <a:ext cx="6365846" cy="1015663"/>
          </a:xfrm>
          <a:prstGeom prst="rect">
            <a:avLst/>
          </a:prstGeom>
          <a:noFill/>
        </p:spPr>
        <p:txBody>
          <a:bodyPr wrap="none" rtlCol="0">
            <a:spAutoFit/>
          </a:bodyPr>
          <a:lstStyle/>
          <a:p>
            <a:pPr algn="ctr"/>
            <a:r>
              <a:rPr lang="en-US" sz="6000" b="1">
                <a:solidFill>
                  <a:schemeClr val="bg1"/>
                </a:solidFill>
                <a:latin typeface="VNI-Avo" pitchFamily="2" charset="0"/>
              </a:rPr>
              <a:t>em  eâm   im  um</a:t>
            </a:r>
            <a:endParaRPr lang="en-US" sz="4400" b="1">
              <a:solidFill>
                <a:schemeClr val="bg1"/>
              </a:solidFill>
              <a:latin typeface="VNI-Avo" pitchFamily="2" charset="0"/>
            </a:endParaRPr>
          </a:p>
        </p:txBody>
      </p:sp>
    </p:spTree>
    <p:extLst>
      <p:ext uri="{BB962C8B-B14F-4D97-AF65-F5344CB8AC3E}">
        <p14:creationId xmlns:p14="http://schemas.microsoft.com/office/powerpoint/2010/main" val="2095110066"/>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845" t="28986" r="33544" b="63021"/>
          <a:stretch/>
        </p:blipFill>
        <p:spPr bwMode="auto">
          <a:xfrm>
            <a:off x="3608439" y="4547419"/>
            <a:ext cx="8339880" cy="101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80209" y="267955"/>
            <a:ext cx="3057510" cy="822959"/>
            <a:chOff x="170930" y="1458734"/>
            <a:chExt cx="2298823" cy="617220"/>
          </a:xfrm>
        </p:grpSpPr>
        <p:sp>
          <p:nvSpPr>
            <p:cNvPr id="5" name="Rounded Rectangle 4"/>
            <p:cNvSpPr/>
            <p:nvPr/>
          </p:nvSpPr>
          <p:spPr>
            <a:xfrm>
              <a:off x="487634" y="1490471"/>
              <a:ext cx="1982119" cy="58337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dirty="0" err="1">
                  <a:latin typeface="Arial-Rounded" pitchFamily="34" charset="0"/>
                  <a:ea typeface="Arial-Rounded" pitchFamily="34" charset="0"/>
                  <a:cs typeface="Arial-Rounded" pitchFamily="34" charset="0"/>
                </a:rPr>
                <a:t>Tô</a:t>
              </a:r>
              <a:r>
                <a:rPr lang="en-US" sz="3700" dirty="0">
                  <a:latin typeface="Arial-Rounded" pitchFamily="34" charset="0"/>
                  <a:ea typeface="Arial-Rounded" pitchFamily="34" charset="0"/>
                  <a:cs typeface="Arial-Rounded" pitchFamily="34" charset="0"/>
                </a:rPr>
                <a:t> </a:t>
              </a:r>
              <a:r>
                <a:rPr lang="en-US" sz="3700" dirty="0" err="1">
                  <a:latin typeface="Arial-Rounded" pitchFamily="34" charset="0"/>
                  <a:ea typeface="Arial-Rounded" pitchFamily="34" charset="0"/>
                  <a:cs typeface="Arial-Rounded" pitchFamily="34" charset="0"/>
                </a:rPr>
                <a:t>và</a:t>
              </a:r>
              <a:r>
                <a:rPr lang="en-US" sz="3700" dirty="0">
                  <a:latin typeface="Arial-Rounded" pitchFamily="34" charset="0"/>
                  <a:ea typeface="Arial-Rounded" pitchFamily="34" charset="0"/>
                  <a:cs typeface="Arial-Rounded" pitchFamily="34" charset="0"/>
                </a:rPr>
                <a:t> </a:t>
              </a:r>
              <a:r>
                <a:rPr lang="en-US" sz="3700" dirty="0" err="1">
                  <a:latin typeface="Arial-Rounded" pitchFamily="34" charset="0"/>
                  <a:ea typeface="Arial-Rounded" pitchFamily="34" charset="0"/>
                  <a:cs typeface="Arial-Rounded" pitchFamily="34" charset="0"/>
                </a:rPr>
                <a:t>viết</a:t>
              </a:r>
              <a:endParaRPr lang="en-US" sz="3700" dirty="0">
                <a:latin typeface="Arial-Rounded" pitchFamily="34" charset="0"/>
                <a:ea typeface="Arial-Rounded" pitchFamily="34" charset="0"/>
                <a:cs typeface="Arial-Rounded" pitchFamily="34" charset="0"/>
              </a:endParaRPr>
            </a:p>
          </p:txBody>
        </p:sp>
        <p:sp>
          <p:nvSpPr>
            <p:cNvPr id="6" name="Oval 5"/>
            <p:cNvSpPr/>
            <p:nvPr/>
          </p:nvSpPr>
          <p:spPr>
            <a:xfrm>
              <a:off x="170930" y="1458734"/>
              <a:ext cx="618751" cy="6172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schemeClr val="tx1"/>
                  </a:solidFill>
                  <a:latin typeface="Arial Rounded MT Bold" pitchFamily="34" charset="0"/>
                  <a:ea typeface="Arial-Rounded" pitchFamily="34" charset="0"/>
                  <a:cs typeface="Arial-Rounded" pitchFamily="34" charset="0"/>
                </a:rPr>
                <a:t>3</a:t>
              </a:r>
            </a:p>
          </p:txBody>
        </p:sp>
      </p:gr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900" t="29060" r="31918" b="27603"/>
          <a:stretch/>
        </p:blipFill>
        <p:spPr bwMode="auto">
          <a:xfrm>
            <a:off x="4023519" y="152400"/>
            <a:ext cx="813831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331513" y="1331512"/>
            <a:ext cx="6686550" cy="4023519"/>
          </a:xfrm>
          <a:prstGeom prst="rect">
            <a:avLst/>
          </a:prstGeom>
        </p:spPr>
      </p:pic>
      <p:sp>
        <p:nvSpPr>
          <p:cNvPr id="9" name="TextBox 8"/>
          <p:cNvSpPr txBox="1"/>
          <p:nvPr/>
        </p:nvSpPr>
        <p:spPr>
          <a:xfrm>
            <a:off x="1432719" y="5742056"/>
            <a:ext cx="2634999" cy="707886"/>
          </a:xfrm>
          <a:prstGeom prst="rect">
            <a:avLst/>
          </a:prstGeom>
          <a:noFill/>
        </p:spPr>
        <p:txBody>
          <a:bodyPr wrap="square" rtlCol="0">
            <a:spAutoFit/>
          </a:bodyPr>
          <a:lstStyle/>
          <a:p>
            <a:r>
              <a:rPr lang="en-US" sz="4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Trang</a:t>
            </a:r>
            <a:r>
              <a:rPr lang="en-US" sz="4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44</a:t>
            </a:r>
          </a:p>
        </p:txBody>
      </p:sp>
    </p:spTree>
    <p:extLst>
      <p:ext uri="{BB962C8B-B14F-4D97-AF65-F5344CB8AC3E}">
        <p14:creationId xmlns:p14="http://schemas.microsoft.com/office/powerpoint/2010/main" val="3251380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17789"/>
          <a:stretch/>
        </p:blipFill>
        <p:spPr>
          <a:xfrm>
            <a:off x="398627" y="-19050"/>
            <a:ext cx="11296322" cy="4984540"/>
          </a:xfrm>
          <a:prstGeom prst="rect">
            <a:avLst/>
          </a:prstGeom>
        </p:spPr>
      </p:pic>
      <p:sp>
        <p:nvSpPr>
          <p:cNvPr id="17" name="Title 1"/>
          <p:cNvSpPr txBox="1">
            <a:spLocks/>
          </p:cNvSpPr>
          <p:nvPr/>
        </p:nvSpPr>
        <p:spPr>
          <a:xfrm>
            <a:off x="156369" y="4629150"/>
            <a:ext cx="1179195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Chim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cần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cù</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tìm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cỏ</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khô</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về</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làm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tổ</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Đêm</a:t>
            </a:r>
            <a:r>
              <a:rPr lang="en-US" dirty="0">
                <a:latin typeface="Arial-Rounded" pitchFamily="34" charset="0"/>
                <a:ea typeface="Arial-Rounded" pitchFamily="34" charset="0"/>
                <a:cs typeface="Arial-Rounded" pitchFamily="34" charset="0"/>
              </a:rPr>
              <a:t> qua, </a:t>
            </a:r>
            <a:r>
              <a:rPr lang="en-US" dirty="0" err="1">
                <a:latin typeface="Arial-Rounded" pitchFamily="34" charset="0"/>
                <a:ea typeface="Arial-Rounded" pitchFamily="34" charset="0"/>
                <a:cs typeface="Arial-Rounded" pitchFamily="34" charset="0"/>
              </a:rPr>
              <a:t>nó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bị</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ốm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Chim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sẻ</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chim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sơn</a:t>
            </a:r>
            <a:r>
              <a:rPr lang="en-US" dirty="0">
                <a:latin typeface="Arial-Rounded" pitchFamily="34" charset="0"/>
                <a:ea typeface="Arial-Rounded" pitchFamily="34" charset="0"/>
                <a:cs typeface="Arial-Rounded" pitchFamily="34" charset="0"/>
              </a:rPr>
              <a:t> ca </a:t>
            </a:r>
            <a:r>
              <a:rPr lang="en-US" dirty="0" err="1">
                <a:latin typeface="Arial-Rounded" pitchFamily="34" charset="0"/>
                <a:ea typeface="Arial-Rounded" pitchFamily="34" charset="0"/>
                <a:cs typeface="Arial-Rounded" pitchFamily="34" charset="0"/>
              </a:rPr>
              <a:t>đến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thăm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đem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cho</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túm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rơm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Chim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cảm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ơn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sẻ</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sơn</a:t>
            </a:r>
            <a:r>
              <a:rPr lang="en-US" dirty="0">
                <a:latin typeface="Arial-Rounded" pitchFamily="34" charset="0"/>
                <a:ea typeface="Arial-Rounded" pitchFamily="34" charset="0"/>
                <a:cs typeface="Arial-Rounded" pitchFamily="34" charset="0"/>
              </a:rPr>
              <a:t> ca.</a:t>
            </a:r>
          </a:p>
        </p:txBody>
      </p:sp>
      <p:cxnSp>
        <p:nvCxnSpPr>
          <p:cNvPr id="18" name="Straight Connector 17"/>
          <p:cNvCxnSpPr/>
          <p:nvPr/>
        </p:nvCxnSpPr>
        <p:spPr>
          <a:xfrm>
            <a:off x="1769877" y="5375659"/>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76612" y="5357988"/>
            <a:ext cx="5838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69864" y="5950302"/>
            <a:ext cx="5424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486254" y="5435402"/>
            <a:ext cx="156136"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040211" y="4535143"/>
            <a:ext cx="520456" cy="37851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C000"/>
                </a:solidFill>
                <a:latin typeface="Arial" pitchFamily="34" charset="0"/>
                <a:ea typeface="Arial-Rounded" pitchFamily="34" charset="0"/>
                <a:cs typeface="Arial" pitchFamily="34" charset="0"/>
              </a:rPr>
              <a:t>1</a:t>
            </a:r>
          </a:p>
        </p:txBody>
      </p:sp>
      <p:sp>
        <p:nvSpPr>
          <p:cNvPr id="24" name="Oval 23"/>
          <p:cNvSpPr/>
          <p:nvPr/>
        </p:nvSpPr>
        <p:spPr>
          <a:xfrm>
            <a:off x="9629055" y="4535143"/>
            <a:ext cx="520456" cy="37851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C000"/>
                </a:solidFill>
                <a:latin typeface="Arial" pitchFamily="34" charset="0"/>
                <a:ea typeface="Arial-Rounded" pitchFamily="34" charset="0"/>
                <a:cs typeface="Arial" pitchFamily="34" charset="0"/>
              </a:rPr>
              <a:t>2</a:t>
            </a:r>
          </a:p>
        </p:txBody>
      </p:sp>
      <p:cxnSp>
        <p:nvCxnSpPr>
          <p:cNvPr id="26" name="Straight Connector 25"/>
          <p:cNvCxnSpPr/>
          <p:nvPr/>
        </p:nvCxnSpPr>
        <p:spPr>
          <a:xfrm flipH="1">
            <a:off x="9420880" y="4780931"/>
            <a:ext cx="129038"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023519" y="6127478"/>
            <a:ext cx="141942"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624382" y="5214088"/>
            <a:ext cx="520456" cy="37851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C000"/>
                </a:solidFill>
                <a:latin typeface="Arial" pitchFamily="34" charset="0"/>
                <a:ea typeface="Arial-Rounded" pitchFamily="34" charset="0"/>
                <a:cs typeface="Arial" pitchFamily="34" charset="0"/>
              </a:rPr>
              <a:t>3</a:t>
            </a:r>
          </a:p>
        </p:txBody>
      </p:sp>
      <p:cxnSp>
        <p:nvCxnSpPr>
          <p:cNvPr id="29" name="Straight Connector 28"/>
          <p:cNvCxnSpPr/>
          <p:nvPr/>
        </p:nvCxnSpPr>
        <p:spPr>
          <a:xfrm flipH="1">
            <a:off x="10881519" y="6127478"/>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303470" y="6475924"/>
            <a:ext cx="473142" cy="41636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C000"/>
                </a:solidFill>
                <a:latin typeface="Arial" pitchFamily="34" charset="0"/>
                <a:ea typeface="Arial-Rounded" pitchFamily="34" charset="0"/>
                <a:cs typeface="Arial" pitchFamily="34" charset="0"/>
              </a:rPr>
              <a:t>4</a:t>
            </a:r>
          </a:p>
        </p:txBody>
      </p:sp>
      <p:cxnSp>
        <p:nvCxnSpPr>
          <p:cNvPr id="38" name="Straight Connector 37"/>
          <p:cNvCxnSpPr/>
          <p:nvPr/>
        </p:nvCxnSpPr>
        <p:spPr>
          <a:xfrm>
            <a:off x="5905908" y="5950302"/>
            <a:ext cx="5424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96956" y="6579946"/>
            <a:ext cx="6929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782193" y="6568913"/>
            <a:ext cx="5726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978044" y="5380037"/>
            <a:ext cx="674875" cy="34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195820" y="207638"/>
            <a:ext cx="2369227" cy="822959"/>
            <a:chOff x="170930" y="1458734"/>
            <a:chExt cx="1781330" cy="617220"/>
          </a:xfrm>
        </p:grpSpPr>
        <p:sp>
          <p:nvSpPr>
            <p:cNvPr id="31" name="Rounded Rectangle 30"/>
            <p:cNvSpPr/>
            <p:nvPr/>
          </p:nvSpPr>
          <p:spPr>
            <a:xfrm>
              <a:off x="487634" y="1490471"/>
              <a:ext cx="1464626" cy="58337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Đọc</a:t>
              </a:r>
            </a:p>
          </p:txBody>
        </p:sp>
        <p:sp>
          <p:nvSpPr>
            <p:cNvPr id="32" name="Oval 31"/>
            <p:cNvSpPr/>
            <p:nvPr/>
          </p:nvSpPr>
          <p:spPr>
            <a:xfrm>
              <a:off x="170930" y="1458734"/>
              <a:ext cx="618751" cy="6172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schemeClr val="tx1"/>
                  </a:solidFill>
                  <a:latin typeface="Arial Rounded MT Bold" pitchFamily="34" charset="0"/>
                  <a:ea typeface="Arial-Rounded" pitchFamily="34" charset="0"/>
                  <a:cs typeface="Arial-Rounded" pitchFamily="34" charset="0"/>
                </a:rPr>
                <a:t>4</a:t>
              </a:r>
            </a:p>
          </p:txBody>
        </p:sp>
      </p:gr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animBg="1"/>
      <p:bldP spid="24" grpId="0" animBg="1"/>
      <p:bldP spid="28"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7755" y="1447800"/>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chim</a:t>
            </a:r>
          </a:p>
        </p:txBody>
      </p:sp>
      <p:sp>
        <p:nvSpPr>
          <p:cNvPr id="6" name="Title 1"/>
          <p:cNvSpPr txBox="1">
            <a:spLocks/>
          </p:cNvSpPr>
          <p:nvPr/>
        </p:nvSpPr>
        <p:spPr>
          <a:xfrm>
            <a:off x="7269956" y="3938899"/>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túm</a:t>
            </a:r>
          </a:p>
        </p:txBody>
      </p:sp>
      <p:sp>
        <p:nvSpPr>
          <p:cNvPr id="7" name="Title 1"/>
          <p:cNvSpPr txBox="1">
            <a:spLocks/>
          </p:cNvSpPr>
          <p:nvPr/>
        </p:nvSpPr>
        <p:spPr>
          <a:xfrm>
            <a:off x="7235825" y="1447800"/>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tìm</a:t>
            </a:r>
          </a:p>
        </p:txBody>
      </p:sp>
      <p:sp>
        <p:nvSpPr>
          <p:cNvPr id="8" name="Title 1"/>
          <p:cNvSpPr txBox="1">
            <a:spLocks/>
          </p:cNvSpPr>
          <p:nvPr/>
        </p:nvSpPr>
        <p:spPr>
          <a:xfrm>
            <a:off x="2287756" y="3984256"/>
            <a:ext cx="278526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đêm</a:t>
            </a:r>
          </a:p>
        </p:txBody>
      </p:sp>
    </p:spTree>
    <p:extLst>
      <p:ext uri="{BB962C8B-B14F-4D97-AF65-F5344CB8AC3E}">
        <p14:creationId xmlns:p14="http://schemas.microsoft.com/office/powerpoint/2010/main" val="110857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ếng Chim Ri Đen Mồi Hót Hay Rõ Chuẩn MP3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719" y="609600"/>
            <a:ext cx="8327300" cy="46841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876319" y="5744305"/>
            <a:ext cx="29666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latin typeface="Arial-Rounded" pitchFamily="34" charset="0"/>
                <a:ea typeface="Arial-Rounded" pitchFamily="34" charset="0"/>
                <a:cs typeface="Arial-Rounded" pitchFamily="34" charset="0"/>
              </a:rPr>
              <a:t>Chim ri</a:t>
            </a:r>
          </a:p>
        </p:txBody>
      </p:sp>
    </p:spTree>
    <p:extLst>
      <p:ext uri="{BB962C8B-B14F-4D97-AF65-F5344CB8AC3E}">
        <p14:creationId xmlns:p14="http://schemas.microsoft.com/office/powerpoint/2010/main" val="955319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727989" y="5744305"/>
            <a:ext cx="326326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latin typeface="Arial-Rounded" pitchFamily="34" charset="0"/>
                <a:ea typeface="Arial-Rounded" pitchFamily="34" charset="0"/>
                <a:cs typeface="Arial-Rounded" pitchFamily="34" charset="0"/>
              </a:rPr>
              <a:t>Chim sẻ</a:t>
            </a:r>
          </a:p>
        </p:txBody>
      </p:sp>
      <p:pic>
        <p:nvPicPr>
          <p:cNvPr id="2050" name="Picture 2" descr="Tiếng chim sẻ gọi bầy chuẩn nhất và không bị bể | Lauf1.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719" y="533400"/>
            <a:ext cx="8327300" cy="468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431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62923" y="5454156"/>
            <a:ext cx="510282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latin typeface="Arial-Rounded" pitchFamily="34" charset="0"/>
                <a:ea typeface="Arial-Rounded" pitchFamily="34" charset="0"/>
                <a:cs typeface="Arial-Rounded" pitchFamily="34" charset="0"/>
              </a:rPr>
              <a:t>Chim sơn ca</a:t>
            </a:r>
          </a:p>
        </p:txBody>
      </p:sp>
      <p:pic>
        <p:nvPicPr>
          <p:cNvPr id="3074" name="Picture 2" descr="Sơn ca, bụi cỏ và bầu trời - Trí Thức 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119" y="381000"/>
            <a:ext cx="8327300" cy="468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874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1255" y="1295400"/>
            <a:ext cx="10719955"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Chim</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ri</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cần</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cù</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tìm</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cỏ</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khô</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về</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làm</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tổ</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Đêm</a:t>
            </a:r>
            <a:r>
              <a:rPr lang="en-US" sz="6000" dirty="0">
                <a:latin typeface="Arial-Rounded" pitchFamily="34" charset="0"/>
                <a:ea typeface="Arial-Rounded" pitchFamily="34" charset="0"/>
                <a:cs typeface="Arial-Rounded" pitchFamily="34" charset="0"/>
              </a:rPr>
              <a:t> qua, </a:t>
            </a:r>
            <a:r>
              <a:rPr lang="en-US" sz="6000" dirty="0" err="1">
                <a:latin typeface="Arial-Rounded" pitchFamily="34" charset="0"/>
                <a:ea typeface="Arial-Rounded" pitchFamily="34" charset="0"/>
                <a:cs typeface="Arial-Rounded" pitchFamily="34" charset="0"/>
              </a:rPr>
              <a:t>nó</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bị</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ốm</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Chim</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sẻ</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và</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chim</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sơn</a:t>
            </a:r>
            <a:r>
              <a:rPr lang="en-US" sz="6000" dirty="0">
                <a:latin typeface="Arial-Rounded" pitchFamily="34" charset="0"/>
                <a:ea typeface="Arial-Rounded" pitchFamily="34" charset="0"/>
                <a:cs typeface="Arial-Rounded" pitchFamily="34" charset="0"/>
              </a:rPr>
              <a:t> ca </a:t>
            </a:r>
            <a:r>
              <a:rPr lang="en-US" sz="6000" dirty="0" err="1">
                <a:latin typeface="Arial-Rounded" pitchFamily="34" charset="0"/>
                <a:ea typeface="Arial-Rounded" pitchFamily="34" charset="0"/>
                <a:cs typeface="Arial-Rounded" pitchFamily="34" charset="0"/>
              </a:rPr>
              <a:t>đến</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thăm</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đem</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cho</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nó</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túm</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rơm</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Chim</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ri</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cảm</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ơn</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sẻ</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và</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sơn</a:t>
            </a:r>
            <a:r>
              <a:rPr lang="en-US" sz="6000" dirty="0">
                <a:latin typeface="Arial-Rounded" pitchFamily="34" charset="0"/>
                <a:ea typeface="Arial-Rounded" pitchFamily="34" charset="0"/>
                <a:cs typeface="Arial-Rounded" pitchFamily="34" charset="0"/>
              </a:rPr>
              <a:t> ca.</a:t>
            </a:r>
          </a:p>
        </p:txBody>
      </p:sp>
      <p:sp>
        <p:nvSpPr>
          <p:cNvPr id="5" name="Rounded Rectangle 4"/>
          <p:cNvSpPr/>
          <p:nvPr/>
        </p:nvSpPr>
        <p:spPr>
          <a:xfrm>
            <a:off x="57960" y="5336688"/>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Loài vật nào xuất hiện trong bài?</a:t>
            </a:r>
          </a:p>
        </p:txBody>
      </p:sp>
      <p:cxnSp>
        <p:nvCxnSpPr>
          <p:cNvPr id="6" name="Straight Connector 5"/>
          <p:cNvCxnSpPr/>
          <p:nvPr/>
        </p:nvCxnSpPr>
        <p:spPr>
          <a:xfrm>
            <a:off x="1693928" y="1085850"/>
            <a:ext cx="16056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7960" y="5336688"/>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Đêm qua, chim ri gặp chuyện gì?</a:t>
            </a:r>
          </a:p>
        </p:txBody>
      </p:sp>
      <p:cxnSp>
        <p:nvCxnSpPr>
          <p:cNvPr id="9" name="Straight Connector 8"/>
          <p:cNvCxnSpPr/>
          <p:nvPr/>
        </p:nvCxnSpPr>
        <p:spPr>
          <a:xfrm>
            <a:off x="3109119" y="1962150"/>
            <a:ext cx="5943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7960" y="5336688"/>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Chim sẻ và sơn ca mang gì đến cho chim ri?</a:t>
            </a:r>
          </a:p>
        </p:txBody>
      </p:sp>
      <p:cxnSp>
        <p:nvCxnSpPr>
          <p:cNvPr id="12" name="Straight Connector 11"/>
          <p:cNvCxnSpPr/>
          <p:nvPr/>
        </p:nvCxnSpPr>
        <p:spPr>
          <a:xfrm>
            <a:off x="1870869" y="3657600"/>
            <a:ext cx="2819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7960" y="5336688"/>
            <a:ext cx="12024519" cy="132247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Khi nhận quà của hai bạn, chim ri đã làm gì?</a:t>
            </a:r>
          </a:p>
        </p:txBody>
      </p:sp>
      <p:cxnSp>
        <p:nvCxnSpPr>
          <p:cNvPr id="15" name="Straight Connector 14"/>
          <p:cNvCxnSpPr/>
          <p:nvPr/>
        </p:nvCxnSpPr>
        <p:spPr>
          <a:xfrm>
            <a:off x="975519" y="4419600"/>
            <a:ext cx="502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62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6369" y="4629150"/>
            <a:ext cx="1179195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atin typeface="Arial-Rounded" pitchFamily="34" charset="0"/>
                <a:ea typeface="Arial-Rounded" pitchFamily="34" charset="0"/>
                <a:cs typeface="Arial-Rounded" pitchFamily="34" charset="0"/>
              </a:rPr>
              <a:t>	Chim ri cần cù tìm cỏ khô về làm tổ. Đêm qua, nó bị ốm. Chim sẻ và chim sơn ca đến thăm, cho nó túm rơm. Chim ri cảm ơn sẻ và sơn ca.</a:t>
            </a:r>
          </a:p>
        </p:txBody>
      </p:sp>
      <p:sp>
        <p:nvSpPr>
          <p:cNvPr id="7" name="Title 1"/>
          <p:cNvSpPr txBox="1">
            <a:spLocks/>
          </p:cNvSpPr>
          <p:nvPr/>
        </p:nvSpPr>
        <p:spPr>
          <a:xfrm>
            <a:off x="436895" y="3932729"/>
            <a:ext cx="29666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Arial-Rounded" pitchFamily="34" charset="0"/>
                <a:ea typeface="Arial-Rounded" pitchFamily="34" charset="0"/>
                <a:cs typeface="Arial-Rounded" pitchFamily="34" charset="0"/>
              </a:rPr>
              <a:t>tem thư</a:t>
            </a:r>
          </a:p>
        </p:txBody>
      </p:sp>
      <p:sp>
        <p:nvSpPr>
          <p:cNvPr id="10" name="Title 1"/>
          <p:cNvSpPr txBox="1">
            <a:spLocks/>
          </p:cNvSpPr>
          <p:nvPr/>
        </p:nvSpPr>
        <p:spPr>
          <a:xfrm>
            <a:off x="3925436" y="3932729"/>
            <a:ext cx="409338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Arial-Rounded" pitchFamily="34" charset="0"/>
                <a:ea typeface="Arial-Rounded" pitchFamily="34" charset="0"/>
                <a:cs typeface="Arial-Rounded" pitchFamily="34" charset="0"/>
              </a:rPr>
              <a:t>thềm nhà</a:t>
            </a:r>
          </a:p>
        </p:txBody>
      </p:sp>
      <p:sp>
        <p:nvSpPr>
          <p:cNvPr id="11" name="Title 1"/>
          <p:cNvSpPr txBox="1">
            <a:spLocks/>
          </p:cNvSpPr>
          <p:nvPr/>
        </p:nvSpPr>
        <p:spPr>
          <a:xfrm>
            <a:off x="8161853" y="3932729"/>
            <a:ext cx="374728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Arial-Rounded" pitchFamily="34" charset="0"/>
                <a:ea typeface="Arial-Rounded" pitchFamily="34" charset="0"/>
                <a:cs typeface="Arial-Rounded" pitchFamily="34" charset="0"/>
              </a:rPr>
              <a:t>tủm tỉm</a:t>
            </a:r>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3848" y="2133600"/>
            <a:ext cx="6821131" cy="191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0523" y="-228600"/>
            <a:ext cx="5423212" cy="288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423319" y="1098125"/>
            <a:ext cx="7620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Giúp bạn</a:t>
            </a: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5769" t="58624"/>
          <a:stretch/>
        </p:blipFill>
        <p:spPr>
          <a:xfrm>
            <a:off x="2536273" y="2188029"/>
            <a:ext cx="7394089" cy="4648200"/>
          </a:xfrm>
          <a:prstGeom prst="rect">
            <a:avLst/>
          </a:prstGeom>
        </p:spPr>
      </p:pic>
      <p:grpSp>
        <p:nvGrpSpPr>
          <p:cNvPr id="7" name="Group 6"/>
          <p:cNvGrpSpPr/>
          <p:nvPr/>
        </p:nvGrpSpPr>
        <p:grpSpPr>
          <a:xfrm>
            <a:off x="195820" y="207638"/>
            <a:ext cx="2369227" cy="822959"/>
            <a:chOff x="170930" y="1458734"/>
            <a:chExt cx="1781330" cy="617220"/>
          </a:xfrm>
        </p:grpSpPr>
        <p:sp>
          <p:nvSpPr>
            <p:cNvPr id="8" name="Rounded Rectangle 7"/>
            <p:cNvSpPr/>
            <p:nvPr/>
          </p:nvSpPr>
          <p:spPr>
            <a:xfrm>
              <a:off x="487634" y="1490471"/>
              <a:ext cx="1464626" cy="58337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nói</a:t>
              </a:r>
            </a:p>
          </p:txBody>
        </p:sp>
        <p:sp>
          <p:nvSpPr>
            <p:cNvPr id="9" name="Oval 8"/>
            <p:cNvSpPr/>
            <p:nvPr/>
          </p:nvSpPr>
          <p:spPr>
            <a:xfrm>
              <a:off x="170930" y="1458734"/>
              <a:ext cx="618751" cy="6172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6</a:t>
              </a:r>
            </a:p>
          </p:txBody>
        </p:sp>
      </p:grpSp>
    </p:spTree>
    <p:extLst>
      <p:ext uri="{BB962C8B-B14F-4D97-AF65-F5344CB8AC3E}">
        <p14:creationId xmlns:p14="http://schemas.microsoft.com/office/powerpoint/2010/main" val="1533413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1667" b="21945"/>
          <a:stretch/>
        </p:blipFill>
        <p:spPr>
          <a:xfrm>
            <a:off x="1691850" y="0"/>
            <a:ext cx="8792308" cy="455295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7005" y="2364007"/>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6369" y="4629150"/>
            <a:ext cx="1179195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atin typeface="Arial-Rounded" pitchFamily="34" charset="0"/>
                <a:ea typeface="Arial-Rounded" pitchFamily="34" charset="0"/>
                <a:cs typeface="Arial-Rounded" pitchFamily="34" charset="0"/>
              </a:rPr>
              <a:t>	Chim ri cần cù tìm cỏ khô về làm tổ. Đêm qua, nó bị ốm. Chim sẻ và chim sơn ca đến thăm, cho nó túm rơm. Chim ri cảm ơn sẻ và sơn ca.</a:t>
            </a:r>
          </a:p>
        </p:txBody>
      </p:sp>
      <p:sp>
        <p:nvSpPr>
          <p:cNvPr id="7" name="Title 1"/>
          <p:cNvSpPr txBox="1">
            <a:spLocks/>
          </p:cNvSpPr>
          <p:nvPr/>
        </p:nvSpPr>
        <p:spPr>
          <a:xfrm>
            <a:off x="436895" y="3932729"/>
            <a:ext cx="29666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Arial-Rounded" pitchFamily="34" charset="0"/>
                <a:ea typeface="Arial-Rounded" pitchFamily="34" charset="0"/>
                <a:cs typeface="Arial-Rounded" pitchFamily="34" charset="0"/>
              </a:rPr>
              <a:t>tem thư</a:t>
            </a:r>
          </a:p>
        </p:txBody>
      </p:sp>
      <p:sp>
        <p:nvSpPr>
          <p:cNvPr id="10" name="Title 1"/>
          <p:cNvSpPr txBox="1">
            <a:spLocks/>
          </p:cNvSpPr>
          <p:nvPr/>
        </p:nvSpPr>
        <p:spPr>
          <a:xfrm>
            <a:off x="3925436" y="3932729"/>
            <a:ext cx="409338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Arial-Rounded" pitchFamily="34" charset="0"/>
                <a:ea typeface="Arial-Rounded" pitchFamily="34" charset="0"/>
                <a:cs typeface="Arial-Rounded" pitchFamily="34" charset="0"/>
              </a:rPr>
              <a:t>thềm nhà</a:t>
            </a:r>
          </a:p>
        </p:txBody>
      </p:sp>
      <p:sp>
        <p:nvSpPr>
          <p:cNvPr id="11" name="Title 1"/>
          <p:cNvSpPr txBox="1">
            <a:spLocks/>
          </p:cNvSpPr>
          <p:nvPr/>
        </p:nvSpPr>
        <p:spPr>
          <a:xfrm>
            <a:off x="8161853" y="3932729"/>
            <a:ext cx="374728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Arial-Rounded" pitchFamily="34" charset="0"/>
                <a:ea typeface="Arial-Rounded" pitchFamily="34" charset="0"/>
                <a:cs typeface="Arial-Rounded" pitchFamily="34" charset="0"/>
              </a:rPr>
              <a:t>tủm tỉm</a:t>
            </a:r>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3848" y="2133600"/>
            <a:ext cx="6821131" cy="191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0523" y="-228600"/>
            <a:ext cx="5423212" cy="288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62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272852" y="26314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Cài nhanh các tiếng hoặc từ có vần </a:t>
            </a:r>
            <a:r>
              <a:rPr lang="en-US" sz="5400">
                <a:solidFill>
                  <a:srgbClr val="FF0000"/>
                </a:solidFill>
                <a:latin typeface="Arial-Rounded" pitchFamily="34" charset="0"/>
                <a:ea typeface="Arial-Rounded" pitchFamily="34" charset="0"/>
                <a:cs typeface="Arial-Rounded" pitchFamily="34" charset="0"/>
              </a:rPr>
              <a:t>om.</a:t>
            </a:r>
          </a:p>
        </p:txBody>
      </p:sp>
      <p:grpSp>
        <p:nvGrpSpPr>
          <p:cNvPr id="7" name="Group 6"/>
          <p:cNvGrpSpPr/>
          <p:nvPr/>
        </p:nvGrpSpPr>
        <p:grpSpPr>
          <a:xfrm>
            <a:off x="458263" y="1143080"/>
            <a:ext cx="3168445" cy="822959"/>
            <a:chOff x="170930" y="1458734"/>
            <a:chExt cx="2382231" cy="617220"/>
          </a:xfrm>
        </p:grpSpPr>
        <p:sp>
          <p:nvSpPr>
            <p:cNvPr id="8" name="Rounded Rectangle 7"/>
            <p:cNvSpPr/>
            <p:nvPr/>
          </p:nvSpPr>
          <p:spPr>
            <a:xfrm>
              <a:off x="487634" y="1490471"/>
              <a:ext cx="2065527" cy="58337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Khởi động</a:t>
              </a:r>
            </a:p>
          </p:txBody>
        </p:sp>
        <p:sp>
          <p:nvSpPr>
            <p:cNvPr id="9" name="Oval 8"/>
            <p:cNvSpPr/>
            <p:nvPr/>
          </p:nvSpPr>
          <p:spPr>
            <a:xfrm>
              <a:off x="170930" y="1458734"/>
              <a:ext cx="618751" cy="6172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
        <p:nvSpPr>
          <p:cNvPr id="10" name="Title 1"/>
          <p:cNvSpPr txBox="1">
            <a:spLocks/>
          </p:cNvSpPr>
          <p:nvPr/>
        </p:nvSpPr>
        <p:spPr>
          <a:xfrm>
            <a:off x="272852" y="2631468"/>
            <a:ext cx="11643519" cy="2169132"/>
          </a:xfrm>
          <a:prstGeom prst="rect">
            <a:avLst/>
          </a:prstGeom>
          <a:solidFill>
            <a:schemeClr val="bg1"/>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Cài nhanh các tiếng hoặc từ có vần </a:t>
            </a:r>
            <a:r>
              <a:rPr lang="en-US" sz="5400">
                <a:solidFill>
                  <a:srgbClr val="FF0000"/>
                </a:solidFill>
                <a:latin typeface="Arial-Rounded" pitchFamily="34" charset="0"/>
                <a:ea typeface="Arial-Rounded" pitchFamily="34" charset="0"/>
                <a:cs typeface="Arial-Rounded" pitchFamily="34" charset="0"/>
              </a:rPr>
              <a:t>ôm.</a:t>
            </a:r>
          </a:p>
        </p:txBody>
      </p:sp>
      <p:sp>
        <p:nvSpPr>
          <p:cNvPr id="12" name="Title 1"/>
          <p:cNvSpPr txBox="1">
            <a:spLocks/>
          </p:cNvSpPr>
          <p:nvPr/>
        </p:nvSpPr>
        <p:spPr>
          <a:xfrm>
            <a:off x="272852" y="2631468"/>
            <a:ext cx="11643519" cy="2169132"/>
          </a:xfrm>
          <a:prstGeom prst="rect">
            <a:avLst/>
          </a:prstGeom>
          <a:solidFill>
            <a:schemeClr val="bg1"/>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Cài nhanh các tiếng hoặc từ có vần </a:t>
            </a:r>
            <a:r>
              <a:rPr lang="en-US" sz="5400">
                <a:solidFill>
                  <a:srgbClr val="FF0000"/>
                </a:solidFill>
                <a:latin typeface="Arial-Rounded" pitchFamily="34" charset="0"/>
                <a:ea typeface="Arial-Rounded" pitchFamily="34" charset="0"/>
                <a:cs typeface="Arial-Rounded" pitchFamily="34" charset="0"/>
              </a:rPr>
              <a:t>ơm.</a:t>
            </a:r>
          </a:p>
        </p:txBody>
      </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1667" b="21945"/>
          <a:stretch/>
        </p:blipFill>
        <p:spPr>
          <a:xfrm>
            <a:off x="1691850" y="0"/>
            <a:ext cx="8792308" cy="455295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9577"/>
          <a:stretch/>
        </p:blipFill>
        <p:spPr>
          <a:xfrm flipH="1">
            <a:off x="0" y="4291232"/>
            <a:ext cx="2818875" cy="244839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723" t="9736" b="17249"/>
          <a:stretch/>
        </p:blipFill>
        <p:spPr>
          <a:xfrm>
            <a:off x="9591358" y="4438774"/>
            <a:ext cx="2570480" cy="2405179"/>
          </a:xfrm>
          <a:prstGeom prst="rect">
            <a:avLst/>
          </a:prstGeom>
        </p:spPr>
      </p:pic>
      <p:sp>
        <p:nvSpPr>
          <p:cNvPr id="2" name="TextBox 1"/>
          <p:cNvSpPr txBox="1"/>
          <p:nvPr/>
        </p:nvSpPr>
        <p:spPr>
          <a:xfrm>
            <a:off x="2381250" y="2850356"/>
            <a:ext cx="6534150" cy="1323439"/>
          </a:xfrm>
          <a:prstGeom prst="rect">
            <a:avLst/>
          </a:prstGeom>
          <a:noFill/>
        </p:spPr>
        <p:txBody>
          <a:bodyPr wrap="square" rtlCol="0">
            <a:spAutoFit/>
          </a:bodyPr>
          <a:lstStyle/>
          <a:p>
            <a:pPr algn="ctr"/>
            <a:r>
              <a:rPr lang="en-US" sz="8000">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9638" b="70093"/>
          <a:stretch/>
        </p:blipFill>
        <p:spPr>
          <a:xfrm>
            <a:off x="33748" y="148777"/>
            <a:ext cx="12210675" cy="4367397"/>
          </a:xfrm>
          <a:prstGeom prst="rect">
            <a:avLst/>
          </a:prstGeom>
        </p:spPr>
      </p:pic>
      <p:grpSp>
        <p:nvGrpSpPr>
          <p:cNvPr id="27" name="Group 26"/>
          <p:cNvGrpSpPr/>
          <p:nvPr/>
        </p:nvGrpSpPr>
        <p:grpSpPr>
          <a:xfrm>
            <a:off x="518319" y="740881"/>
            <a:ext cx="3538391" cy="941185"/>
            <a:chOff x="6208" y="1013327"/>
            <a:chExt cx="2660375" cy="705889"/>
          </a:xfrm>
        </p:grpSpPr>
        <p:sp>
          <p:nvSpPr>
            <p:cNvPr id="4" name="Rounded Rectangle 3"/>
            <p:cNvSpPr/>
            <p:nvPr/>
          </p:nvSpPr>
          <p:spPr>
            <a:xfrm>
              <a:off x="394504" y="1013327"/>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dirty="0" err="1">
                  <a:latin typeface="Arial-Rounded" pitchFamily="34" charset="0"/>
                  <a:ea typeface="Arial-Rounded" pitchFamily="34" charset="0"/>
                  <a:cs typeface="Arial-Rounded" pitchFamily="34" charset="0"/>
                </a:rPr>
                <a:t>Nhận</a:t>
              </a:r>
              <a:r>
                <a:rPr lang="en-US" sz="3700" dirty="0">
                  <a:latin typeface="Arial-Rounded" pitchFamily="34" charset="0"/>
                  <a:ea typeface="Arial-Rounded" pitchFamily="34" charset="0"/>
                  <a:cs typeface="Arial-Rounded" pitchFamily="34" charset="0"/>
                </a:rPr>
                <a:t> </a:t>
              </a:r>
              <a:r>
                <a:rPr lang="en-US" sz="3700" dirty="0" err="1">
                  <a:latin typeface="Arial-Rounded" pitchFamily="34" charset="0"/>
                  <a:ea typeface="Arial-Rounded" pitchFamily="34" charset="0"/>
                  <a:cs typeface="Arial-Rounded" pitchFamily="34" charset="0"/>
                </a:rPr>
                <a:t>biết</a:t>
              </a:r>
              <a:endParaRPr lang="en-US" sz="3700" dirty="0">
                <a:latin typeface="Arial-Rounded" pitchFamily="34" charset="0"/>
                <a:ea typeface="Arial-Rounded" pitchFamily="34" charset="0"/>
                <a:cs typeface="Arial-Rounded" pitchFamily="34" charset="0"/>
              </a:endParaRPr>
            </a:p>
          </p:txBody>
        </p:sp>
        <p:sp>
          <p:nvSpPr>
            <p:cNvPr id="3" name="Oval 2"/>
            <p:cNvSpPr/>
            <p:nvPr/>
          </p:nvSpPr>
          <p:spPr>
            <a:xfrm>
              <a:off x="6208" y="1053499"/>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schemeClr val="tx1"/>
                  </a:solidFill>
                  <a:latin typeface="Arial Rounded MT Bold" pitchFamily="34" charset="0"/>
                  <a:ea typeface="Arial-Rounded" pitchFamily="34" charset="0"/>
                  <a:cs typeface="Arial-Rounded" pitchFamily="34" charset="0"/>
                </a:rPr>
                <a:t>2</a:t>
              </a:r>
            </a:p>
          </p:txBody>
        </p:sp>
      </p:grpSp>
      <p:sp>
        <p:nvSpPr>
          <p:cNvPr id="34" name="Title 1"/>
          <p:cNvSpPr txBox="1">
            <a:spLocks/>
          </p:cNvSpPr>
          <p:nvPr/>
        </p:nvSpPr>
        <p:spPr>
          <a:xfrm>
            <a:off x="91679" y="4823512"/>
            <a:ext cx="12009675"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Chị</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em</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Hà</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chơi</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trốn</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tìm</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Hà</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tủm</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tỉm</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đếm</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một</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hai</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ba</a:t>
            </a:r>
            <a:r>
              <a:rPr lang="en-US" sz="5000" b="1" dirty="0">
                <a:latin typeface="Arial-Rounded" pitchFamily="34" charset="0"/>
                <a:ea typeface="Arial-Rounded" pitchFamily="34" charset="0"/>
                <a:cs typeface="Arial-Rounded" pitchFamily="34" charset="0"/>
              </a:rPr>
              <a:t>,…</a:t>
            </a:r>
          </a:p>
        </p:txBody>
      </p:sp>
      <p:sp>
        <p:nvSpPr>
          <p:cNvPr id="21" name="Title 1"/>
          <p:cNvSpPr txBox="1">
            <a:spLocks/>
          </p:cNvSpPr>
          <p:nvPr/>
        </p:nvSpPr>
        <p:spPr>
          <a:xfrm>
            <a:off x="91678" y="4823512"/>
            <a:ext cx="12009675"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Chị</a:t>
            </a:r>
            <a:r>
              <a:rPr lang="en-US" sz="5000" b="1" dirty="0">
                <a:latin typeface="Arial-Rounded" pitchFamily="34" charset="0"/>
                <a:ea typeface="Arial-Rounded" pitchFamily="34" charset="0"/>
                <a:cs typeface="Arial-Rounded" pitchFamily="34" charset="0"/>
              </a:rPr>
              <a:t> </a:t>
            </a:r>
            <a:r>
              <a:rPr lang="en-US" sz="5000" b="1" dirty="0" err="1">
                <a:solidFill>
                  <a:srgbClr val="FF0000"/>
                </a:solidFill>
                <a:latin typeface="Arial-Rounded" pitchFamily="34" charset="0"/>
                <a:ea typeface="Arial-Rounded" pitchFamily="34" charset="0"/>
                <a:cs typeface="Arial-Rounded" pitchFamily="34" charset="0"/>
              </a:rPr>
              <a:t>em</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Hà</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chơi</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trốn</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t</a:t>
            </a:r>
            <a:r>
              <a:rPr lang="en-US" sz="5000" b="1" dirty="0" err="1">
                <a:solidFill>
                  <a:srgbClr val="FF0000"/>
                </a:solidFill>
                <a:latin typeface="Arial-Rounded" pitchFamily="34" charset="0"/>
                <a:ea typeface="Arial-Rounded" pitchFamily="34" charset="0"/>
                <a:cs typeface="Arial-Rounded" pitchFamily="34" charset="0"/>
              </a:rPr>
              <a:t>ìm</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Hà</a:t>
            </a:r>
            <a:r>
              <a:rPr lang="en-US" sz="5000" b="1" dirty="0">
                <a:latin typeface="Arial-Rounded" pitchFamily="34" charset="0"/>
                <a:ea typeface="Arial-Rounded" pitchFamily="34" charset="0"/>
                <a:cs typeface="Arial-Rounded" pitchFamily="34" charset="0"/>
              </a:rPr>
              <a:t> t</a:t>
            </a:r>
            <a:r>
              <a:rPr lang="en-US" sz="5000" b="1" dirty="0">
                <a:solidFill>
                  <a:srgbClr val="FF0000"/>
                </a:solidFill>
                <a:latin typeface="Arial-Rounded" pitchFamily="34" charset="0"/>
                <a:ea typeface="Arial-Rounded" pitchFamily="34" charset="0"/>
                <a:cs typeface="Arial-Rounded" pitchFamily="34" charset="0"/>
              </a:rPr>
              <a:t>um</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t</a:t>
            </a:r>
            <a:r>
              <a:rPr lang="en-US" sz="5000" b="1" dirty="0" err="1">
                <a:solidFill>
                  <a:srgbClr val="FF0000"/>
                </a:solidFill>
                <a:latin typeface="Arial-Rounded" pitchFamily="34" charset="0"/>
                <a:ea typeface="Arial-Rounded" pitchFamily="34" charset="0"/>
                <a:cs typeface="Arial-Rounded" pitchFamily="34" charset="0"/>
              </a:rPr>
              <a:t>ỉm</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đ</a:t>
            </a:r>
            <a:r>
              <a:rPr lang="en-US" sz="5000" b="1" dirty="0" err="1">
                <a:solidFill>
                  <a:srgbClr val="FF0000"/>
                </a:solidFill>
                <a:latin typeface="Arial-Rounded" pitchFamily="34" charset="0"/>
                <a:ea typeface="Arial-Rounded" pitchFamily="34" charset="0"/>
                <a:cs typeface="Arial-Rounded" pitchFamily="34" charset="0"/>
              </a:rPr>
              <a:t>êm</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một</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hai</a:t>
            </a:r>
            <a:r>
              <a:rPr lang="en-US" sz="5000" b="1" dirty="0">
                <a:latin typeface="Arial-Rounded" pitchFamily="34" charset="0"/>
                <a:ea typeface="Arial-Rounded" pitchFamily="34" charset="0"/>
                <a:cs typeface="Arial-Rounded" pitchFamily="34" charset="0"/>
              </a:rPr>
              <a:t>, </a:t>
            </a:r>
            <a:r>
              <a:rPr lang="en-US" sz="5000" b="1" dirty="0" err="1">
                <a:latin typeface="Arial-Rounded" pitchFamily="34" charset="0"/>
                <a:ea typeface="Arial-Rounded" pitchFamily="34" charset="0"/>
                <a:cs typeface="Arial-Rounded" pitchFamily="34" charset="0"/>
              </a:rPr>
              <a:t>ba</a:t>
            </a:r>
            <a:r>
              <a:rPr lang="en-US" sz="5000" b="1" dirty="0">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ircle(in)">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610"/>
            <a:ext cx="12177145" cy="6849390"/>
          </a:xfrm>
          <a:prstGeom prst="rect">
            <a:avLst/>
          </a:prstGeom>
        </p:spPr>
      </p:pic>
      <p:pic>
        <p:nvPicPr>
          <p:cNvPr id="5" name="Picture 4">
            <a:extLst>
              <a:ext uri="{FF2B5EF4-FFF2-40B4-BE49-F238E27FC236}">
                <a16:creationId xmlns:a16="http://schemas.microsoft.com/office/drawing/2014/main" id="{50AF093B-0823-42E9-99FC-2AB0093227DF}"/>
              </a:ext>
            </a:extLst>
          </p:cNvPr>
          <p:cNvPicPr>
            <a:picLocks noChangeAspect="1"/>
          </p:cNvPicPr>
          <p:nvPr/>
        </p:nvPicPr>
        <p:blipFill>
          <a:blip r:embed="rId3"/>
          <a:stretch>
            <a:fillRect/>
          </a:stretch>
        </p:blipFill>
        <p:spPr>
          <a:xfrm>
            <a:off x="595478" y="2637705"/>
            <a:ext cx="1655299" cy="3997299"/>
          </a:xfrm>
          <a:prstGeom prst="rect">
            <a:avLst/>
          </a:prstGeom>
        </p:spPr>
      </p:pic>
      <p:sp>
        <p:nvSpPr>
          <p:cNvPr id="6" name="Google Shape;54;p13"/>
          <p:cNvSpPr txBox="1">
            <a:spLocks/>
          </p:cNvSpPr>
          <p:nvPr/>
        </p:nvSpPr>
        <p:spPr>
          <a:xfrm>
            <a:off x="4106905" y="771933"/>
            <a:ext cx="8223900" cy="2679853"/>
          </a:xfrm>
          <a:prstGeom prst="rect">
            <a:avLst/>
          </a:prstGeom>
        </p:spPr>
        <p:txBody>
          <a:bodyPr spcFirstLastPara="1" vert="horz" wrap="square" lIns="121900" tIns="121900" rIns="121900" bIns="1219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6600" b="1">
                <a:latin typeface="Arial-Rounded" pitchFamily="34" charset="0"/>
                <a:ea typeface="Arial-Rounded" pitchFamily="34" charset="0"/>
                <a:cs typeface="Arial-Rounded" pitchFamily="34" charset="0"/>
              </a:rPr>
              <a:t>BÀI</a:t>
            </a:r>
            <a:r>
              <a:rPr lang="en-US" sz="6600" b="1">
                <a:latin typeface="Arial-Rounded" pitchFamily="34" charset="0"/>
                <a:ea typeface="Arial-Rounded" pitchFamily="34" charset="0"/>
                <a:cs typeface="Arial-Rounded" pitchFamily="34" charset="0"/>
              </a:rPr>
              <a:t> 37</a:t>
            </a:r>
            <a:r>
              <a:rPr lang="vi-VN" sz="6600" b="1">
                <a:latin typeface="Arial-Rounded" pitchFamily="34" charset="0"/>
                <a:ea typeface="Arial-Rounded" pitchFamily="34" charset="0"/>
                <a:cs typeface="Arial-Rounded" pitchFamily="34" charset="0"/>
              </a:rPr>
              <a:t>: </a:t>
            </a:r>
            <a:br>
              <a:rPr lang="vi-VN" sz="8800" b="1">
                <a:latin typeface="Arial-Rounded" pitchFamily="34" charset="0"/>
                <a:ea typeface="Arial-Rounded" pitchFamily="34" charset="0"/>
                <a:cs typeface="Arial-Rounded" pitchFamily="34" charset="0"/>
              </a:rPr>
            </a:br>
            <a:r>
              <a:rPr lang="en-US" sz="8800" b="1">
                <a:latin typeface="Arial-Rounded" pitchFamily="34" charset="0"/>
                <a:ea typeface="Arial-Rounded" pitchFamily="34" charset="0"/>
                <a:cs typeface="Arial-Rounded" pitchFamily="34" charset="0"/>
              </a:rPr>
              <a:t>   em êm im um</a:t>
            </a:r>
            <a:endParaRPr lang="vi-VN" sz="8800" b="1"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152034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13719" y="16002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em</a:t>
            </a:r>
          </a:p>
        </p:txBody>
      </p:sp>
      <p:sp>
        <p:nvSpPr>
          <p:cNvPr id="8" name="Title 1"/>
          <p:cNvSpPr txBox="1">
            <a:spLocks/>
          </p:cNvSpPr>
          <p:nvPr/>
        </p:nvSpPr>
        <p:spPr>
          <a:xfrm>
            <a:off x="3608511" y="2805784"/>
            <a:ext cx="2123468" cy="1270916"/>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a:latin typeface="Arial-Rounded" pitchFamily="34" charset="0"/>
                <a:ea typeface="Arial-Rounded" pitchFamily="34" charset="0"/>
                <a:cs typeface="Arial-Rounded" pitchFamily="34" charset="0"/>
              </a:rPr>
              <a:t>đ</a:t>
            </a:r>
          </a:p>
        </p:txBody>
      </p:sp>
      <p:sp>
        <p:nvSpPr>
          <p:cNvPr id="9" name="Title 1"/>
          <p:cNvSpPr txBox="1">
            <a:spLocks/>
          </p:cNvSpPr>
          <p:nvPr/>
        </p:nvSpPr>
        <p:spPr>
          <a:xfrm>
            <a:off x="5805324" y="2805784"/>
            <a:ext cx="2123468" cy="1270916"/>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err="1">
                <a:solidFill>
                  <a:srgbClr val="FF0000"/>
                </a:solidFill>
                <a:latin typeface="Arial-Rounded" pitchFamily="34" charset="0"/>
                <a:ea typeface="Arial-Rounded" pitchFamily="34" charset="0"/>
                <a:cs typeface="Arial-Rounded" pitchFamily="34" charset="0"/>
              </a:rPr>
              <a:t>êm</a:t>
            </a:r>
            <a:endParaRPr lang="en-US" sz="8800" dirty="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609818" y="4139285"/>
            <a:ext cx="4295089" cy="1270915"/>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err="1">
                <a:latin typeface="Arial-Rounded" pitchFamily="34" charset="0"/>
                <a:ea typeface="Arial-Rounded" pitchFamily="34" charset="0"/>
                <a:cs typeface="Arial-Rounded" pitchFamily="34" charset="0"/>
              </a:rPr>
              <a:t>đ</a:t>
            </a:r>
            <a:r>
              <a:rPr lang="en-US" sz="8800" dirty="0" err="1">
                <a:solidFill>
                  <a:srgbClr val="FF0000"/>
                </a:solidFill>
                <a:latin typeface="Arial-Rounded" pitchFamily="34" charset="0"/>
                <a:ea typeface="Arial-Rounded" pitchFamily="34" charset="0"/>
                <a:cs typeface="Arial-Rounded" pitchFamily="34" charset="0"/>
              </a:rPr>
              <a:t>êm</a:t>
            </a:r>
            <a:endParaRPr lang="en-US" sz="8800" dirty="0">
              <a:solidFill>
                <a:srgbClr val="FF000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4175919" y="16002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êm</a:t>
            </a:r>
          </a:p>
        </p:txBody>
      </p:sp>
      <p:sp>
        <p:nvSpPr>
          <p:cNvPr id="26" name="Title 1"/>
          <p:cNvSpPr txBox="1">
            <a:spLocks/>
          </p:cNvSpPr>
          <p:nvPr/>
        </p:nvSpPr>
        <p:spPr>
          <a:xfrm>
            <a:off x="6466726" y="1600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im</a:t>
            </a:r>
          </a:p>
        </p:txBody>
      </p:sp>
      <p:sp>
        <p:nvSpPr>
          <p:cNvPr id="25" name="Title 1"/>
          <p:cNvSpPr txBox="1">
            <a:spLocks/>
          </p:cNvSpPr>
          <p:nvPr/>
        </p:nvSpPr>
        <p:spPr>
          <a:xfrm>
            <a:off x="8371726" y="1600200"/>
            <a:ext cx="21287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um</a:t>
            </a:r>
          </a:p>
        </p:txBody>
      </p:sp>
      <p:sp>
        <p:nvSpPr>
          <p:cNvPr id="12" name="Title 1"/>
          <p:cNvSpPr txBox="1">
            <a:spLocks/>
          </p:cNvSpPr>
          <p:nvPr/>
        </p:nvSpPr>
        <p:spPr>
          <a:xfrm>
            <a:off x="4837260" y="430614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a:latin typeface="Arial-Rounded"/>
                <a:ea typeface="Arial-Rounded"/>
                <a:cs typeface="Arial-Rounded"/>
              </a:rPr>
              <a:t>́</a:t>
            </a:r>
            <a:endParaRPr lang="en-US" sz="8800" dirty="0">
              <a:latin typeface="Arial-Rounded" pitchFamily="34" charset="0"/>
              <a:ea typeface="Arial-Rounded" pitchFamily="34" charset="0"/>
              <a:cs typeface="Arial-Rounded" pitchFamily="34" charset="0"/>
            </a:endParaRPr>
          </a:p>
        </p:txBody>
      </p:sp>
      <p:grpSp>
        <p:nvGrpSpPr>
          <p:cNvPr id="13" name="Group 12"/>
          <p:cNvGrpSpPr/>
          <p:nvPr/>
        </p:nvGrpSpPr>
        <p:grpSpPr>
          <a:xfrm>
            <a:off x="280209" y="267955"/>
            <a:ext cx="2444339" cy="822959"/>
            <a:chOff x="170930" y="1458734"/>
            <a:chExt cx="1837804" cy="617220"/>
          </a:xfrm>
        </p:grpSpPr>
        <p:sp>
          <p:nvSpPr>
            <p:cNvPr id="14" name="Rounded Rectangle 13"/>
            <p:cNvSpPr/>
            <p:nvPr/>
          </p:nvSpPr>
          <p:spPr>
            <a:xfrm>
              <a:off x="487634" y="1490471"/>
              <a:ext cx="1521100" cy="58337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Đọc</a:t>
              </a:r>
            </a:p>
          </p:txBody>
        </p:sp>
        <p:sp>
          <p:nvSpPr>
            <p:cNvPr id="15" name="Oval 14"/>
            <p:cNvSpPr/>
            <p:nvPr/>
          </p:nvSpPr>
          <p:spPr>
            <a:xfrm>
              <a:off x="170930" y="1458734"/>
              <a:ext cx="618751" cy="6172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3</a:t>
              </a:r>
            </a:p>
          </p:txBody>
        </p:sp>
      </p:gr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24" grpId="0"/>
      <p:bldP spid="26" grpId="0"/>
      <p:bldP spid="25"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71119" y="1513939"/>
            <a:ext cx="5105400" cy="1323439"/>
          </a:xfrm>
          <a:prstGeom prst="rect">
            <a:avLst/>
          </a:prstGeom>
          <a:solidFill>
            <a:srgbClr val="FFC000"/>
          </a:solidFill>
        </p:spPr>
        <p:txBody>
          <a:bodyPr wrap="square" rtlCol="0">
            <a:spAutoFit/>
          </a:bodyPr>
          <a:lstStyle/>
          <a:p>
            <a:pPr algn="ctr"/>
            <a:r>
              <a:rPr lang="en-US" sz="8000">
                <a:latin typeface="Arial-Rounded" pitchFamily="34" charset="0"/>
                <a:ea typeface="Arial-Rounded" pitchFamily="34" charset="0"/>
                <a:cs typeface="Arial-Rounded" pitchFamily="34" charset="0"/>
              </a:rPr>
              <a:t>So sánh</a:t>
            </a:r>
          </a:p>
        </p:txBody>
      </p:sp>
      <p:sp>
        <p:nvSpPr>
          <p:cNvPr id="5" name="TextBox 4"/>
          <p:cNvSpPr txBox="1"/>
          <p:nvPr/>
        </p:nvSpPr>
        <p:spPr>
          <a:xfrm>
            <a:off x="223044" y="3943350"/>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em</a:t>
            </a:r>
          </a:p>
        </p:txBody>
      </p:sp>
      <p:sp>
        <p:nvSpPr>
          <p:cNvPr id="6" name="TextBox 5"/>
          <p:cNvSpPr txBox="1"/>
          <p:nvPr/>
        </p:nvSpPr>
        <p:spPr>
          <a:xfrm>
            <a:off x="3223419" y="3943350"/>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êm</a:t>
            </a:r>
          </a:p>
        </p:txBody>
      </p:sp>
      <p:sp>
        <p:nvSpPr>
          <p:cNvPr id="7" name="TextBox 6"/>
          <p:cNvSpPr txBox="1"/>
          <p:nvPr/>
        </p:nvSpPr>
        <p:spPr>
          <a:xfrm>
            <a:off x="6271419" y="3943350"/>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im</a:t>
            </a:r>
          </a:p>
        </p:txBody>
      </p:sp>
      <p:sp>
        <p:nvSpPr>
          <p:cNvPr id="8" name="TextBox 7"/>
          <p:cNvSpPr txBox="1"/>
          <p:nvPr/>
        </p:nvSpPr>
        <p:spPr>
          <a:xfrm>
            <a:off x="609814" y="3943350"/>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m</a:t>
            </a:r>
          </a:p>
        </p:txBody>
      </p:sp>
      <p:sp>
        <p:nvSpPr>
          <p:cNvPr id="9" name="TextBox 8"/>
          <p:cNvSpPr txBox="1"/>
          <p:nvPr/>
        </p:nvSpPr>
        <p:spPr>
          <a:xfrm>
            <a:off x="3593973" y="3943350"/>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m</a:t>
            </a:r>
          </a:p>
        </p:txBody>
      </p:sp>
      <p:sp>
        <p:nvSpPr>
          <p:cNvPr id="10" name="TextBox 9"/>
          <p:cNvSpPr txBox="1"/>
          <p:nvPr/>
        </p:nvSpPr>
        <p:spPr>
          <a:xfrm>
            <a:off x="6420195" y="3943350"/>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m</a:t>
            </a:r>
          </a:p>
        </p:txBody>
      </p:sp>
      <p:sp>
        <p:nvSpPr>
          <p:cNvPr id="11" name="TextBox 10"/>
          <p:cNvSpPr txBox="1"/>
          <p:nvPr/>
        </p:nvSpPr>
        <p:spPr>
          <a:xfrm>
            <a:off x="-367506" y="3943350"/>
            <a:ext cx="2552700" cy="1862048"/>
          </a:xfrm>
          <a:prstGeom prst="rect">
            <a:avLst/>
          </a:prstGeom>
          <a:noFill/>
        </p:spPr>
        <p:txBody>
          <a:bodyPr wrap="square" rtlCol="0">
            <a:spAutoFit/>
          </a:bodyPr>
          <a:lstStyle/>
          <a:p>
            <a:pPr algn="ctr"/>
            <a:r>
              <a:rPr lang="en-US" sz="11500">
                <a:solidFill>
                  <a:srgbClr val="7030A0"/>
                </a:solidFill>
                <a:latin typeface="Arial-Rounded" pitchFamily="34" charset="0"/>
                <a:ea typeface="Arial-Rounded" pitchFamily="34" charset="0"/>
                <a:cs typeface="Arial-Rounded" pitchFamily="34" charset="0"/>
              </a:rPr>
              <a:t>e</a:t>
            </a:r>
          </a:p>
        </p:txBody>
      </p:sp>
      <p:sp>
        <p:nvSpPr>
          <p:cNvPr id="12" name="TextBox 11"/>
          <p:cNvSpPr txBox="1"/>
          <p:nvPr/>
        </p:nvSpPr>
        <p:spPr>
          <a:xfrm>
            <a:off x="2632869" y="3943350"/>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ê</a:t>
            </a:r>
          </a:p>
        </p:txBody>
      </p:sp>
      <p:sp>
        <p:nvSpPr>
          <p:cNvPr id="13" name="TextBox 12"/>
          <p:cNvSpPr txBox="1"/>
          <p:nvPr/>
        </p:nvSpPr>
        <p:spPr>
          <a:xfrm>
            <a:off x="5680869" y="3943350"/>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i</a:t>
            </a:r>
          </a:p>
        </p:txBody>
      </p:sp>
      <p:sp>
        <p:nvSpPr>
          <p:cNvPr id="14" name="TextBox 13"/>
          <p:cNvSpPr txBox="1"/>
          <p:nvPr/>
        </p:nvSpPr>
        <p:spPr>
          <a:xfrm>
            <a:off x="9290844" y="3943350"/>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um</a:t>
            </a:r>
          </a:p>
        </p:txBody>
      </p:sp>
      <p:sp>
        <p:nvSpPr>
          <p:cNvPr id="15" name="TextBox 14"/>
          <p:cNvSpPr txBox="1"/>
          <p:nvPr/>
        </p:nvSpPr>
        <p:spPr>
          <a:xfrm>
            <a:off x="9689420" y="3943350"/>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m</a:t>
            </a:r>
          </a:p>
        </p:txBody>
      </p:sp>
      <p:sp>
        <p:nvSpPr>
          <p:cNvPr id="16" name="TextBox 15"/>
          <p:cNvSpPr txBox="1"/>
          <p:nvPr/>
        </p:nvSpPr>
        <p:spPr>
          <a:xfrm>
            <a:off x="8676021" y="3943350"/>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u</a:t>
            </a: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animBg="1"/>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99319" y="47675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latin typeface="Arial-Rounded" pitchFamily="34" charset="0"/>
                <a:ea typeface="Arial-Rounded" pitchFamily="34" charset="0"/>
                <a:cs typeface="Arial-Rounded" pitchFamily="34" charset="0"/>
              </a:rPr>
              <a:t>hẻm</a:t>
            </a:r>
          </a:p>
        </p:txBody>
      </p:sp>
      <p:sp>
        <p:nvSpPr>
          <p:cNvPr id="3" name="Title 1"/>
          <p:cNvSpPr txBox="1">
            <a:spLocks/>
          </p:cNvSpPr>
          <p:nvPr/>
        </p:nvSpPr>
        <p:spPr>
          <a:xfrm>
            <a:off x="3384119" y="47675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latin typeface="Arial-Rounded" pitchFamily="34" charset="0"/>
                <a:ea typeface="Arial-Rounded" pitchFamily="34" charset="0"/>
                <a:cs typeface="Arial-Rounded" pitchFamily="34" charset="0"/>
              </a:rPr>
              <a:t>kem</a:t>
            </a:r>
          </a:p>
        </p:txBody>
      </p:sp>
      <p:sp>
        <p:nvSpPr>
          <p:cNvPr id="4" name="Title 1"/>
          <p:cNvSpPr txBox="1">
            <a:spLocks/>
          </p:cNvSpPr>
          <p:nvPr/>
        </p:nvSpPr>
        <p:spPr>
          <a:xfrm>
            <a:off x="5938606" y="47675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latin typeface="Arial-Rounded" pitchFamily="34" charset="0"/>
                <a:ea typeface="Arial-Rounded" pitchFamily="34" charset="0"/>
                <a:cs typeface="Arial-Rounded" pitchFamily="34" charset="0"/>
              </a:rPr>
              <a:t>mềm</a:t>
            </a:r>
          </a:p>
        </p:txBody>
      </p:sp>
      <p:sp>
        <p:nvSpPr>
          <p:cNvPr id="5" name="Title 1"/>
          <p:cNvSpPr txBox="1">
            <a:spLocks/>
          </p:cNvSpPr>
          <p:nvPr/>
        </p:nvSpPr>
        <p:spPr>
          <a:xfrm>
            <a:off x="8512382" y="47675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latin typeface="Arial-Rounded" pitchFamily="34" charset="0"/>
                <a:ea typeface="Arial-Rounded" pitchFamily="34" charset="0"/>
                <a:cs typeface="Arial-Rounded" pitchFamily="34" charset="0"/>
              </a:rPr>
              <a:t>nếm</a:t>
            </a:r>
          </a:p>
        </p:txBody>
      </p:sp>
      <p:sp>
        <p:nvSpPr>
          <p:cNvPr id="6" name="Title 1"/>
          <p:cNvSpPr txBox="1">
            <a:spLocks/>
          </p:cNvSpPr>
          <p:nvPr/>
        </p:nvSpPr>
        <p:spPr>
          <a:xfrm>
            <a:off x="905667" y="591929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latin typeface="Arial-Rounded" pitchFamily="34" charset="0"/>
                <a:ea typeface="Arial-Rounded" pitchFamily="34" charset="0"/>
                <a:cs typeface="Arial-Rounded" pitchFamily="34" charset="0"/>
              </a:rPr>
              <a:t>mỉm</a:t>
            </a:r>
          </a:p>
        </p:txBody>
      </p:sp>
      <p:sp>
        <p:nvSpPr>
          <p:cNvPr id="7" name="Title 1"/>
          <p:cNvSpPr txBox="1">
            <a:spLocks/>
          </p:cNvSpPr>
          <p:nvPr/>
        </p:nvSpPr>
        <p:spPr>
          <a:xfrm>
            <a:off x="3428454" y="591929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latin typeface="Arial-Rounded" pitchFamily="34" charset="0"/>
                <a:ea typeface="Arial-Rounded" pitchFamily="34" charset="0"/>
                <a:cs typeface="Arial-Rounded" pitchFamily="34" charset="0"/>
              </a:rPr>
              <a:t>tím</a:t>
            </a:r>
          </a:p>
        </p:txBody>
      </p:sp>
      <p:sp>
        <p:nvSpPr>
          <p:cNvPr id="8" name="Title 1"/>
          <p:cNvSpPr txBox="1">
            <a:spLocks/>
          </p:cNvSpPr>
          <p:nvPr/>
        </p:nvSpPr>
        <p:spPr>
          <a:xfrm>
            <a:off x="1432719" y="4591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solidFill>
                  <a:srgbClr val="FF0000"/>
                </a:solidFill>
                <a:latin typeface="Arial-Rounded" pitchFamily="34" charset="0"/>
                <a:ea typeface="Arial-Rounded" pitchFamily="34" charset="0"/>
                <a:cs typeface="Arial-Rounded" pitchFamily="34" charset="0"/>
              </a:rPr>
              <a:t>em</a:t>
            </a:r>
          </a:p>
        </p:txBody>
      </p:sp>
      <p:sp>
        <p:nvSpPr>
          <p:cNvPr id="9" name="Title 1"/>
          <p:cNvSpPr txBox="1">
            <a:spLocks/>
          </p:cNvSpPr>
          <p:nvPr/>
        </p:nvSpPr>
        <p:spPr>
          <a:xfrm>
            <a:off x="4128747" y="4591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solidFill>
                  <a:srgbClr val="FF0000"/>
                </a:solidFill>
                <a:latin typeface="Arial-Rounded" pitchFamily="34" charset="0"/>
                <a:ea typeface="Arial-Rounded" pitchFamily="34" charset="0"/>
                <a:cs typeface="Arial-Rounded" pitchFamily="34" charset="0"/>
              </a:rPr>
              <a:t>em</a:t>
            </a:r>
          </a:p>
        </p:txBody>
      </p:sp>
      <p:sp>
        <p:nvSpPr>
          <p:cNvPr id="10" name="Title 1"/>
          <p:cNvSpPr txBox="1">
            <a:spLocks/>
          </p:cNvSpPr>
          <p:nvPr/>
        </p:nvSpPr>
        <p:spPr>
          <a:xfrm>
            <a:off x="6611987" y="4591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solidFill>
                  <a:srgbClr val="FF0000"/>
                </a:solidFill>
                <a:latin typeface="Arial-Rounded" pitchFamily="34" charset="0"/>
                <a:ea typeface="Arial-Rounded" pitchFamily="34" charset="0"/>
                <a:cs typeface="Arial-Rounded" pitchFamily="34" charset="0"/>
              </a:rPr>
              <a:t>êm</a:t>
            </a:r>
          </a:p>
        </p:txBody>
      </p:sp>
      <p:sp>
        <p:nvSpPr>
          <p:cNvPr id="11" name="Title 1"/>
          <p:cNvSpPr txBox="1">
            <a:spLocks/>
          </p:cNvSpPr>
          <p:nvPr/>
        </p:nvSpPr>
        <p:spPr>
          <a:xfrm>
            <a:off x="9300369" y="4591274"/>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solidFill>
                  <a:srgbClr val="FF0000"/>
                </a:solidFill>
                <a:latin typeface="Arial-Rounded" pitchFamily="34" charset="0"/>
                <a:ea typeface="Arial-Rounded" pitchFamily="34" charset="0"/>
                <a:cs typeface="Arial-Rounded" pitchFamily="34" charset="0"/>
              </a:rPr>
              <a:t>êm</a:t>
            </a:r>
          </a:p>
        </p:txBody>
      </p:sp>
      <p:sp>
        <p:nvSpPr>
          <p:cNvPr id="13" name="Title 1"/>
          <p:cNvSpPr txBox="1">
            <a:spLocks/>
          </p:cNvSpPr>
          <p:nvPr/>
        </p:nvSpPr>
        <p:spPr>
          <a:xfrm>
            <a:off x="6037452" y="591929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latin typeface="Arial-Rounded" pitchFamily="34" charset="0"/>
                <a:ea typeface="Arial-Rounded" pitchFamily="34" charset="0"/>
                <a:cs typeface="Arial-Rounded" pitchFamily="34" charset="0"/>
              </a:rPr>
              <a:t>chụm</a:t>
            </a:r>
          </a:p>
        </p:txBody>
      </p:sp>
      <p:sp>
        <p:nvSpPr>
          <p:cNvPr id="14" name="Title 1"/>
          <p:cNvSpPr txBox="1">
            <a:spLocks/>
          </p:cNvSpPr>
          <p:nvPr/>
        </p:nvSpPr>
        <p:spPr>
          <a:xfrm>
            <a:off x="6785767" y="5743009"/>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solidFill>
                  <a:srgbClr val="FF0000"/>
                </a:solidFill>
                <a:latin typeface="Arial-Rounded" pitchFamily="34" charset="0"/>
                <a:ea typeface="Arial-Rounded" pitchFamily="34" charset="0"/>
                <a:cs typeface="Arial-Rounded" pitchFamily="34" charset="0"/>
              </a:rPr>
              <a:t>um</a:t>
            </a:r>
          </a:p>
        </p:txBody>
      </p:sp>
      <p:sp>
        <p:nvSpPr>
          <p:cNvPr id="15" name="Title 1"/>
          <p:cNvSpPr txBox="1">
            <a:spLocks/>
          </p:cNvSpPr>
          <p:nvPr/>
        </p:nvSpPr>
        <p:spPr>
          <a:xfrm>
            <a:off x="8914004" y="591929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latin typeface="Arial-Rounded" pitchFamily="34" charset="0"/>
                <a:ea typeface="Arial-Rounded" pitchFamily="34" charset="0"/>
                <a:cs typeface="Arial-Rounded" pitchFamily="34" charset="0"/>
              </a:rPr>
              <a:t>mũm</a:t>
            </a:r>
          </a:p>
        </p:txBody>
      </p:sp>
      <p:sp>
        <p:nvSpPr>
          <p:cNvPr id="16" name="Title 1"/>
          <p:cNvSpPr txBox="1">
            <a:spLocks/>
          </p:cNvSpPr>
          <p:nvPr/>
        </p:nvSpPr>
        <p:spPr>
          <a:xfrm>
            <a:off x="9583787" y="5743009"/>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a:solidFill>
                  <a:srgbClr val="FF0000"/>
                </a:solidFill>
                <a:latin typeface="Arial-Rounded" pitchFamily="34" charset="0"/>
                <a:ea typeface="Arial-Rounded" pitchFamily="34" charset="0"/>
                <a:cs typeface="Arial-Rounded" pitchFamily="34" charset="0"/>
              </a:rPr>
              <a:t>um</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526"/>
          <a:stretch/>
        </p:blipFill>
        <p:spPr bwMode="auto">
          <a:xfrm>
            <a:off x="1425945" y="5957393"/>
            <a:ext cx="2047875"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526"/>
          <a:stretch/>
        </p:blipFill>
        <p:spPr bwMode="auto">
          <a:xfrm>
            <a:off x="3675252" y="5957393"/>
            <a:ext cx="2047875"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Đột nhập&quot; những con hẻm &quot;đầu xuôi đuôi không lọt&quot; tại Sài Gòn | Tin tức mới  nhất 24h - Đọc Báo Lao Động online - Laodong.v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2719" y="195292"/>
            <a:ext cx="2344879" cy="41668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ài Gòn: Con Hẻm Nhỏ Có Đến Bốn Ngôi Chùa - Việt Nam - Việt Báo Văn Học  Nghệ Thuậ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0429" y="195293"/>
            <a:ext cx="6468112" cy="42049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 true ICE CREAM - Kem ốc quế - YouTub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4408" y="195293"/>
            <a:ext cx="7475467" cy="42049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ẹ có biết ý nghĩa nụ cười của bé từ 0 đến 12 tháng tuổ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134" y="233393"/>
            <a:ext cx="5118892" cy="426574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Violet – Màu Tím | Từ Điển Hìn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1" y="399428"/>
            <a:ext cx="3796678" cy="379667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uJu khoe hình &quot;4 chụm 1&quot; cực dẻ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134" y="378792"/>
            <a:ext cx="5361934" cy="402145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ẹ trẻ khoe em bé bụ bẫm, cư dân mạng say mê đếm số ngấn của bé"/>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61578" y="484193"/>
            <a:ext cx="3066004" cy="387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17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054"/>
                                        </p:tgtEl>
                                      </p:cBhvr>
                                    </p:animEffect>
                                    <p:set>
                                      <p:cBhvr>
                                        <p:cTn id="20" dur="1" fill="hold">
                                          <p:stCondLst>
                                            <p:cond delay="499"/>
                                          </p:stCondLst>
                                        </p:cTn>
                                        <p:tgtEl>
                                          <p:spTgt spid="205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052"/>
                                        </p:tgtEl>
                                      </p:cBhvr>
                                    </p:animEffect>
                                    <p:set>
                                      <p:cBhvr>
                                        <p:cTn id="23" dur="1" fill="hold">
                                          <p:stCondLst>
                                            <p:cond delay="499"/>
                                          </p:stCondLst>
                                        </p:cTn>
                                        <p:tgtEl>
                                          <p:spTgt spid="205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56"/>
                                        </p:tgtEl>
                                        <p:attrNameLst>
                                          <p:attrName>style.visibility</p:attrName>
                                        </p:attrNameLst>
                                      </p:cBhvr>
                                      <p:to>
                                        <p:strVal val="visible"/>
                                      </p:to>
                                    </p:set>
                                    <p:animEffect transition="in" filter="fade">
                                      <p:cBhvr>
                                        <p:cTn id="33" dur="500"/>
                                        <p:tgtEl>
                                          <p:spTgt spid="205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056"/>
                                        </p:tgtEl>
                                      </p:cBhvr>
                                    </p:animEffect>
                                    <p:set>
                                      <p:cBhvr>
                                        <p:cTn id="38" dur="1" fill="hold">
                                          <p:stCondLst>
                                            <p:cond delay="499"/>
                                          </p:stCondLst>
                                        </p:cTn>
                                        <p:tgtEl>
                                          <p:spTgt spid="205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
                                            <p:txEl>
                                              <p:pRg st="0" end="0"/>
                                            </p:txEl>
                                          </p:spTgt>
                                        </p:tgtEl>
                                        <p:attrNameLst>
                                          <p:attrName>style.visibility</p:attrName>
                                        </p:attrNameLst>
                                      </p:cBhvr>
                                      <p:to>
                                        <p:strVal val="visible"/>
                                      </p:to>
                                    </p:set>
                                    <p:animEffect transition="in" filter="fade">
                                      <p:cBhvr>
                                        <p:cTn id="73" dur="500"/>
                                        <p:tgtEl>
                                          <p:spTgt spid="6">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058"/>
                                        </p:tgtEl>
                                        <p:attrNameLst>
                                          <p:attrName>style.visibility</p:attrName>
                                        </p:attrNameLst>
                                      </p:cBhvr>
                                      <p:to>
                                        <p:strVal val="visible"/>
                                      </p:to>
                                    </p:set>
                                    <p:animEffect transition="in" filter="fade">
                                      <p:cBhvr>
                                        <p:cTn id="78" dur="500"/>
                                        <p:tgtEl>
                                          <p:spTgt spid="205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058"/>
                                        </p:tgtEl>
                                      </p:cBhvr>
                                    </p:animEffect>
                                    <p:set>
                                      <p:cBhvr>
                                        <p:cTn id="83" dur="1" fill="hold">
                                          <p:stCondLst>
                                            <p:cond delay="499"/>
                                          </p:stCondLst>
                                        </p:cTn>
                                        <p:tgtEl>
                                          <p:spTgt spid="205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060"/>
                                        </p:tgtEl>
                                        <p:attrNameLst>
                                          <p:attrName>style.visibility</p:attrName>
                                        </p:attrNameLst>
                                      </p:cBhvr>
                                      <p:to>
                                        <p:strVal val="visible"/>
                                      </p:to>
                                    </p:set>
                                    <p:animEffect transition="in" filter="fade">
                                      <p:cBhvr>
                                        <p:cTn id="93" dur="500"/>
                                        <p:tgtEl>
                                          <p:spTgt spid="206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2060"/>
                                        </p:tgtEl>
                                      </p:cBhvr>
                                    </p:animEffect>
                                    <p:set>
                                      <p:cBhvr>
                                        <p:cTn id="98" dur="1" fill="hold">
                                          <p:stCondLst>
                                            <p:cond delay="499"/>
                                          </p:stCondLst>
                                        </p:cTn>
                                        <p:tgtEl>
                                          <p:spTgt spid="206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050"/>
                                        </p:tgtEl>
                                        <p:attrNameLst>
                                          <p:attrName>style.visibility</p:attrName>
                                        </p:attrNameLst>
                                      </p:cBhvr>
                                      <p:to>
                                        <p:strVal val="visible"/>
                                      </p:to>
                                    </p:set>
                                    <p:animEffect transition="in" filter="fade">
                                      <p:cBhvr>
                                        <p:cTn id="103" dur="500"/>
                                        <p:tgtEl>
                                          <p:spTgt spid="205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500"/>
                                        <p:tgtEl>
                                          <p:spTgt spid="19"/>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500"/>
                                        <p:tgtEl>
                                          <p:spTgt spid="1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2062"/>
                                        </p:tgtEl>
                                        <p:attrNameLst>
                                          <p:attrName>style.visibility</p:attrName>
                                        </p:attrNameLst>
                                      </p:cBhvr>
                                      <p:to>
                                        <p:strVal val="visible"/>
                                      </p:to>
                                    </p:set>
                                    <p:animEffect transition="in" filter="fade">
                                      <p:cBhvr>
                                        <p:cTn id="118" dur="500"/>
                                        <p:tgtEl>
                                          <p:spTgt spid="206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2062"/>
                                        </p:tgtEl>
                                      </p:cBhvr>
                                    </p:animEffect>
                                    <p:set>
                                      <p:cBhvr>
                                        <p:cTn id="123" dur="1" fill="hold">
                                          <p:stCondLst>
                                            <p:cond delay="499"/>
                                          </p:stCondLst>
                                        </p:cTn>
                                        <p:tgtEl>
                                          <p:spTgt spid="2062"/>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fade">
                                      <p:cBhvr>
                                        <p:cTn id="128" dur="500"/>
                                        <p:tgtEl>
                                          <p:spTgt spid="15"/>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2064"/>
                                        </p:tgtEl>
                                        <p:attrNameLst>
                                          <p:attrName>style.visibility</p:attrName>
                                        </p:attrNameLst>
                                      </p:cBhvr>
                                      <p:to>
                                        <p:strVal val="visible"/>
                                      </p:to>
                                    </p:set>
                                    <p:animEffect transition="in" filter="fade">
                                      <p:cBhvr>
                                        <p:cTn id="133" dur="500"/>
                                        <p:tgtEl>
                                          <p:spTgt spid="206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2064"/>
                                        </p:tgtEl>
                                      </p:cBhvr>
                                    </p:animEffect>
                                    <p:set>
                                      <p:cBhvr>
                                        <p:cTn id="138" dur="1" fill="hold">
                                          <p:stCondLst>
                                            <p:cond delay="499"/>
                                          </p:stCondLst>
                                        </p:cTn>
                                        <p:tgtEl>
                                          <p:spTgt spid="2064"/>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4"/>
                                        </p:tgtEl>
                                        <p:attrNameLst>
                                          <p:attrName>style.visibility</p:attrName>
                                        </p:attrNameLst>
                                      </p:cBhvr>
                                      <p:to>
                                        <p:strVal val="visible"/>
                                      </p:to>
                                    </p:set>
                                    <p:animEffect transition="in" filter="fade">
                                      <p:cBhvr>
                                        <p:cTn id="143" dur="500"/>
                                        <p:tgtEl>
                                          <p:spTgt spid="1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6"/>
                                        </p:tgtEl>
                                        <p:attrNameLst>
                                          <p:attrName>style.visibility</p:attrName>
                                        </p:attrNameLst>
                                      </p:cBhvr>
                                      <p:to>
                                        <p:strVal val="visible"/>
                                      </p:to>
                                    </p:set>
                                    <p:animEffect transition="in" filter="fade">
                                      <p:cBhvr>
                                        <p:cTn id="1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4" y="3971925"/>
            <a:ext cx="109855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813719"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em</a:t>
            </a:r>
          </a:p>
        </p:txBody>
      </p:sp>
      <p:sp>
        <p:nvSpPr>
          <p:cNvPr id="5" name="Title 1"/>
          <p:cNvSpPr txBox="1">
            <a:spLocks/>
          </p:cNvSpPr>
          <p:nvPr/>
        </p:nvSpPr>
        <p:spPr>
          <a:xfrm>
            <a:off x="3608511" y="1434184"/>
            <a:ext cx="2123468" cy="1270916"/>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a:latin typeface="Arial-Rounded" pitchFamily="34" charset="0"/>
                <a:ea typeface="Arial-Rounded" pitchFamily="34" charset="0"/>
                <a:cs typeface="Arial-Rounded" pitchFamily="34" charset="0"/>
              </a:rPr>
              <a:t>đ</a:t>
            </a:r>
          </a:p>
        </p:txBody>
      </p:sp>
      <p:sp>
        <p:nvSpPr>
          <p:cNvPr id="6" name="Title 1"/>
          <p:cNvSpPr txBox="1">
            <a:spLocks/>
          </p:cNvSpPr>
          <p:nvPr/>
        </p:nvSpPr>
        <p:spPr>
          <a:xfrm>
            <a:off x="5805324" y="1434184"/>
            <a:ext cx="2123468" cy="1270916"/>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err="1">
                <a:solidFill>
                  <a:srgbClr val="FF0000"/>
                </a:solidFill>
                <a:latin typeface="Arial-Rounded" pitchFamily="34" charset="0"/>
                <a:ea typeface="Arial-Rounded" pitchFamily="34" charset="0"/>
                <a:cs typeface="Arial-Rounded" pitchFamily="34" charset="0"/>
              </a:rPr>
              <a:t>êm</a:t>
            </a:r>
            <a:endParaRPr lang="en-US" sz="8800" dirty="0">
              <a:solidFill>
                <a:srgbClr val="FF000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3609818" y="2767685"/>
            <a:ext cx="4295089" cy="1270915"/>
          </a:xfrm>
          <a:prstGeom prst="rect">
            <a:avLst/>
          </a:prstGeom>
          <a:solidFill>
            <a:srgbClr val="FBDDED"/>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latin typeface="Arial-Rounded" pitchFamily="34" charset="0"/>
                <a:ea typeface="Arial-Rounded" pitchFamily="34" charset="0"/>
                <a:cs typeface="Arial-Rounded" pitchFamily="34" charset="0"/>
              </a:rPr>
              <a:t>đ</a:t>
            </a:r>
            <a:r>
              <a:rPr lang="en-US" sz="8800">
                <a:solidFill>
                  <a:srgbClr val="FF0000"/>
                </a:solidFill>
                <a:latin typeface="Arial-Rounded" pitchFamily="34" charset="0"/>
                <a:ea typeface="Arial-Rounded" pitchFamily="34" charset="0"/>
                <a:cs typeface="Arial-Rounded" pitchFamily="34" charset="0"/>
              </a:rPr>
              <a:t>êm</a:t>
            </a:r>
          </a:p>
        </p:txBody>
      </p:sp>
      <p:sp>
        <p:nvSpPr>
          <p:cNvPr id="8" name="Title 1"/>
          <p:cNvSpPr txBox="1">
            <a:spLocks/>
          </p:cNvSpPr>
          <p:nvPr/>
        </p:nvSpPr>
        <p:spPr>
          <a:xfrm>
            <a:off x="4175919"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êm</a:t>
            </a:r>
          </a:p>
        </p:txBody>
      </p:sp>
      <p:sp>
        <p:nvSpPr>
          <p:cNvPr id="9" name="Title 1"/>
          <p:cNvSpPr txBox="1">
            <a:spLocks/>
          </p:cNvSpPr>
          <p:nvPr/>
        </p:nvSpPr>
        <p:spPr>
          <a:xfrm>
            <a:off x="6466726" y="228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im</a:t>
            </a:r>
          </a:p>
        </p:txBody>
      </p:sp>
      <p:sp>
        <p:nvSpPr>
          <p:cNvPr id="10" name="Title 1"/>
          <p:cNvSpPr txBox="1">
            <a:spLocks/>
          </p:cNvSpPr>
          <p:nvPr/>
        </p:nvSpPr>
        <p:spPr>
          <a:xfrm>
            <a:off x="8371726" y="228600"/>
            <a:ext cx="21287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um</a:t>
            </a:r>
          </a:p>
        </p:txBody>
      </p:sp>
      <p:sp>
        <p:nvSpPr>
          <p:cNvPr id="11" name="Title 1"/>
          <p:cNvSpPr txBox="1">
            <a:spLocks/>
          </p:cNvSpPr>
          <p:nvPr/>
        </p:nvSpPr>
        <p:spPr>
          <a:xfrm>
            <a:off x="4837260" y="293454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latin typeface="Arial-Rounded"/>
                <a:ea typeface="Arial-Rounded"/>
                <a:cs typeface="Arial-Rounded"/>
              </a:rPr>
              <a:t>́</a:t>
            </a:r>
            <a:endParaRPr lang="en-US" sz="8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45718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2293</TotalTime>
  <Words>458</Words>
  <Application>Microsoft Office PowerPoint</Application>
  <PresentationFormat>Custom</PresentationFormat>
  <Paragraphs>124</Paragraphs>
  <Slides>30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.VnArial</vt:lpstr>
      <vt:lpstr>.VnCooper</vt:lpstr>
      <vt:lpstr>Arial</vt:lpstr>
      <vt:lpstr>Arial Rounded MT Bold</vt:lpstr>
      <vt:lpstr>Arial-Rounded</vt:lpstr>
      <vt:lpstr>AvantGarde</vt:lpstr>
      <vt:lpstr>Bandit</vt:lpstr>
      <vt:lpstr>Calibri</vt:lpstr>
      <vt:lpstr>DomCasual</vt:lpstr>
      <vt:lpstr>HP001 4H Normal</vt:lpstr>
      <vt:lpstr>VNI-Avo</vt:lpstr>
      <vt:lpstr>Office Theme</vt:lpstr>
      <vt:lpstr>PowerPoint Presentation</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315</cp:revision>
  <dcterms:created xsi:type="dcterms:W3CDTF">2021-05-08T14:00:55Z</dcterms:created>
  <dcterms:modified xsi:type="dcterms:W3CDTF">2024-05-10T02:02:17Z</dcterms:modified>
</cp:coreProperties>
</file>