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wmv" ContentType="video/x-ms-wmv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342" r:id="rId2"/>
    <p:sldId id="343" r:id="rId3"/>
    <p:sldId id="257" r:id="rId4"/>
    <p:sldId id="341" r:id="rId5"/>
    <p:sldId id="259" r:id="rId6"/>
    <p:sldId id="340" r:id="rId7"/>
    <p:sldId id="260" r:id="rId8"/>
    <p:sldId id="324" r:id="rId9"/>
    <p:sldId id="336" r:id="rId10"/>
    <p:sldId id="263" r:id="rId11"/>
    <p:sldId id="282" r:id="rId12"/>
    <p:sldId id="283" r:id="rId13"/>
    <p:sldId id="284" r:id="rId14"/>
    <p:sldId id="264" r:id="rId15"/>
    <p:sldId id="265" r:id="rId16"/>
    <p:sldId id="262" r:id="rId17"/>
    <p:sldId id="344" r:id="rId18"/>
    <p:sldId id="345" r:id="rId19"/>
    <p:sldId id="346" r:id="rId20"/>
    <p:sldId id="347" r:id="rId21"/>
    <p:sldId id="349" r:id="rId22"/>
    <p:sldId id="348" r:id="rId23"/>
    <p:sldId id="314" r:id="rId24"/>
    <p:sldId id="272" r:id="rId25"/>
    <p:sldId id="339" r:id="rId26"/>
    <p:sldId id="338" r:id="rId27"/>
    <p:sldId id="326" r:id="rId28"/>
    <p:sldId id="274" r:id="rId29"/>
    <p:sldId id="275" r:id="rId30"/>
    <p:sldId id="337" r:id="rId31"/>
    <p:sldId id="277" r:id="rId32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DDED"/>
    <a:srgbClr val="BD196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1103" autoAdjust="0"/>
  </p:normalViewPr>
  <p:slideViewPr>
    <p:cSldViewPr>
      <p:cViewPr varScale="1">
        <p:scale>
          <a:sx n="63" d="100"/>
          <a:sy n="63" d="100"/>
        </p:scale>
        <p:origin x="-990" y="-108"/>
      </p:cViewPr>
      <p:guideLst>
        <p:guide orient="horz" pos="2160"/>
        <p:guide pos="383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526193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12093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721915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Ôn</a:t>
            </a:r>
            <a:r>
              <a:rPr lang="en-US" baseline="0" smtClean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76743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Hay còn</a:t>
            </a:r>
            <a:r>
              <a:rPr lang="en-US" baseline="0" smtClean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03795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03795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03795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8452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22630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47723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91400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21351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8058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1.wmv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2.wmv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3.wmv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microsoft.com/office/2007/relationships/hdphoto" Target="../media/hdphoto1.wdp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17" Type="http://schemas.microsoft.com/office/2007/relationships/hdphoto" Target="../media/hdphoto3.wdp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5" Type="http://schemas.microsoft.com/office/2007/relationships/hdphoto" Target="../media/hdphoto2.wdp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png"/><Relationship Id="rId1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45" t="46667" r="-845" b="45000"/>
          <a:stretch/>
        </p:blipFill>
        <p:spPr>
          <a:xfrm>
            <a:off x="619920" y="2095499"/>
            <a:ext cx="11175999" cy="7024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6666" b="53334"/>
          <a:stretch/>
        </p:blipFill>
        <p:spPr>
          <a:xfrm>
            <a:off x="569913" y="1097162"/>
            <a:ext cx="11149806" cy="7024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8333" b="53334"/>
          <a:stretch/>
        </p:blipFill>
        <p:spPr>
          <a:xfrm>
            <a:off x="542924" y="3086102"/>
            <a:ext cx="11149806" cy="7048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45" t="28333" r="-845" b="62188"/>
          <a:stretch/>
        </p:blipFill>
        <p:spPr>
          <a:xfrm>
            <a:off x="659607" y="79773"/>
            <a:ext cx="11136312" cy="7215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667" b="81098"/>
          <a:stretch/>
        </p:blipFill>
        <p:spPr>
          <a:xfrm>
            <a:off x="569913" y="5029200"/>
            <a:ext cx="11099798" cy="533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416" b="71250"/>
          <a:stretch/>
        </p:blipFill>
        <p:spPr>
          <a:xfrm>
            <a:off x="569913" y="3961210"/>
            <a:ext cx="11124803" cy="667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08191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14313" y="4800599"/>
            <a:ext cx="12601576" cy="177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724549" y="762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924431" y="1967584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121244" y="1967584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925738" y="3301085"/>
            <a:ext cx="4295089" cy="1270915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253838" y="762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  <a:r>
              <a:rPr lang="en-US" sz="88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739235" y="762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  <a:r>
              <a:rPr lang="en-US" sz="88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183237" y="3829274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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571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39903" y="5130077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đom đóm</a:t>
            </a:r>
            <a:endParaRPr lang="en-US" sz="9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630803" y="5130077"/>
            <a:ext cx="1950202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9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003641" y="5130077"/>
            <a:ext cx="1950202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9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Đom đóm đang dần bị tuyệt chủng, và nguyên nhân tiếp tục là do con người |  Tinh tế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3545" y="612987"/>
            <a:ext cx="5895044" cy="3649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ưới đất 2 tháng chỉ để tỏa sáng 5 ngày: Vòng đời đom đóm thức tỉ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60735" y="612987"/>
            <a:ext cx="5863784" cy="3671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66319" y="5259681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chó</a:t>
            </a:r>
            <a:r>
              <a:rPr lang="en-US" sz="9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đố</a:t>
            </a:r>
            <a:r>
              <a:rPr lang="en-US" sz="9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endParaRPr lang="en-US" sz="9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465691" y="5259681"/>
            <a:ext cx="197742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9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098" name="Picture 2" descr="Tìm Hiểu Về Chó Đốm (Dalmatian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84296" y="32657"/>
            <a:ext cx="6215595" cy="4661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41688" y="5564481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mâm</a:t>
            </a:r>
            <a:r>
              <a:rPr lang="en-US" sz="96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9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lang="en-US" sz="6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  <a:r>
              <a:rPr lang="en-US" sz="9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endParaRPr lang="en-US" sz="9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715011" y="5564481"/>
            <a:ext cx="230505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9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122" name="Picture 2" descr="DANANG] MÂM CƠM BẮC ẤM CÚNG GIỮA LÒNG ĐÀ NẴNG | Grab V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71487" y="235625"/>
            <a:ext cx="6409832" cy="485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ANANG] MÂM CƠM BẮC ẤM CÚNG GIỮA LÒNG ĐÀ NẴNG | Grab V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04864" y="1619426"/>
            <a:ext cx="3491055" cy="2641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Tìm Hiểu Về Chó Đốm (Dalmatian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52119" y="1639713"/>
            <a:ext cx="350520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Đom đóm đang dần bị tuyệt chủng, và nguyên nhân tiếp tục là do con người |  Tinh tế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152"/>
          <a:stretch/>
        </p:blipFill>
        <p:spPr bwMode="auto">
          <a:xfrm>
            <a:off x="289719" y="1612324"/>
            <a:ext cx="3461090" cy="2650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7278163" y="4719096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mâm cơm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3489553" y="4719096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chó đốm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-704511" y="4719095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đom đóm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357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7309817" y="5638801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mâm cơm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521207" y="5638801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chó đốm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72857" y="5638800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đom đóm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7690" y="4419600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khóm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096191" y="4419600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vòm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428398" y="4419600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nộm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204759" y="441960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tôm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8148451" y="441960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bờm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9962367" y="4419600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rơm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16534" y="146273"/>
            <a:ext cx="6519245" cy="447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4382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667" b="21945"/>
          <a:stretch/>
        </p:blipFill>
        <p:spPr>
          <a:xfrm>
            <a:off x="1691850" y="0"/>
            <a:ext cx="8792308" cy="4552950"/>
          </a:xfrm>
          <a:prstGeom prst="rect">
            <a:avLst/>
          </a:prstGeom>
        </p:spPr>
      </p:pic>
      <p:sp>
        <p:nvSpPr>
          <p:cNvPr id="7" name="Title 4"/>
          <p:cNvSpPr txBox="1">
            <a:spLocks/>
          </p:cNvSpPr>
          <p:nvPr/>
        </p:nvSpPr>
        <p:spPr>
          <a:xfrm>
            <a:off x="540367" y="2665647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smtClean="0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Thư giãn nào!</a:t>
            </a:r>
            <a:endParaRPr lang="en-US" sz="9600" b="1">
              <a:solidFill>
                <a:srgbClr val="0070C0"/>
              </a:solidFill>
              <a:latin typeface="DomCasual" pitchFamily="18" charset="0"/>
              <a:ea typeface="DomCasual" pitchFamily="18" charset="0"/>
              <a:cs typeface="DomCasua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343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771"/>
          <a:stretch/>
        </p:blipFill>
        <p:spPr bwMode="auto">
          <a:xfrm>
            <a:off x="3734696" y="1306446"/>
            <a:ext cx="4692446" cy="4245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623719" y="2590801"/>
            <a:ext cx="3124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om</a:t>
            </a:r>
          </a:p>
        </p:txBody>
      </p:sp>
      <p:sp>
        <p:nvSpPr>
          <p:cNvPr id="20" name="Rounded Rectangle 19"/>
          <p:cNvSpPr/>
          <p:nvPr/>
        </p:nvSpPr>
        <p:spPr bwMode="auto">
          <a:xfrm>
            <a:off x="2213844" y="90411"/>
            <a:ext cx="2720670" cy="606130"/>
          </a:xfrm>
          <a:prstGeom prst="roundRect">
            <a:avLst/>
          </a:prstGeom>
          <a:solidFill>
            <a:srgbClr val="CC00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1776019" y="36874"/>
            <a:ext cx="680611" cy="713205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840642" y="61398"/>
            <a:ext cx="3467074" cy="727292"/>
            <a:chOff x="-545548" y="-236493"/>
            <a:chExt cx="1805014" cy="727292"/>
          </a:xfrm>
        </p:grpSpPr>
        <p:sp>
          <p:nvSpPr>
            <p:cNvPr id="18" name="TextBox 17"/>
            <p:cNvSpPr txBox="1"/>
            <p:nvPr/>
          </p:nvSpPr>
          <p:spPr>
            <a:xfrm>
              <a:off x="-545548" y="-236493"/>
              <a:ext cx="2870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>
                  <a:latin typeface="Calibri" pitchFamily="34" charset="0"/>
                  <a:cs typeface="Calibri" pitchFamily="34" charset="0"/>
                </a:rPr>
                <a:t>3</a:t>
              </a:r>
              <a:endParaRPr lang="en-US" sz="4000" b="1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-195258" y="-155532"/>
              <a:ext cx="14547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b="1" dirty="0" smtClean="0">
                  <a:solidFill>
                    <a:schemeClr val="bg1"/>
                  </a:solidFill>
                  <a:latin typeface=".VnAvant" pitchFamily="34" charset="0"/>
                </a:rPr>
                <a:t>V</a:t>
              </a:r>
              <a:r>
                <a:rPr lang="en-US" sz="3600" b="1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iết</a:t>
              </a:r>
              <a:r>
                <a:rPr lang="en-US" sz="36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bảng</a:t>
              </a:r>
              <a:r>
                <a:rPr lang="vi-VN" sz="3600" b="1" dirty="0" smtClean="0">
                  <a:solidFill>
                    <a:schemeClr val="bg1"/>
                  </a:solidFill>
                  <a:latin typeface=".VnAvant" pitchFamily="34" charset="0"/>
                </a:rPr>
                <a:t> </a:t>
              </a:r>
              <a:endParaRPr lang="en-US" sz="3600" b="1" dirty="0">
                <a:solidFill>
                  <a:schemeClr val="bg1"/>
                </a:solidFill>
                <a:latin typeface=".VnAvant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4175920" y="3810001"/>
            <a:ext cx="96853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endParaRPr lang="en-US" sz="4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995319" y="3962400"/>
            <a:ext cx="1219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ơm</a:t>
            </a:r>
            <a:endParaRPr lang="en-US" sz="4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0219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6645"/>
    </mc:Choice>
    <mc:Fallback>
      <p:transition spd="slow" advTm="6645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m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32919" y="1371600"/>
            <a:ext cx="6096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8861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6645"/>
    </mc:Choice>
    <mc:Fallback>
      <p:transition spd="slow" advTm="6645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ôm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61519" y="1676400"/>
            <a:ext cx="60960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61334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6645"/>
    </mc:Choice>
    <mc:Fallback>
      <p:transition spd="slow" advTm="6645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67" b="90000"/>
          <a:stretch/>
        </p:blipFill>
        <p:spPr>
          <a:xfrm>
            <a:off x="975519" y="564351"/>
            <a:ext cx="10298112" cy="5786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000" b="35000"/>
          <a:stretch/>
        </p:blipFill>
        <p:spPr>
          <a:xfrm>
            <a:off x="950913" y="1325559"/>
            <a:ext cx="10298112" cy="65008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642519" y="2520159"/>
            <a:ext cx="304800" cy="33615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204119" y="2099862"/>
            <a:ext cx="838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Dì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Trâm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ân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đưa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mía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Lan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27919" y="2768873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căn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Tâm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cẩn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thận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8319" y="3397204"/>
            <a:ext cx="1150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Thắm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dì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Dì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Nhâm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ân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Thắm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chớ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giỡn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vện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vện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dữ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Cẩn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thận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3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ơm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32919" y="1524000"/>
            <a:ext cx="6096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75519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6645"/>
    </mc:Choice>
    <mc:Fallback>
      <p:transition spd="slow" advTm="6645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83596" y="1524000"/>
            <a:ext cx="6400800" cy="1752600"/>
          </a:xfrm>
        </p:spPr>
        <p:txBody>
          <a:bodyPr>
            <a:noAutofit/>
          </a:bodyPr>
          <a:lstStyle/>
          <a:p>
            <a:r>
              <a:rPr lang="en-US" sz="9600" dirty="0">
                <a:solidFill>
                  <a:srgbClr val="FFCC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TIẾT 2</a:t>
            </a:r>
            <a:endParaRPr lang="vi-VN" sz="9600" dirty="0">
              <a:solidFill>
                <a:srgbClr val="FFCC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61320" y="0"/>
            <a:ext cx="15985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.VnCooper" pitchFamily="34" charset="0"/>
              </a:rPr>
              <a:t>Bµi</a:t>
            </a:r>
            <a:r>
              <a:rPr lang="en-US" sz="5400" b="1" dirty="0">
                <a:solidFill>
                  <a:schemeClr val="bg1"/>
                </a:solidFill>
                <a:latin typeface=".VnCooper" pitchFamily="34" charset="0"/>
              </a:rPr>
              <a:t> </a:t>
            </a:r>
            <a:endParaRPr lang="vi-VN" sz="5400" dirty="0"/>
          </a:p>
        </p:txBody>
      </p:sp>
      <p:sp>
        <p:nvSpPr>
          <p:cNvPr id="7" name="TextBox 6"/>
          <p:cNvSpPr txBox="1"/>
          <p:nvPr/>
        </p:nvSpPr>
        <p:spPr>
          <a:xfrm>
            <a:off x="5167578" y="182895"/>
            <a:ext cx="48654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>
                <a:solidFill>
                  <a:schemeClr val="bg1"/>
                </a:solidFill>
                <a:latin typeface="VNI-Avo" pitchFamily="2" charset="0"/>
              </a:rPr>
              <a:t>om  oâm  ôm</a:t>
            </a:r>
            <a:endParaRPr lang="en-US" sz="4400" b="1">
              <a:solidFill>
                <a:schemeClr val="bg1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2062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6645"/>
    </mc:Choice>
    <mc:Fallback>
      <p:transition spd="slow" advTm="6645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75920" y="1219200"/>
            <a:ext cx="3917035" cy="424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11722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6645"/>
    </mc:Choice>
    <mc:Fallback>
      <p:transition spd="slow" advTm="6645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549" t="27976" r="29449" b="22222"/>
          <a:stretch/>
        </p:blipFill>
        <p:spPr bwMode="auto">
          <a:xfrm>
            <a:off x="3627438" y="9524"/>
            <a:ext cx="8534400" cy="608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-1540690" y="1540689"/>
            <a:ext cx="6686551" cy="36051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32719" y="5742056"/>
            <a:ext cx="2634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4000" b="1" dirty="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43</a:t>
            </a:r>
            <a:endParaRPr lang="en-US" sz="40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138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 txBox="1">
            <a:spLocks/>
          </p:cNvSpPr>
          <p:nvPr/>
        </p:nvSpPr>
        <p:spPr>
          <a:xfrm>
            <a:off x="247650" y="4495800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Hôm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qua,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Mơ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xóm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Hạ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thăm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giỏ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cam.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chọn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cam to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phần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khen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thơm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lên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1311281" y="5257800"/>
            <a:ext cx="95963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6167344" y="5237845"/>
            <a:ext cx="980375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5445356" y="6451858"/>
            <a:ext cx="112117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6410399" y="5337559"/>
            <a:ext cx="156136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1302766" y="4417629"/>
            <a:ext cx="323162" cy="235028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  <a:endParaRPr lang="en-US" b="1">
              <a:solidFill>
                <a:schemeClr val="tx1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046460" y="5254504"/>
            <a:ext cx="323162" cy="235028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  <a:endParaRPr lang="en-US" b="1">
              <a:solidFill>
                <a:schemeClr val="tx1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1134371" y="5252326"/>
            <a:ext cx="129038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2423106" y="5867400"/>
            <a:ext cx="141942" cy="61229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7349390" y="5223869"/>
            <a:ext cx="323162" cy="235028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  <a:endParaRPr lang="en-US" b="1">
              <a:solidFill>
                <a:schemeClr val="tx1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9357519" y="5895230"/>
            <a:ext cx="141942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2601480" y="6425605"/>
            <a:ext cx="293784" cy="258531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4</a:t>
            </a:r>
            <a:endParaRPr lang="en-US" b="1">
              <a:solidFill>
                <a:schemeClr val="tx1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95820" y="207638"/>
            <a:ext cx="2369227" cy="822959"/>
            <a:chOff x="170930" y="1458734"/>
            <a:chExt cx="1781330" cy="617220"/>
          </a:xfrm>
        </p:grpSpPr>
        <p:sp>
          <p:nvSpPr>
            <p:cNvPr id="20" name="Rounded Rectangle 19"/>
            <p:cNvSpPr/>
            <p:nvPr/>
          </p:nvSpPr>
          <p:spPr>
            <a:xfrm>
              <a:off x="487634" y="1490471"/>
              <a:ext cx="1464626" cy="58337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37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170930" y="1458734"/>
              <a:ext cx="618751" cy="61722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  <a:endParaRPr lang="en-US" sz="43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81EE97AF-0C34-4009-B66D-7D8D83DC8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1489" y="273766"/>
            <a:ext cx="6118860" cy="4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2" grpId="0" animBg="1"/>
      <p:bldP spid="13" grpId="0" animBg="1"/>
      <p:bldP spid="16" grpId="0" animBg="1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94519" y="2286000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252119" y="2286000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xóm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909719" y="2286000"/>
            <a:ext cx="3716963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thơm</a:t>
            </a:r>
          </a:p>
        </p:txBody>
      </p:sp>
    </p:spTree>
    <p:extLst>
      <p:ext uri="{BB962C8B-B14F-4D97-AF65-F5344CB8AC3E}">
        <p14:creationId xmlns:p14="http://schemas.microsoft.com/office/powerpoint/2010/main" xmlns="" val="224995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47648" y="891871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6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6000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Hôm</a:t>
            </a:r>
            <a:r>
              <a:rPr lang="en-US" sz="6000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qua, </a:t>
            </a:r>
            <a:r>
              <a:rPr lang="en-US" sz="6000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cô</a:t>
            </a:r>
            <a:r>
              <a:rPr lang="en-US" sz="6000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Mơ</a:t>
            </a:r>
            <a:r>
              <a:rPr lang="en-US" sz="6000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ở </a:t>
            </a:r>
            <a:r>
              <a:rPr lang="en-US" sz="6000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xóm</a:t>
            </a:r>
            <a:r>
              <a:rPr lang="en-US" sz="6000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Hạ</a:t>
            </a:r>
            <a:r>
              <a:rPr lang="en-US" sz="6000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đến</a:t>
            </a:r>
            <a:r>
              <a:rPr lang="en-US" sz="6000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thăm</a:t>
            </a:r>
            <a:r>
              <a:rPr lang="en-US" sz="6000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nhà</a:t>
            </a:r>
            <a:r>
              <a:rPr lang="en-US" sz="6000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Hà</a:t>
            </a:r>
            <a:r>
              <a:rPr lang="en-US" sz="6000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. </a:t>
            </a:r>
            <a:r>
              <a:rPr lang="en-US" sz="6000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Cô</a:t>
            </a:r>
            <a:r>
              <a:rPr lang="en-US" sz="6000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cho</a:t>
            </a:r>
            <a:r>
              <a:rPr lang="en-US" sz="6000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Hà</a:t>
            </a:r>
            <a:r>
              <a:rPr lang="en-US" sz="6000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giỏ</a:t>
            </a:r>
            <a:r>
              <a:rPr lang="en-US" sz="6000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cam. </a:t>
            </a:r>
            <a:r>
              <a:rPr lang="en-US" sz="6000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Hà</a:t>
            </a:r>
            <a:r>
              <a:rPr lang="en-US" sz="6000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chọn</a:t>
            </a:r>
            <a:r>
              <a:rPr lang="en-US" sz="6000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quả</a:t>
            </a:r>
            <a:r>
              <a:rPr lang="en-US" sz="6000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cam to </a:t>
            </a:r>
            <a:r>
              <a:rPr lang="en-US" sz="6000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phần</a:t>
            </a:r>
            <a:r>
              <a:rPr lang="en-US" sz="6000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bố</a:t>
            </a:r>
            <a:r>
              <a:rPr lang="en-US" sz="6000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. </a:t>
            </a:r>
            <a:r>
              <a:rPr lang="en-US" sz="6000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Mẹ</a:t>
            </a:r>
            <a:r>
              <a:rPr lang="en-US" sz="6000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khen</a:t>
            </a:r>
            <a:r>
              <a:rPr lang="en-US" sz="6000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và</a:t>
            </a:r>
            <a:r>
              <a:rPr lang="en-US" sz="6000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thơm</a:t>
            </a:r>
            <a:r>
              <a:rPr lang="en-US" sz="6000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lên</a:t>
            </a:r>
            <a:r>
              <a:rPr lang="en-US" sz="6000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má</a:t>
            </a:r>
            <a:r>
              <a:rPr lang="en-US" sz="6000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Hà</a:t>
            </a:r>
            <a:r>
              <a:rPr lang="en-US" sz="6000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1454" y="5392481"/>
            <a:ext cx="12024519" cy="1202254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 Mơ cho hà cái gì?</a:t>
            </a:r>
            <a:endParaRPr lang="en-US" sz="4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1454" y="5392481"/>
            <a:ext cx="12024519" cy="1202254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 đã làm gì khi nhận được giỏ cam?</a:t>
            </a:r>
            <a:endParaRPr lang="en-US" sz="4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5318919" y="2819400"/>
            <a:ext cx="6324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65919" y="3581400"/>
            <a:ext cx="61722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71454" y="5392481"/>
            <a:ext cx="12024519" cy="1202254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Vì sao mẹ khen Hà?</a:t>
            </a:r>
            <a:endParaRPr lang="en-US" sz="4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2572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47650" y="4705344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Hôm</a:t>
            </a:r>
            <a:r>
              <a:rPr lang="en-US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qua, </a:t>
            </a:r>
            <a:r>
              <a:rPr lang="en-US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cô</a:t>
            </a:r>
            <a:r>
              <a:rPr lang="en-US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Mơ</a:t>
            </a:r>
            <a:r>
              <a:rPr lang="en-US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ở </a:t>
            </a:r>
            <a:r>
              <a:rPr lang="en-US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xóm</a:t>
            </a:r>
            <a:r>
              <a:rPr lang="en-US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Hạ</a:t>
            </a:r>
            <a:r>
              <a:rPr lang="en-US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đến</a:t>
            </a:r>
            <a:r>
              <a:rPr lang="en-US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thăm</a:t>
            </a:r>
            <a:r>
              <a:rPr lang="en-US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nhà</a:t>
            </a:r>
            <a:r>
              <a:rPr lang="en-US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Hà</a:t>
            </a:r>
            <a:r>
              <a:rPr lang="en-US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. </a:t>
            </a:r>
            <a:r>
              <a:rPr lang="en-US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Cô</a:t>
            </a:r>
            <a:r>
              <a:rPr lang="en-US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cho</a:t>
            </a:r>
            <a:r>
              <a:rPr lang="en-US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Hà</a:t>
            </a:r>
            <a:r>
              <a:rPr lang="en-US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giỏ</a:t>
            </a:r>
            <a:r>
              <a:rPr lang="en-US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cam. </a:t>
            </a:r>
            <a:r>
              <a:rPr lang="en-US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Hà</a:t>
            </a:r>
            <a:r>
              <a:rPr lang="en-US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chọn</a:t>
            </a:r>
            <a:r>
              <a:rPr lang="en-US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quả</a:t>
            </a:r>
            <a:r>
              <a:rPr lang="en-US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cam to </a:t>
            </a:r>
            <a:r>
              <a:rPr lang="en-US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phần</a:t>
            </a:r>
            <a:r>
              <a:rPr lang="en-US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bố</a:t>
            </a:r>
            <a:r>
              <a:rPr lang="en-US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. </a:t>
            </a:r>
            <a:r>
              <a:rPr lang="en-US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Mẹ</a:t>
            </a:r>
            <a:r>
              <a:rPr lang="en-US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khen</a:t>
            </a:r>
            <a:r>
              <a:rPr lang="en-US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và</a:t>
            </a:r>
            <a:r>
              <a:rPr lang="en-US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thơm</a:t>
            </a:r>
            <a:r>
              <a:rPr lang="en-US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lên</a:t>
            </a:r>
            <a:r>
              <a:rPr lang="en-US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má</a:t>
            </a:r>
            <a:r>
              <a:rPr lang="en-US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Hà</a:t>
            </a:r>
            <a:r>
              <a:rPr lang="en-US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7136"/>
          <a:stretch/>
        </p:blipFill>
        <p:spPr bwMode="auto">
          <a:xfrm>
            <a:off x="1023617" y="2857500"/>
            <a:ext cx="10117778" cy="2200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69018" y="-187311"/>
            <a:ext cx="5387806" cy="3701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2203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715209" y="727740"/>
            <a:ext cx="4731421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Xin lỗi</a:t>
            </a:r>
            <a:endParaRPr lang="en-US" sz="6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2D7A98F-AB87-4FD3-AA47-F41A09BAA4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490" y="1633791"/>
            <a:ext cx="10594857" cy="514800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95820" y="207638"/>
            <a:ext cx="2369227" cy="822959"/>
            <a:chOff x="170930" y="1458734"/>
            <a:chExt cx="1781330" cy="617220"/>
          </a:xfrm>
        </p:grpSpPr>
        <p:sp>
          <p:nvSpPr>
            <p:cNvPr id="9" name="Rounded Rectangle 8"/>
            <p:cNvSpPr/>
            <p:nvPr/>
          </p:nvSpPr>
          <p:spPr>
            <a:xfrm>
              <a:off x="487634" y="1490471"/>
              <a:ext cx="1464626" cy="58337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  <a:endParaRPr lang="en-US" sz="44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70930" y="1458734"/>
              <a:ext cx="618751" cy="61722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6</a:t>
              </a:r>
              <a:endParaRPr lang="en-US" sz="43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533413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667" b="21945"/>
          <a:stretch/>
        </p:blipFill>
        <p:spPr>
          <a:xfrm>
            <a:off x="1691850" y="0"/>
            <a:ext cx="8792308" cy="4552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97005" y="2364007"/>
            <a:ext cx="5054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2872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0" y="0"/>
            <a:ext cx="12161838" cy="30226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94" tIns="45647" rIns="91294" bIns="45647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6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333"/>
          <a:stretch/>
        </p:blipFill>
        <p:spPr bwMode="auto">
          <a:xfrm>
            <a:off x="329384" y="462491"/>
            <a:ext cx="2039642" cy="187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94362" y="1254919"/>
            <a:ext cx="8330788" cy="1325563"/>
          </a:xfrm>
        </p:spPr>
        <p:txBody>
          <a:bodyPr>
            <a:noAutofit/>
          </a:bodyPr>
          <a:lstStyle/>
          <a:p>
            <a:pPr algn="ctr"/>
            <a:r>
              <a:rPr lang="en-US" sz="106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 </a:t>
            </a:r>
            <a:r>
              <a:rPr lang="en-US" sz="10600" b="1" smtClean="0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VIỆT </a:t>
            </a:r>
            <a:r>
              <a:rPr lang="en-US" sz="10600" b="1" smtClean="0">
                <a:solidFill>
                  <a:schemeClr val="bg1"/>
                </a:solidFill>
                <a:latin typeface=".VnArial" pitchFamily="34" charset="0"/>
                <a:ea typeface="AvantGarde" pitchFamily="2" charset="0"/>
                <a:cs typeface="AvantGarde" pitchFamily="2" charset="0"/>
              </a:rPr>
              <a:t>1</a:t>
            </a:r>
            <a:endParaRPr lang="en-US" sz="10600" b="1">
              <a:solidFill>
                <a:schemeClr val="bg1"/>
              </a:solidFill>
              <a:latin typeface=".VnArial" pitchFamily="34" charset="0"/>
              <a:ea typeface="AvantGarde" pitchFamily="2" charset="0"/>
              <a:cs typeface="AvantGarde" pitchFamily="2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01513" y="4205197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623003"/>
            <a:ext cx="3439518" cy="423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0" y="6807200"/>
            <a:ext cx="12161838" cy="16933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31698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47650" y="4705344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Hôm</a:t>
            </a:r>
            <a:r>
              <a:rPr lang="en-US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qua, </a:t>
            </a:r>
            <a:r>
              <a:rPr lang="en-US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cô</a:t>
            </a:r>
            <a:r>
              <a:rPr lang="en-US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Mơ</a:t>
            </a:r>
            <a:r>
              <a:rPr lang="en-US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ở </a:t>
            </a:r>
            <a:r>
              <a:rPr lang="en-US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xóm</a:t>
            </a:r>
            <a:r>
              <a:rPr lang="en-US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Hạ</a:t>
            </a:r>
            <a:r>
              <a:rPr lang="en-US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đến</a:t>
            </a:r>
            <a:r>
              <a:rPr lang="en-US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thăm</a:t>
            </a:r>
            <a:r>
              <a:rPr lang="en-US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nhà</a:t>
            </a:r>
            <a:r>
              <a:rPr lang="en-US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Hà</a:t>
            </a:r>
            <a:r>
              <a:rPr lang="en-US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. </a:t>
            </a:r>
            <a:r>
              <a:rPr lang="en-US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Cô</a:t>
            </a:r>
            <a:r>
              <a:rPr lang="en-US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cho</a:t>
            </a:r>
            <a:r>
              <a:rPr lang="en-US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Hà</a:t>
            </a:r>
            <a:r>
              <a:rPr lang="en-US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giỏ</a:t>
            </a:r>
            <a:r>
              <a:rPr lang="en-US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cam. </a:t>
            </a:r>
            <a:r>
              <a:rPr lang="en-US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Hà</a:t>
            </a:r>
            <a:r>
              <a:rPr lang="en-US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chọn</a:t>
            </a:r>
            <a:r>
              <a:rPr lang="en-US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quả</a:t>
            </a:r>
            <a:r>
              <a:rPr lang="en-US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cam to </a:t>
            </a:r>
            <a:r>
              <a:rPr lang="en-US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phần</a:t>
            </a:r>
            <a:r>
              <a:rPr lang="en-US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bố</a:t>
            </a:r>
            <a:r>
              <a:rPr lang="en-US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. </a:t>
            </a:r>
            <a:r>
              <a:rPr lang="en-US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Mẹ</a:t>
            </a:r>
            <a:r>
              <a:rPr lang="en-US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khen</a:t>
            </a:r>
            <a:r>
              <a:rPr lang="en-US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và</a:t>
            </a:r>
            <a:r>
              <a:rPr lang="en-US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thơm</a:t>
            </a:r>
            <a:r>
              <a:rPr lang="en-US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lên</a:t>
            </a:r>
            <a:r>
              <a:rPr lang="en-US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má</a:t>
            </a:r>
            <a:r>
              <a:rPr lang="en-US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Hà</a:t>
            </a:r>
            <a:r>
              <a:rPr lang="en-US" dirty="0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7136"/>
          <a:stretch/>
        </p:blipFill>
        <p:spPr bwMode="auto">
          <a:xfrm>
            <a:off x="1023617" y="2876550"/>
            <a:ext cx="10117778" cy="2200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69018" y="-149211"/>
            <a:ext cx="5387806" cy="3701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91027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667" b="21945"/>
          <a:stretch/>
        </p:blipFill>
        <p:spPr>
          <a:xfrm>
            <a:off x="1691850" y="0"/>
            <a:ext cx="8792308" cy="4552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81250" y="2850356"/>
            <a:ext cx="65341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 smtClean="0">
                <a:latin typeface="Times New Roman" pitchFamily="18" charset="0"/>
                <a:ea typeface="Bandit" pitchFamily="18" charset="0"/>
                <a:cs typeface="Times New Roman" pitchFamily="18" charset="0"/>
              </a:rPr>
              <a:t>Dặn</a:t>
            </a:r>
            <a:r>
              <a:rPr lang="en-US" sz="8000" dirty="0" smtClean="0">
                <a:latin typeface="Times New Roman" pitchFamily="18" charset="0"/>
                <a:ea typeface="Bandit" pitchFamily="18" charset="0"/>
                <a:cs typeface="Times New Roman" pitchFamily="18" charset="0"/>
              </a:rPr>
              <a:t> </a:t>
            </a:r>
            <a:r>
              <a:rPr lang="en-US" sz="8000" dirty="0" err="1" smtClean="0">
                <a:latin typeface="Times New Roman" pitchFamily="18" charset="0"/>
                <a:ea typeface="Bandit" pitchFamily="18" charset="0"/>
                <a:cs typeface="Times New Roman" pitchFamily="18" charset="0"/>
              </a:rPr>
              <a:t>dò</a:t>
            </a:r>
            <a:endParaRPr lang="en-US" sz="8000" dirty="0">
              <a:latin typeface="Times New Roman" pitchFamily="18" charset="0"/>
              <a:ea typeface="Bandit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445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1"/>
          <p:cNvSpPr txBox="1">
            <a:spLocks/>
          </p:cNvSpPr>
          <p:nvPr/>
        </p:nvSpPr>
        <p:spPr>
          <a:xfrm>
            <a:off x="940565" y="4362572"/>
            <a:ext cx="2606832" cy="111804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spcFirstLastPara="1" wrap="square" lIns="121705" tIns="121705" rIns="121705" bIns="12170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6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tâm tre</a:t>
            </a:r>
            <a:endParaRPr lang="vi-VN" sz="4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2"/>
          <p:cNvSpPr txBox="1">
            <a:spLocks/>
          </p:cNvSpPr>
          <p:nvPr/>
        </p:nvSpPr>
        <p:spPr>
          <a:xfrm>
            <a:off x="940724" y="2817808"/>
            <a:ext cx="2606832" cy="111804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spcFirstLastPara="1" wrap="square" lIns="121705" tIns="121705" rIns="121705" bIns="12170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6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  <a:r>
              <a:rPr lang="en-US" sz="3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èn pin</a:t>
            </a:r>
            <a:endParaRPr lang="vi-VN" sz="4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4" name="4"/>
          <p:cNvSpPr txBox="1">
            <a:spLocks/>
          </p:cNvSpPr>
          <p:nvPr/>
        </p:nvSpPr>
        <p:spPr>
          <a:xfrm>
            <a:off x="4594719" y="4409803"/>
            <a:ext cx="2606832" cy="111804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spcFirstLastPara="1" wrap="square" lIns="121705" tIns="121705" rIns="121705" bIns="12170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6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4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 mận</a:t>
            </a:r>
            <a:endParaRPr lang="vi-VN" sz="4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8" name="5"/>
          <p:cNvSpPr txBox="1">
            <a:spLocks/>
          </p:cNvSpPr>
          <p:nvPr/>
        </p:nvSpPr>
        <p:spPr>
          <a:xfrm>
            <a:off x="4589668" y="2788276"/>
            <a:ext cx="2606832" cy="111804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spcFirstLastPara="1" wrap="square" lIns="121705" tIns="121705" rIns="121705" bIns="12170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6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sôn ca</a:t>
            </a:r>
            <a:endParaRPr lang="vi-VN" sz="4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9" name="8"/>
          <p:cNvSpPr txBox="1">
            <a:spLocks/>
          </p:cNvSpPr>
          <p:nvPr/>
        </p:nvSpPr>
        <p:spPr>
          <a:xfrm>
            <a:off x="8252319" y="4348717"/>
            <a:ext cx="2606832" cy="111804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spcFirstLastPara="1" wrap="square" lIns="121705" tIns="121705" rIns="121705" bIns="12170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6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  <a:r>
              <a:rPr lang="en-US" sz="3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àn gà</a:t>
            </a:r>
            <a:endParaRPr lang="vi-VN" sz="4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0" name="9"/>
          <p:cNvSpPr txBox="1">
            <a:spLocks/>
          </p:cNvSpPr>
          <p:nvPr/>
        </p:nvSpPr>
        <p:spPr>
          <a:xfrm>
            <a:off x="8273427" y="2852426"/>
            <a:ext cx="2606832" cy="111804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spcFirstLastPara="1" wrap="square" lIns="121705" tIns="121705" rIns="121705" bIns="12170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6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 thăn</a:t>
            </a:r>
            <a:endParaRPr lang="vi-VN" sz="4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84" t="18959" r="50000" b="26434"/>
          <a:stretch/>
        </p:blipFill>
        <p:spPr>
          <a:xfrm>
            <a:off x="3463220" y="3093142"/>
            <a:ext cx="675409" cy="66649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120" t="17086" r="5764" b="28307"/>
          <a:stretch/>
        </p:blipFill>
        <p:spPr>
          <a:xfrm>
            <a:off x="3441953" y="4588345"/>
            <a:ext cx="675409" cy="66649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84" t="18959" r="50000" b="26434"/>
          <a:stretch/>
        </p:blipFill>
        <p:spPr>
          <a:xfrm>
            <a:off x="7122215" y="4649431"/>
            <a:ext cx="675409" cy="66649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84" t="18959" r="50000" b="26434"/>
          <a:stretch/>
        </p:blipFill>
        <p:spPr>
          <a:xfrm>
            <a:off x="10779293" y="4637906"/>
            <a:ext cx="675409" cy="66649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120" t="17086" r="5764" b="28307"/>
          <a:stretch/>
        </p:blipFill>
        <p:spPr>
          <a:xfrm>
            <a:off x="7131347" y="3000194"/>
            <a:ext cx="675409" cy="66649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120" t="17086" r="5764" b="28307"/>
          <a:stretch/>
        </p:blipFill>
        <p:spPr>
          <a:xfrm>
            <a:off x="10771265" y="3064344"/>
            <a:ext cx="675409" cy="66649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84" t="18959" r="50000" b="26434"/>
          <a:stretch/>
        </p:blipFill>
        <p:spPr>
          <a:xfrm>
            <a:off x="4600245" y="413395"/>
            <a:ext cx="1447800" cy="142869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120" t="17086" r="5764" b="28307"/>
          <a:stretch/>
        </p:blipFill>
        <p:spPr>
          <a:xfrm>
            <a:off x="6044270" y="431538"/>
            <a:ext cx="1447800" cy="1428696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014237" y="734406"/>
            <a:ext cx="3168445" cy="822959"/>
            <a:chOff x="170930" y="1458734"/>
            <a:chExt cx="2382231" cy="617220"/>
          </a:xfrm>
        </p:grpSpPr>
        <p:sp>
          <p:nvSpPr>
            <p:cNvPr id="18" name="Rounded Rectangle 17"/>
            <p:cNvSpPr/>
            <p:nvPr/>
          </p:nvSpPr>
          <p:spPr>
            <a:xfrm>
              <a:off x="487634" y="1490471"/>
              <a:ext cx="2065527" cy="58337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Khởi động</a:t>
              </a:r>
              <a:endParaRPr lang="en-US" sz="37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170930" y="1458734"/>
              <a:ext cx="618751" cy="61722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  <a:endParaRPr lang="en-US" sz="43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950266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3C7AB01-4022-413E-A859-FCF17FFD08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29536" y="469303"/>
            <a:ext cx="9194783" cy="5160234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xmlns="" id="{6F137561-3962-4494-9C25-68E2FDA9FE4B}"/>
              </a:ext>
            </a:extLst>
          </p:cNvPr>
          <p:cNvSpPr txBox="1">
            <a:spLocks/>
          </p:cNvSpPr>
          <p:nvPr/>
        </p:nvSpPr>
        <p:spPr>
          <a:xfrm>
            <a:off x="1989780" y="5375892"/>
            <a:ext cx="7674294" cy="1322491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5000" b="1">
                <a:solidFill>
                  <a:schemeClr val="tx2">
                    <a:lumMod val="1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Hương cốm thơm thôn xóm</a:t>
            </a:r>
            <a:r>
              <a:rPr lang="en-US" sz="50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xmlns="" id="{EC278004-E2EA-4D47-AC71-4BE3FCD71DC5}"/>
              </a:ext>
            </a:extLst>
          </p:cNvPr>
          <p:cNvSpPr txBox="1">
            <a:spLocks/>
          </p:cNvSpPr>
          <p:nvPr/>
        </p:nvSpPr>
        <p:spPr>
          <a:xfrm>
            <a:off x="1989780" y="5378754"/>
            <a:ext cx="7674294" cy="131676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50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Hương c</a:t>
            </a:r>
            <a:r>
              <a:rPr lang="en-US" sz="5000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ôm</a:t>
            </a:r>
            <a:r>
              <a:rPr lang="en-US" sz="50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th</a:t>
            </a:r>
            <a:r>
              <a:rPr lang="en-US" sz="5000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ơm</a:t>
            </a:r>
            <a:r>
              <a:rPr lang="en-US" sz="50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thôn x</a:t>
            </a:r>
            <a:r>
              <a:rPr lang="en-US" sz="5000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  <a:r>
              <a:rPr lang="en-US" sz="50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280209" y="267955"/>
            <a:ext cx="3168445" cy="822959"/>
            <a:chOff x="170930" y="1458734"/>
            <a:chExt cx="2382231" cy="617220"/>
          </a:xfrm>
        </p:grpSpPr>
        <p:sp>
          <p:nvSpPr>
            <p:cNvPr id="4" name="Rounded Rectangle 3"/>
            <p:cNvSpPr/>
            <p:nvPr/>
          </p:nvSpPr>
          <p:spPr>
            <a:xfrm>
              <a:off x="487634" y="1490471"/>
              <a:ext cx="2065527" cy="58337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170930" y="1458734"/>
              <a:ext cx="618751" cy="61722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  <a:endParaRPr lang="en-US" sz="43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8610"/>
            <a:ext cx="12177145" cy="68493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478" y="2637705"/>
            <a:ext cx="1655299" cy="3997299"/>
          </a:xfrm>
          <a:prstGeom prst="rect">
            <a:avLst/>
          </a:prstGeom>
        </p:spPr>
      </p:pic>
      <p:sp>
        <p:nvSpPr>
          <p:cNvPr id="6" name="Google Shape;54;p13"/>
          <p:cNvSpPr txBox="1">
            <a:spLocks/>
          </p:cNvSpPr>
          <p:nvPr/>
        </p:nvSpPr>
        <p:spPr>
          <a:xfrm>
            <a:off x="4480719" y="771933"/>
            <a:ext cx="7476273" cy="267985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vi-VN" sz="8000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8000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36</a:t>
            </a:r>
            <a:r>
              <a:rPr lang="vi-VN" sz="8000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  <a:r>
              <a:rPr lang="vi-VN" sz="10666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/>
            </a:r>
            <a:br>
              <a:rPr lang="vi-VN" sz="10666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en-US" sz="10666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om ôm ơm</a:t>
            </a:r>
            <a:endParaRPr lang="vi-VN" sz="10666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740A249-0665-EB47-8397-02AD11EBA0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79428" y="152400"/>
            <a:ext cx="1799042" cy="79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81750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724549" y="1524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924431" y="2729584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endParaRPr lang="en-US" sz="8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21244" y="2729584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25738" y="4063085"/>
            <a:ext cx="4295089" cy="1270915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r>
              <a:rPr lang="en-US" sz="88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5253838" y="1524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7739235" y="1524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  <a:r>
              <a:rPr lang="en-US" sz="8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5183237" y="4591274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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80209" y="267955"/>
            <a:ext cx="2444339" cy="822959"/>
            <a:chOff x="170930" y="1458734"/>
            <a:chExt cx="1837804" cy="617220"/>
          </a:xfrm>
        </p:grpSpPr>
        <p:sp>
          <p:nvSpPr>
            <p:cNvPr id="13" name="Rounded Rectangle 12"/>
            <p:cNvSpPr/>
            <p:nvPr/>
          </p:nvSpPr>
          <p:spPr>
            <a:xfrm>
              <a:off x="487634" y="1490471"/>
              <a:ext cx="1521100" cy="58337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37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170930" y="1458734"/>
              <a:ext cx="618751" cy="61722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  <a:endParaRPr lang="en-US" sz="43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24" grpId="0"/>
      <p:bldP spid="26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71119" y="1513939"/>
            <a:ext cx="5105400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  <a:endParaRPr lang="en-US" sz="8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08919" y="392625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  <a:endParaRPr lang="en-US" sz="115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47469" y="392625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ôm</a:t>
            </a:r>
            <a:endParaRPr lang="en-US" sz="115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786019" y="392625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600" dirty="0" err="1" smtClean="0"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ơ</a:t>
            </a:r>
            <a:r>
              <a:rPr lang="en-US" sz="115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endParaRPr lang="en-US" sz="115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76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77690" y="53523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khóm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096191" y="5352365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vòm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428398" y="5352365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6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204759" y="53523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tôm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148451" y="53523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4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ờ</a:t>
            </a:r>
            <a:r>
              <a:rPr lang="en-US" sz="6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endParaRPr lang="en-US" sz="6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962367" y="53523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  <a:r>
              <a:rPr lang="en-US" sz="48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  <a:r>
              <a:rPr lang="en-US" sz="66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endParaRPr lang="en-US" sz="6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59680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770985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  <a:r>
              <a:rPr lang="en-US" sz="66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814103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r>
              <a:rPr lang="en-US" sz="48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ộ</a:t>
            </a:r>
            <a:r>
              <a:rPr lang="en-US" sz="66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569910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ôm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8647383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0476945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052" name="Picture 4" descr="Khóm, thần dược cho nướu răng và giảm câ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6282" y="1104211"/>
            <a:ext cx="5183992" cy="345599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ây Hoa Tóc Tiên - cây hoa cảnh - cây trồng viền - Cây xanh Gia hu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9680" y="1076510"/>
            <a:ext cx="4640049" cy="3483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ỬA UỐN VÒM -0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7423"/>
          <a:stretch/>
        </p:blipFill>
        <p:spPr bwMode="auto">
          <a:xfrm>
            <a:off x="1305408" y="970163"/>
            <a:ext cx="3748591" cy="369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Tranh dán tường con đường vòm cây xanh C006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11799" y="970163"/>
            <a:ext cx="5531274" cy="3685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ách Làm Món Nộm sứa xoài của Trần Lan Anh - Cookpa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04211"/>
            <a:ext cx="5218022" cy="369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ình nộm hơi quảng cáo (mẫu 01) - Hình nộm hơi quảng cáo - Minh Sơ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72511" y="1104211"/>
            <a:ext cx="6571358" cy="369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utoShape 20" descr="Rơ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AutoShape 22" descr="Rơ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78" name="Picture 30" descr="Tôm Sú Biển Kiên Giang size 18-22 [Sale 15%] - Duy Linh Foo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7043" y="591027"/>
            <a:ext cx="6479405" cy="4443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Bờm tóc cúc họa mi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6878"/>
          <a:stretch/>
        </p:blipFill>
        <p:spPr bwMode="auto">
          <a:xfrm>
            <a:off x="844992" y="1043747"/>
            <a:ext cx="4550127" cy="3782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ình nền : động vật, con ngựa, Colt, Đồng cỏ, con voi con, Mare, Động vật,  Động vật có vú, Động vật có xương sống, Đóng lên, Bờm, Ngựa như động vậ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27663" y="1010558"/>
            <a:ext cx="5053389" cy="3790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Rơm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38531" y="1486715"/>
            <a:ext cx="3660652" cy="2931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MY FRIENDS: 007-CÂY RƠM NÀO Ở QUÊ NHÀ...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65602" y="1505764"/>
            <a:ext cx="3908509" cy="2931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Tìm hiểu cấu tạo và nguyên lý máy tuốt lúa hoạt động như thế nào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883" y="1505764"/>
            <a:ext cx="4108894" cy="2933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7138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2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1856</TotalTime>
  <Words>218</Words>
  <Application>Microsoft Office PowerPoint</Application>
  <PresentationFormat>Custom</PresentationFormat>
  <Paragraphs>99</Paragraphs>
  <Slides>31</Slides>
  <Notes>7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Slide 1</vt:lpstr>
      <vt:lpstr>Slide 2</vt:lpstr>
      <vt:lpstr>TIẾNG VIỆT 1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viettelstrore</cp:lastModifiedBy>
  <cp:revision>299</cp:revision>
  <dcterms:created xsi:type="dcterms:W3CDTF">2021-05-08T14:00:55Z</dcterms:created>
  <dcterms:modified xsi:type="dcterms:W3CDTF">2024-04-24T08:12:19Z</dcterms:modified>
</cp:coreProperties>
</file>