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31"/>
  </p:notesMasterIdLst>
  <p:sldIdLst>
    <p:sldId id="364" r:id="rId2"/>
    <p:sldId id="365" r:id="rId3"/>
    <p:sldId id="366" r:id="rId4"/>
    <p:sldId id="367" r:id="rId5"/>
    <p:sldId id="368" r:id="rId6"/>
    <p:sldId id="369" r:id="rId7"/>
    <p:sldId id="370" r:id="rId8"/>
    <p:sldId id="371" r:id="rId9"/>
    <p:sldId id="372" r:id="rId10"/>
    <p:sldId id="373" r:id="rId11"/>
    <p:sldId id="374" r:id="rId12"/>
    <p:sldId id="375" r:id="rId13"/>
    <p:sldId id="376" r:id="rId14"/>
    <p:sldId id="377" r:id="rId15"/>
    <p:sldId id="378" r:id="rId16"/>
    <p:sldId id="379" r:id="rId17"/>
    <p:sldId id="380" r:id="rId18"/>
    <p:sldId id="381" r:id="rId19"/>
    <p:sldId id="382" r:id="rId20"/>
    <p:sldId id="383" r:id="rId21"/>
    <p:sldId id="384" r:id="rId22"/>
    <p:sldId id="385" r:id="rId23"/>
    <p:sldId id="386" r:id="rId24"/>
    <p:sldId id="387" r:id="rId25"/>
    <p:sldId id="388" r:id="rId26"/>
    <p:sldId id="389" r:id="rId27"/>
    <p:sldId id="390" r:id="rId28"/>
    <p:sldId id="391" r:id="rId29"/>
    <p:sldId id="3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55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4832B-EB2D-4F8A-8A07-C2BDACC24001}"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CEDA-E65C-456E-B001-9A7323654AD8}" type="slidenum">
              <a:rPr lang="en-US" smtClean="0"/>
              <a:t>‹#›</a:t>
            </a:fld>
            <a:endParaRPr lang="en-US"/>
          </a:p>
        </p:txBody>
      </p:sp>
    </p:spTree>
    <p:extLst>
      <p:ext uri="{BB962C8B-B14F-4D97-AF65-F5344CB8AC3E}">
        <p14:creationId xmlns:p14="http://schemas.microsoft.com/office/powerpoint/2010/main" val="7848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2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11</a:t>
            </a:fld>
            <a:endParaRPr lang="en-US"/>
          </a:p>
        </p:txBody>
      </p:sp>
    </p:spTree>
    <p:extLst>
      <p:ext uri="{BB962C8B-B14F-4D97-AF65-F5344CB8AC3E}">
        <p14:creationId xmlns:p14="http://schemas.microsoft.com/office/powerpoint/2010/main" val="118958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17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69CCEDA-E65C-456E-B001-9A7323654AD8}" type="slidenum">
              <a:rPr lang="en-US" smtClean="0"/>
              <a:t>29</a:t>
            </a:fld>
            <a:endParaRPr lang="en-US"/>
          </a:p>
        </p:txBody>
      </p:sp>
    </p:spTree>
    <p:extLst>
      <p:ext uri="{BB962C8B-B14F-4D97-AF65-F5344CB8AC3E}">
        <p14:creationId xmlns:p14="http://schemas.microsoft.com/office/powerpoint/2010/main" val="370765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4/11/2024</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615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4/11/2024</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7923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4/11/2024</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0353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14897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xmlns=""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xmlns=""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xmlns=""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xmlns=""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xmlns=""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xmlns=""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xmlns=""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xmlns=""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xmlns=""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xmlns=""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xmlns=""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xmlns=""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xmlns=""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xmlns=""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xmlns=""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xmlns=""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xmlns=""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xmlns=""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xmlns=""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xmlns=""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xmlns=""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xmlns=""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xmlns=""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xmlns=""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xmlns=""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xmlns=""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xmlns=""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xmlns=""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xmlns=""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xmlns=""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xmlns=""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xmlns=""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xmlns=""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xmlns=""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xmlns=""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xmlns=""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xmlns=""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xmlns=""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xmlns=""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xmlns=""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xmlns=""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xmlns=""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xmlns=""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xmlns=""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xmlns=""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xmlns=""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xmlns=""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xmlns=""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xmlns=""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xmlns=""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xmlns=""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xmlns=""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xmlns=""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xmlns=""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xmlns=""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xmlns=""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xmlns=""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xmlns=""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xmlns=""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xmlns=""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xmlns=""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xmlns=""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xmlns=""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xmlns=""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xmlns=""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xmlns=""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xmlns=""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xmlns=""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xmlns=""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xmlns=""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xmlns=""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xmlns=""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xmlns=""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xmlns=""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xmlns=""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xmlns=""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xmlns=""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xmlns=""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xmlns=""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xmlns=""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xmlns=""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xmlns=""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xmlns=""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xmlns=""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xmlns=""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xmlns=""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xmlns=""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xmlns=""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xmlns=""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xmlns=""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xmlns=""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xmlns=""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xmlns=""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xmlns=""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xmlns=""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xmlns=""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xmlns=""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xmlns=""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xmlns=""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xmlns=""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xmlns=""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xmlns=""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xmlns=""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xmlns=""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xmlns=""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xmlns=""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xmlns=""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xmlns=""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xmlns=""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xmlns=""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xmlns=""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899241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4/11/2024</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0478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4/11/2024</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64077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4/11/2024</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9016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4/11/2024</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38906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4/11/2024</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5040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4/11/2024</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3899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4/11/2024</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7856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4/11/2024</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45020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21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26.png"/><Relationship Id="rId10" Type="http://schemas.microsoft.com/office/2007/relationships/hdphoto" Target="../media/hdphoto2.wdp"/><Relationship Id="rId4" Type="http://schemas.openxmlformats.org/officeDocument/2006/relationships/image" Target="../media/image25.jpe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26.png"/><Relationship Id="rId10" Type="http://schemas.microsoft.com/office/2007/relationships/hdphoto" Target="../media/hdphoto2.wdp"/><Relationship Id="rId4" Type="http://schemas.openxmlformats.org/officeDocument/2006/relationships/image" Target="../media/image25.jpe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5.sv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26.png"/><Relationship Id="rId10" Type="http://schemas.microsoft.com/office/2007/relationships/hdphoto" Target="../media/hdphoto2.wdp"/><Relationship Id="rId4" Type="http://schemas.openxmlformats.org/officeDocument/2006/relationships/image" Target="../media/image25.jpe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2.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xmlns=""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xmlns="" id="{539D6873-80A9-1317-1593-8D7828602E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05247" y="-342899"/>
            <a:ext cx="1959169" cy="1655497"/>
          </a:xfrm>
          <a:prstGeom prst="rect">
            <a:avLst/>
          </a:prstGeom>
        </p:spPr>
      </p:pic>
      <p:pic>
        <p:nvPicPr>
          <p:cNvPr id="2" name="Picture 1">
            <a:extLst>
              <a:ext uri="{FF2B5EF4-FFF2-40B4-BE49-F238E27FC236}">
                <a16:creationId xmlns:a16="http://schemas.microsoft.com/office/drawing/2014/main" xmlns="" id="{7BD5B59C-276C-8053-1167-B7C2D5C5F805}"/>
              </a:ext>
            </a:extLst>
          </p:cNvPr>
          <p:cNvPicPr>
            <a:picLocks noChangeAspect="1"/>
          </p:cNvPicPr>
          <p:nvPr/>
        </p:nvPicPr>
        <p:blipFill>
          <a:blip r:embed="rId6"/>
          <a:stretch>
            <a:fillRect/>
          </a:stretch>
        </p:blipFill>
        <p:spPr>
          <a:xfrm>
            <a:off x="533400" y="95250"/>
            <a:ext cx="3431079" cy="1232069"/>
          </a:xfrm>
          <a:prstGeom prst="rect">
            <a:avLst/>
          </a:prstGeom>
        </p:spPr>
      </p:pic>
      <p:pic>
        <p:nvPicPr>
          <p:cNvPr id="3" name="Picture 2">
            <a:extLst>
              <a:ext uri="{FF2B5EF4-FFF2-40B4-BE49-F238E27FC236}">
                <a16:creationId xmlns:a16="http://schemas.microsoft.com/office/drawing/2014/main" xmlns="" id="{E7A94628-9631-7065-50C4-98504FA6FC43}"/>
              </a:ext>
            </a:extLst>
          </p:cNvPr>
          <p:cNvPicPr>
            <a:picLocks noChangeAspect="1"/>
          </p:cNvPicPr>
          <p:nvPr/>
        </p:nvPicPr>
        <p:blipFill>
          <a:blip r:embed="rId7"/>
          <a:stretch>
            <a:fillRect/>
          </a:stretch>
        </p:blipFill>
        <p:spPr>
          <a:xfrm>
            <a:off x="732209" y="1099772"/>
            <a:ext cx="10479932" cy="4029805"/>
          </a:xfrm>
          <a:prstGeom prst="rect">
            <a:avLst/>
          </a:prstGeom>
        </p:spPr>
      </p:pic>
      <p:pic>
        <p:nvPicPr>
          <p:cNvPr id="11" name="Picture 10">
            <a:extLst>
              <a:ext uri="{FF2B5EF4-FFF2-40B4-BE49-F238E27FC236}">
                <a16:creationId xmlns:a16="http://schemas.microsoft.com/office/drawing/2014/main" xmlns="" id="{5347CBA0-B116-F293-5105-3DA336D9274B}"/>
              </a:ext>
            </a:extLst>
          </p:cNvPr>
          <p:cNvPicPr>
            <a:picLocks noChangeAspect="1"/>
          </p:cNvPicPr>
          <p:nvPr/>
        </p:nvPicPr>
        <p:blipFill>
          <a:blip r:embed="rId8"/>
          <a:stretch>
            <a:fillRect/>
          </a:stretch>
        </p:blipFill>
        <p:spPr>
          <a:xfrm>
            <a:off x="10152764" y="668611"/>
            <a:ext cx="2859272" cy="1005927"/>
          </a:xfrm>
          <a:prstGeom prst="rect">
            <a:avLst/>
          </a:prstGeom>
        </p:spPr>
      </p:pic>
    </p:spTree>
    <p:extLst>
      <p:ext uri="{BB962C8B-B14F-4D97-AF65-F5344CB8AC3E}">
        <p14:creationId xmlns:p14="http://schemas.microsoft.com/office/powerpoint/2010/main" val="40283046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xmlns=""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xmlns="" id="{DD70FFD3-A888-34E0-342C-1782594B3979}"/>
              </a:ext>
            </a:extLst>
          </p:cNvPr>
          <p:cNvPicPr>
            <a:picLocks noChangeAspect="1"/>
          </p:cNvPicPr>
          <p:nvPr/>
        </p:nvPicPr>
        <p:blipFill>
          <a:blip r:embed="rId4"/>
          <a:stretch>
            <a:fillRect/>
          </a:stretch>
        </p:blipFill>
        <p:spPr>
          <a:xfrm>
            <a:off x="690562" y="2552700"/>
            <a:ext cx="4130317" cy="1809750"/>
          </a:xfrm>
          <a:prstGeom prst="rect">
            <a:avLst/>
          </a:prstGeom>
        </p:spPr>
      </p:pic>
      <p:pic>
        <p:nvPicPr>
          <p:cNvPr id="5" name="Picture 4" descr="Logo&#10;&#10;Description automatically generated">
            <a:extLst>
              <a:ext uri="{FF2B5EF4-FFF2-40B4-BE49-F238E27FC236}">
                <a16:creationId xmlns:a16="http://schemas.microsoft.com/office/drawing/2014/main" xmlns="" id="{CB45BB33-650C-A6E3-1186-48FD0FA3F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6541" y="1552880"/>
            <a:ext cx="1935448" cy="1935448"/>
          </a:xfrm>
          <a:prstGeom prst="rect">
            <a:avLst/>
          </a:prstGeom>
        </p:spPr>
      </p:pic>
      <p:grpSp>
        <p:nvGrpSpPr>
          <p:cNvPr id="6" name="Group 5">
            <a:extLst>
              <a:ext uri="{FF2B5EF4-FFF2-40B4-BE49-F238E27FC236}">
                <a16:creationId xmlns:a16="http://schemas.microsoft.com/office/drawing/2014/main" xmlns="" id="{203CD0BA-0409-EA3B-2049-898DEE488CC9}"/>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xmlns="" id="{6292918F-8745-2224-A3DC-6A389AECA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B0EA4161-31B2-409B-830C-AFB89F815553}"/>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Giao tiếp bằng mắt và mỉm cười khi trò chuyện. Điều này thể hiện sự lịch sự và cho thấy sự tập trung, thích thú với câu chuyện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30233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xmlns=""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xmlns=""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xmlns="" id="{F84C3681-7FFC-4596-96A4-035FC6415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xmlns="" id="{F855AC41-FA12-635D-73E2-8C91786E9D0D}"/>
              </a:ext>
            </a:extLst>
          </p:cNvPr>
          <p:cNvPicPr>
            <a:picLocks noChangeAspect="1"/>
          </p:cNvPicPr>
          <p:nvPr/>
        </p:nvPicPr>
        <p:blipFill>
          <a:blip r:embed="rId6"/>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xmlns="" id="{29D9D899-0F75-5C1B-EFCB-79CFE4D902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extLst>
      <p:ext uri="{BB962C8B-B14F-4D97-AF65-F5344CB8AC3E}">
        <p14:creationId xmlns:p14="http://schemas.microsoft.com/office/powerpoint/2010/main" val="18603103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xmlns=""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xmlns=""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xmlns=""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xmlns=""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xmlns=""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xmlns=""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xmlns=""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xmlns=""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xmlns=""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xmlns=""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xmlns=""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xmlns=""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xmlns="" id="{48BC472F-A929-46E9-80A6-42D388E38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xmlns=""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xmlns="" id="{FD6DF0F7-238F-00FB-9078-E8EABA916752}"/>
              </a:ext>
            </a:extLst>
          </p:cNvPr>
          <p:cNvSpPr txBox="1"/>
          <p:nvPr/>
        </p:nvSpPr>
        <p:spPr>
          <a:xfrm>
            <a:off x="495300" y="363750"/>
            <a:ext cx="9448800" cy="4031873"/>
          </a:xfrm>
          <a:prstGeom prst="rect">
            <a:avLst/>
          </a:prstGeom>
          <a:noFill/>
        </p:spPr>
        <p:txBody>
          <a:bodyPr wrap="square" rtlCol="0">
            <a:spAutoFit/>
          </a:bodyPr>
          <a:lstStyle/>
          <a:p>
            <a:pPr lvl="0" algn="just">
              <a:defRPr/>
            </a:pPr>
            <a:r>
              <a:rPr lang="vi-VN" sz="3200" b="1" dirty="0">
                <a:solidFill>
                  <a:prstClr val="white"/>
                </a:solidFill>
                <a:latin typeface="Calibri" panose="020F0502020204030204"/>
              </a:rPr>
              <a:t>Để thiết lập quan hệ bạn bè chúng ta nên: </a:t>
            </a:r>
            <a:r>
              <a:rPr lang="vi-VN" sz="3200" b="1" i="1" dirty="0">
                <a:solidFill>
                  <a:srgbClr val="FFFF00"/>
                </a:solidFill>
                <a:latin typeface="Calibri" panose="020F0502020204030204"/>
              </a:rPr>
              <a:t>Tự tin giới thiệu bản thân và hỏi tên bạn, luôn thể hiện thái độ vui vẻ cởi mở, giao tiếp bằng mắt và mỉm cười khi trò chuyện, thể hiện sự quan tâm và chia sẻ sở thích của mình với bạn</a:t>
            </a:r>
            <a:r>
              <a:rPr lang="vi-VN" sz="3200" b="1" i="1" dirty="0">
                <a:solidFill>
                  <a:prstClr val="white"/>
                </a:solidFill>
                <a:latin typeface="Calibri" panose="020F0502020204030204"/>
              </a:rPr>
              <a:t>.</a:t>
            </a:r>
            <a:endParaRPr lang="en-US" sz="3200" b="1" dirty="0">
              <a:solidFill>
                <a:prstClr val="white"/>
              </a:solidFill>
              <a:latin typeface="Calibri" panose="020F0502020204030204"/>
            </a:endParaRPr>
          </a:p>
          <a:p>
            <a:pPr lvl="0" algn="just">
              <a:defRPr/>
            </a:pPr>
            <a:r>
              <a:rPr lang="vi-VN" sz="3200" b="1" dirty="0">
                <a:solidFill>
                  <a:prstClr val="white"/>
                </a:solidFill>
                <a:latin typeface="Calibri" panose="020F0502020204030204"/>
              </a:rPr>
              <a:t>Không nên: </a:t>
            </a:r>
            <a:r>
              <a:rPr lang="vi-VN" sz="3200" b="1" i="1" dirty="0">
                <a:solidFill>
                  <a:srgbClr val="FFFF00"/>
                </a:solidFill>
                <a:latin typeface="Calibri" panose="020F0502020204030204"/>
              </a:rPr>
              <a:t>chỉ trò chuyện với người quen khi đến môi trường mới, liên tục kể với bạn về mình, luôn tỏ ra là người thông minh, tài giỏi.</a:t>
            </a:r>
            <a:endParaRPr kumimoji="0" lang="en-US" sz="32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014797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xmlns="" id="{441B3154-E992-2854-C695-ECBFB20EF490}"/>
              </a:ext>
            </a:extLst>
          </p:cNvPr>
          <p:cNvSpPr/>
          <p:nvPr/>
        </p:nvSpPr>
        <p:spPr>
          <a:xfrm>
            <a:off x="152400" y="115281"/>
            <a:ext cx="11896725" cy="1132494"/>
          </a:xfrm>
          <a:custGeom>
            <a:avLst/>
            <a:gdLst>
              <a:gd name="connsiteX0" fmla="*/ 0 w 11896725"/>
              <a:gd name="connsiteY0" fmla="*/ 188753 h 1132494"/>
              <a:gd name="connsiteX1" fmla="*/ 188753 w 11896725"/>
              <a:gd name="connsiteY1" fmla="*/ 0 h 1132494"/>
              <a:gd name="connsiteX2" fmla="*/ 11707972 w 11896725"/>
              <a:gd name="connsiteY2" fmla="*/ 0 h 1132494"/>
              <a:gd name="connsiteX3" fmla="*/ 11896725 w 11896725"/>
              <a:gd name="connsiteY3" fmla="*/ 188753 h 1132494"/>
              <a:gd name="connsiteX4" fmla="*/ 11896725 w 11896725"/>
              <a:gd name="connsiteY4" fmla="*/ 943741 h 1132494"/>
              <a:gd name="connsiteX5" fmla="*/ 11707972 w 11896725"/>
              <a:gd name="connsiteY5" fmla="*/ 1132494 h 1132494"/>
              <a:gd name="connsiteX6" fmla="*/ 188753 w 11896725"/>
              <a:gd name="connsiteY6" fmla="*/ 1132494 h 1132494"/>
              <a:gd name="connsiteX7" fmla="*/ 0 w 11896725"/>
              <a:gd name="connsiteY7" fmla="*/ 943741 h 1132494"/>
              <a:gd name="connsiteX8" fmla="*/ 0 w 11896725"/>
              <a:gd name="connsiteY8" fmla="*/ 188753 h 113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1132494" fill="none" extrusionOk="0">
                <a:moveTo>
                  <a:pt x="0" y="188753"/>
                </a:moveTo>
                <a:cubicBezTo>
                  <a:pt x="565" y="99805"/>
                  <a:pt x="87516" y="5049"/>
                  <a:pt x="188753" y="0"/>
                </a:cubicBezTo>
                <a:cubicBezTo>
                  <a:pt x="5013558" y="72427"/>
                  <a:pt x="8118659" y="61419"/>
                  <a:pt x="11707972" y="0"/>
                </a:cubicBezTo>
                <a:cubicBezTo>
                  <a:pt x="11810377" y="-12663"/>
                  <a:pt x="11878813" y="79090"/>
                  <a:pt x="11896725" y="188753"/>
                </a:cubicBezTo>
                <a:cubicBezTo>
                  <a:pt x="11905380" y="498590"/>
                  <a:pt x="11910513" y="786409"/>
                  <a:pt x="11896725" y="943741"/>
                </a:cubicBezTo>
                <a:cubicBezTo>
                  <a:pt x="11897508" y="1044012"/>
                  <a:pt x="11799889" y="1118674"/>
                  <a:pt x="11707972" y="1132494"/>
                </a:cubicBezTo>
                <a:cubicBezTo>
                  <a:pt x="7831942" y="1162321"/>
                  <a:pt x="5029586" y="1053188"/>
                  <a:pt x="188753" y="1132494"/>
                </a:cubicBezTo>
                <a:cubicBezTo>
                  <a:pt x="96844" y="1131099"/>
                  <a:pt x="-6723" y="1049315"/>
                  <a:pt x="0" y="943741"/>
                </a:cubicBezTo>
                <a:cubicBezTo>
                  <a:pt x="-25988" y="574331"/>
                  <a:pt x="30262" y="428859"/>
                  <a:pt x="0" y="188753"/>
                </a:cubicBezTo>
                <a:close/>
              </a:path>
              <a:path w="11896725" h="1132494" stroke="0" extrusionOk="0">
                <a:moveTo>
                  <a:pt x="0" y="188753"/>
                </a:moveTo>
                <a:cubicBezTo>
                  <a:pt x="7469" y="86544"/>
                  <a:pt x="86038" y="3188"/>
                  <a:pt x="188753" y="0"/>
                </a:cubicBezTo>
                <a:cubicBezTo>
                  <a:pt x="4818570" y="123000"/>
                  <a:pt x="6644251" y="-96860"/>
                  <a:pt x="11707972" y="0"/>
                </a:cubicBezTo>
                <a:cubicBezTo>
                  <a:pt x="11808943" y="-2496"/>
                  <a:pt x="11901704" y="74470"/>
                  <a:pt x="11896725" y="188753"/>
                </a:cubicBezTo>
                <a:cubicBezTo>
                  <a:pt x="11896732" y="274627"/>
                  <a:pt x="11891595" y="831298"/>
                  <a:pt x="11896725" y="943741"/>
                </a:cubicBezTo>
                <a:cubicBezTo>
                  <a:pt x="11894151" y="1048919"/>
                  <a:pt x="11803700" y="1131100"/>
                  <a:pt x="11707972" y="1132494"/>
                </a:cubicBezTo>
                <a:cubicBezTo>
                  <a:pt x="7943000" y="971787"/>
                  <a:pt x="5747172" y="1172161"/>
                  <a:pt x="188753" y="1132494"/>
                </a:cubicBezTo>
                <a:cubicBezTo>
                  <a:pt x="65375" y="1128630"/>
                  <a:pt x="-7804" y="1044450"/>
                  <a:pt x="0" y="943741"/>
                </a:cubicBezTo>
                <a:cubicBezTo>
                  <a:pt x="27009" y="676715"/>
                  <a:pt x="-52104" y="313509"/>
                  <a:pt x="0" y="18875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2. </a:t>
            </a:r>
            <a:r>
              <a:rPr lang="vi-VN" sz="3800" kern="0" dirty="0">
                <a:solidFill>
                  <a:srgbClr val="FF0000"/>
                </a:solidFill>
                <a:latin typeface="Calibri" panose="020F0502020204030204" pitchFamily="34" charset="0"/>
                <a:cs typeface="Calibri" panose="020F0502020204030204" pitchFamily="34" charset="0"/>
                <a:sym typeface="Arial"/>
              </a:rPr>
              <a:t>Nhận xét thái độ, hành vi của các bạn trong những trường hợp sau đây: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xmlns="" id="{FE6F7865-F153-8C70-929A-CD9155A5AEAF}"/>
              </a:ext>
            </a:extLst>
          </p:cNvPr>
          <p:cNvPicPr>
            <a:picLocks noChangeAspect="1"/>
          </p:cNvPicPr>
          <p:nvPr/>
        </p:nvPicPr>
        <p:blipFill>
          <a:blip r:embed="rId2"/>
          <a:stretch>
            <a:fillRect/>
          </a:stretch>
        </p:blipFill>
        <p:spPr>
          <a:xfrm>
            <a:off x="376237" y="1400175"/>
            <a:ext cx="6157913" cy="2699114"/>
          </a:xfrm>
          <a:prstGeom prst="rect">
            <a:avLst/>
          </a:prstGeom>
        </p:spPr>
      </p:pic>
      <p:pic>
        <p:nvPicPr>
          <p:cNvPr id="10" name="Picture 9">
            <a:extLst>
              <a:ext uri="{FF2B5EF4-FFF2-40B4-BE49-F238E27FC236}">
                <a16:creationId xmlns:a16="http://schemas.microsoft.com/office/drawing/2014/main" xmlns="" id="{B61C1754-D16F-E798-C2E7-6CAF57495966}"/>
              </a:ext>
            </a:extLst>
          </p:cNvPr>
          <p:cNvPicPr>
            <a:picLocks noChangeAspect="1"/>
          </p:cNvPicPr>
          <p:nvPr/>
        </p:nvPicPr>
        <p:blipFill>
          <a:blip r:embed="rId3"/>
          <a:stretch>
            <a:fillRect/>
          </a:stretch>
        </p:blipFill>
        <p:spPr>
          <a:xfrm>
            <a:off x="4838700" y="3938587"/>
            <a:ext cx="6400800" cy="2486025"/>
          </a:xfrm>
          <a:prstGeom prst="rect">
            <a:avLst/>
          </a:prstGeom>
        </p:spPr>
      </p:pic>
      <p:grpSp>
        <p:nvGrpSpPr>
          <p:cNvPr id="13" name="Group 12">
            <a:extLst>
              <a:ext uri="{FF2B5EF4-FFF2-40B4-BE49-F238E27FC236}">
                <a16:creationId xmlns:a16="http://schemas.microsoft.com/office/drawing/2014/main" xmlns="" id="{9868E83E-56EB-77FD-B660-466AA159F460}"/>
              </a:ext>
            </a:extLst>
          </p:cNvPr>
          <p:cNvGrpSpPr/>
          <p:nvPr/>
        </p:nvGrpSpPr>
        <p:grpSpPr>
          <a:xfrm>
            <a:off x="581347" y="4262621"/>
            <a:ext cx="4278451" cy="2175001"/>
            <a:chOff x="892354" y="3758439"/>
            <a:chExt cx="4278451" cy="2175001"/>
          </a:xfrm>
        </p:grpSpPr>
        <p:pic>
          <p:nvPicPr>
            <p:cNvPr id="14" name="Picture 9">
              <a:extLst>
                <a:ext uri="{FF2B5EF4-FFF2-40B4-BE49-F238E27FC236}">
                  <a16:creationId xmlns:a16="http://schemas.microsoft.com/office/drawing/2014/main" xmlns="" id="{356C3363-7702-12F5-2523-429E6E0C4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xmlns="" id="{311D8FD7-616C-FB7C-0D9E-F6754815E335}"/>
                </a:ext>
              </a:extLst>
            </p:cNvPr>
            <p:cNvSpPr/>
            <p:nvPr/>
          </p:nvSpPr>
          <p:spPr>
            <a:xfrm>
              <a:off x="1442720" y="5405120"/>
              <a:ext cx="3169920" cy="5283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76732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5" name="Picture 4">
            <a:extLst>
              <a:ext uri="{FF2B5EF4-FFF2-40B4-BE49-F238E27FC236}">
                <a16:creationId xmlns:a16="http://schemas.microsoft.com/office/drawing/2014/main" xmlns="" id="{9B1AEB4F-DF63-5F5D-E97E-B1830C5FC29C}"/>
              </a:ext>
            </a:extLst>
          </p:cNvPr>
          <p:cNvPicPr>
            <a:picLocks noChangeAspect="1"/>
          </p:cNvPicPr>
          <p:nvPr/>
        </p:nvPicPr>
        <p:blipFill>
          <a:blip r:embed="rId2"/>
          <a:stretch>
            <a:fillRect/>
          </a:stretch>
        </p:blipFill>
        <p:spPr>
          <a:xfrm>
            <a:off x="319088" y="2771774"/>
            <a:ext cx="5938838" cy="1438275"/>
          </a:xfrm>
          <a:prstGeom prst="rect">
            <a:avLst/>
          </a:prstGeom>
        </p:spPr>
      </p:pic>
      <p:pic>
        <p:nvPicPr>
          <p:cNvPr id="6" name="Picture 5">
            <a:extLst>
              <a:ext uri="{FF2B5EF4-FFF2-40B4-BE49-F238E27FC236}">
                <a16:creationId xmlns:a16="http://schemas.microsoft.com/office/drawing/2014/main" xmlns="" id="{87934A60-C3EA-D83F-0380-B87A18C8C0B6}"/>
              </a:ext>
            </a:extLst>
          </p:cNvPr>
          <p:cNvPicPr>
            <a:picLocks noChangeAspect="1"/>
          </p:cNvPicPr>
          <p:nvPr/>
        </p:nvPicPr>
        <p:blipFill>
          <a:blip r:embed="rId3"/>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xmlns="" id="{488084A4-981C-5216-A942-8956359C8F10}"/>
              </a:ext>
            </a:extLst>
          </p:cNvPr>
          <p:cNvSpPr/>
          <p:nvPr/>
        </p:nvSpPr>
        <p:spPr>
          <a:xfrm>
            <a:off x="6734176" y="2307874"/>
            <a:ext cx="4833054" cy="2777066"/>
          </a:xfrm>
          <a:custGeom>
            <a:avLst/>
            <a:gdLst>
              <a:gd name="connsiteX0" fmla="*/ 0 w 4833054"/>
              <a:gd name="connsiteY0" fmla="*/ 462854 h 2777066"/>
              <a:gd name="connsiteX1" fmla="*/ 462854 w 4833054"/>
              <a:gd name="connsiteY1" fmla="*/ 0 h 2777066"/>
              <a:gd name="connsiteX2" fmla="*/ 4370200 w 4833054"/>
              <a:gd name="connsiteY2" fmla="*/ 0 h 2777066"/>
              <a:gd name="connsiteX3" fmla="*/ 4833054 w 4833054"/>
              <a:gd name="connsiteY3" fmla="*/ 462854 h 2777066"/>
              <a:gd name="connsiteX4" fmla="*/ 4833054 w 4833054"/>
              <a:gd name="connsiteY4" fmla="*/ 2314212 h 2777066"/>
              <a:gd name="connsiteX5" fmla="*/ 4370200 w 4833054"/>
              <a:gd name="connsiteY5" fmla="*/ 2777066 h 2777066"/>
              <a:gd name="connsiteX6" fmla="*/ 462854 w 4833054"/>
              <a:gd name="connsiteY6" fmla="*/ 2777066 h 2777066"/>
              <a:gd name="connsiteX7" fmla="*/ 0 w 4833054"/>
              <a:gd name="connsiteY7" fmla="*/ 2314212 h 2777066"/>
              <a:gd name="connsiteX8" fmla="*/ 0 w 4833054"/>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2777066" fill="none" extrusionOk="0">
                <a:moveTo>
                  <a:pt x="0" y="462854"/>
                </a:moveTo>
                <a:cubicBezTo>
                  <a:pt x="-10490" y="217280"/>
                  <a:pt x="174446" y="10639"/>
                  <a:pt x="462854" y="0"/>
                </a:cubicBezTo>
                <a:cubicBezTo>
                  <a:pt x="2251113" y="-88141"/>
                  <a:pt x="2701882" y="-30127"/>
                  <a:pt x="4370200" y="0"/>
                </a:cubicBezTo>
                <a:cubicBezTo>
                  <a:pt x="4619339" y="-18779"/>
                  <a:pt x="4837798" y="205617"/>
                  <a:pt x="4833054" y="462854"/>
                </a:cubicBezTo>
                <a:cubicBezTo>
                  <a:pt x="4737465" y="1188722"/>
                  <a:pt x="4748682" y="1752026"/>
                  <a:pt x="4833054" y="2314212"/>
                </a:cubicBezTo>
                <a:cubicBezTo>
                  <a:pt x="4839427" y="2575273"/>
                  <a:pt x="4634230" y="2785262"/>
                  <a:pt x="4370200" y="2777066"/>
                </a:cubicBezTo>
                <a:cubicBezTo>
                  <a:pt x="3548578" y="2619674"/>
                  <a:pt x="1774611" y="2759288"/>
                  <a:pt x="462854" y="2777066"/>
                </a:cubicBezTo>
                <a:cubicBezTo>
                  <a:pt x="193129" y="2757300"/>
                  <a:pt x="-5229" y="2532385"/>
                  <a:pt x="0" y="2314212"/>
                </a:cubicBezTo>
                <a:cubicBezTo>
                  <a:pt x="28504" y="1440093"/>
                  <a:pt x="104246" y="708077"/>
                  <a:pt x="0" y="462854"/>
                </a:cubicBezTo>
                <a:close/>
              </a:path>
              <a:path w="4833054" h="2777066" stroke="0" extrusionOk="0">
                <a:moveTo>
                  <a:pt x="0" y="462854"/>
                </a:moveTo>
                <a:cubicBezTo>
                  <a:pt x="-4424" y="207328"/>
                  <a:pt x="197838" y="-14764"/>
                  <a:pt x="462854" y="0"/>
                </a:cubicBezTo>
                <a:cubicBezTo>
                  <a:pt x="1774890" y="35450"/>
                  <a:pt x="2599573" y="37244"/>
                  <a:pt x="4370200" y="0"/>
                </a:cubicBezTo>
                <a:cubicBezTo>
                  <a:pt x="4627483" y="-4270"/>
                  <a:pt x="4799942" y="205807"/>
                  <a:pt x="4833054" y="462854"/>
                </a:cubicBezTo>
                <a:cubicBezTo>
                  <a:pt x="4871957" y="1102688"/>
                  <a:pt x="4732652" y="1428123"/>
                  <a:pt x="4833054" y="2314212"/>
                </a:cubicBezTo>
                <a:cubicBezTo>
                  <a:pt x="4864191" y="2565532"/>
                  <a:pt x="4618894" y="2758393"/>
                  <a:pt x="4370200" y="2777066"/>
                </a:cubicBezTo>
                <a:cubicBezTo>
                  <a:pt x="3118537" y="2755561"/>
                  <a:pt x="1588748"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Bạn Linh khó thiết lập quan hệ bạn bè do chưa thân thiện, hòa đồng với các bạn cùng chuyến đi.</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3820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xmlns=""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xmlns=""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Bạn Tâm khó thiết lập quan hệ bạn bè vì dè dặt, chưa chủ động trong việc làm quen, kết bạn với con gái cô Hoa.</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53C1F0FA-2556-8C78-7B1D-9B87A872F1B2}"/>
              </a:ext>
            </a:extLst>
          </p:cNvPr>
          <p:cNvPicPr>
            <a:picLocks noChangeAspect="1"/>
          </p:cNvPicPr>
          <p:nvPr/>
        </p:nvPicPr>
        <p:blipFill>
          <a:blip r:embed="rId3"/>
          <a:stretch>
            <a:fillRect/>
          </a:stretch>
        </p:blipFill>
        <p:spPr>
          <a:xfrm>
            <a:off x="461962" y="2886074"/>
            <a:ext cx="6054890" cy="1628775"/>
          </a:xfrm>
          <a:prstGeom prst="rect">
            <a:avLst/>
          </a:prstGeom>
        </p:spPr>
      </p:pic>
    </p:spTree>
    <p:extLst>
      <p:ext uri="{BB962C8B-B14F-4D97-AF65-F5344CB8AC3E}">
        <p14:creationId xmlns:p14="http://schemas.microsoft.com/office/powerpoint/2010/main" val="2054758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xmlns=""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xmlns=""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Tuấn đã biết cách thiết lập quan hệ bạn bè khi đến môi trường mới bằng cách chủ động làm quen bắt chuyện.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8E8984DA-2D60-4B4E-2877-4AE8DE628407}"/>
              </a:ext>
            </a:extLst>
          </p:cNvPr>
          <p:cNvPicPr>
            <a:picLocks noChangeAspect="1"/>
          </p:cNvPicPr>
          <p:nvPr/>
        </p:nvPicPr>
        <p:blipFill>
          <a:blip r:embed="rId3"/>
          <a:stretch>
            <a:fillRect/>
          </a:stretch>
        </p:blipFill>
        <p:spPr>
          <a:xfrm>
            <a:off x="447675" y="3033713"/>
            <a:ext cx="5981700" cy="1281112"/>
          </a:xfrm>
          <a:prstGeom prst="rect">
            <a:avLst/>
          </a:prstGeom>
        </p:spPr>
      </p:pic>
    </p:spTree>
    <p:extLst>
      <p:ext uri="{BB962C8B-B14F-4D97-AF65-F5344CB8AC3E}">
        <p14:creationId xmlns:p14="http://schemas.microsoft.com/office/powerpoint/2010/main" val="2326182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xmlns="" id="{87934A60-C3EA-D83F-0380-B87A18C8C0B6}"/>
              </a:ext>
            </a:extLst>
          </p:cNvPr>
          <p:cNvPicPr>
            <a:picLocks noChangeAspect="1"/>
          </p:cNvPicPr>
          <p:nvPr/>
        </p:nvPicPr>
        <p:blipFill>
          <a:blip r:embed="rId2"/>
          <a:stretch>
            <a:fillRect/>
          </a:stretch>
        </p:blipFill>
        <p:spPr>
          <a:xfrm>
            <a:off x="2678948" y="602316"/>
            <a:ext cx="5614903" cy="1024217"/>
          </a:xfrm>
          <a:prstGeom prst="rect">
            <a:avLst/>
          </a:prstGeom>
        </p:spPr>
      </p:pic>
      <p:sp>
        <p:nvSpPr>
          <p:cNvPr id="8" name="Rectangle: Rounded Corners 7">
            <a:extLst>
              <a:ext uri="{FF2B5EF4-FFF2-40B4-BE49-F238E27FC236}">
                <a16:creationId xmlns:a16="http://schemas.microsoft.com/office/drawing/2014/main" xmlns="" id="{488084A4-981C-5216-A942-8956359C8F10}"/>
              </a:ext>
            </a:extLst>
          </p:cNvPr>
          <p:cNvSpPr/>
          <p:nvPr/>
        </p:nvSpPr>
        <p:spPr>
          <a:xfrm>
            <a:off x="6267450" y="2095500"/>
            <a:ext cx="5299780" cy="4076699"/>
          </a:xfrm>
          <a:custGeom>
            <a:avLst/>
            <a:gdLst>
              <a:gd name="connsiteX0" fmla="*/ 0 w 5299780"/>
              <a:gd name="connsiteY0" fmla="*/ 679463 h 4076699"/>
              <a:gd name="connsiteX1" fmla="*/ 679463 w 5299780"/>
              <a:gd name="connsiteY1" fmla="*/ 0 h 4076699"/>
              <a:gd name="connsiteX2" fmla="*/ 4620317 w 5299780"/>
              <a:gd name="connsiteY2" fmla="*/ 0 h 4076699"/>
              <a:gd name="connsiteX3" fmla="*/ 5299780 w 5299780"/>
              <a:gd name="connsiteY3" fmla="*/ 679463 h 4076699"/>
              <a:gd name="connsiteX4" fmla="*/ 5299780 w 5299780"/>
              <a:gd name="connsiteY4" fmla="*/ 3397236 h 4076699"/>
              <a:gd name="connsiteX5" fmla="*/ 4620317 w 5299780"/>
              <a:gd name="connsiteY5" fmla="*/ 4076699 h 4076699"/>
              <a:gd name="connsiteX6" fmla="*/ 679463 w 5299780"/>
              <a:gd name="connsiteY6" fmla="*/ 4076699 h 4076699"/>
              <a:gd name="connsiteX7" fmla="*/ 0 w 5299780"/>
              <a:gd name="connsiteY7" fmla="*/ 3397236 h 4076699"/>
              <a:gd name="connsiteX8" fmla="*/ 0 w 5299780"/>
              <a:gd name="connsiteY8" fmla="*/ 679463 h 40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9780" h="4076699" fill="none" extrusionOk="0">
                <a:moveTo>
                  <a:pt x="0" y="679463"/>
                </a:moveTo>
                <a:cubicBezTo>
                  <a:pt x="-30262" y="333208"/>
                  <a:pt x="245597" y="19021"/>
                  <a:pt x="679463" y="0"/>
                </a:cubicBezTo>
                <a:cubicBezTo>
                  <a:pt x="1861023" y="-88141"/>
                  <a:pt x="2740063" y="-30127"/>
                  <a:pt x="4620317" y="0"/>
                </a:cubicBezTo>
                <a:cubicBezTo>
                  <a:pt x="4984753" y="-31321"/>
                  <a:pt x="5348928" y="287524"/>
                  <a:pt x="5299780" y="679463"/>
                </a:cubicBezTo>
                <a:cubicBezTo>
                  <a:pt x="5323074" y="1779817"/>
                  <a:pt x="5185383" y="2819933"/>
                  <a:pt x="5299780" y="3397236"/>
                </a:cubicBezTo>
                <a:cubicBezTo>
                  <a:pt x="5339617" y="3806459"/>
                  <a:pt x="5027790" y="4108123"/>
                  <a:pt x="4620317" y="4076699"/>
                </a:cubicBezTo>
                <a:cubicBezTo>
                  <a:pt x="4065078" y="3919307"/>
                  <a:pt x="1969435" y="4058921"/>
                  <a:pt x="679463" y="4076699"/>
                </a:cubicBezTo>
                <a:cubicBezTo>
                  <a:pt x="297004" y="4066601"/>
                  <a:pt x="-8608" y="3710834"/>
                  <a:pt x="0" y="3397236"/>
                </a:cubicBezTo>
                <a:cubicBezTo>
                  <a:pt x="-165838" y="2772411"/>
                  <a:pt x="-140199" y="1715024"/>
                  <a:pt x="0" y="679463"/>
                </a:cubicBezTo>
                <a:close/>
              </a:path>
              <a:path w="5299780" h="4076699" stroke="0" extrusionOk="0">
                <a:moveTo>
                  <a:pt x="0" y="679463"/>
                </a:moveTo>
                <a:cubicBezTo>
                  <a:pt x="-43542" y="305195"/>
                  <a:pt x="280545" y="-37205"/>
                  <a:pt x="679463" y="0"/>
                </a:cubicBezTo>
                <a:cubicBezTo>
                  <a:pt x="1663966" y="35450"/>
                  <a:pt x="4168245" y="37244"/>
                  <a:pt x="4620317" y="0"/>
                </a:cubicBezTo>
                <a:cubicBezTo>
                  <a:pt x="5011377" y="-40743"/>
                  <a:pt x="5246122" y="301905"/>
                  <a:pt x="5299780" y="679463"/>
                </a:cubicBezTo>
                <a:cubicBezTo>
                  <a:pt x="5455417" y="1621418"/>
                  <a:pt x="5198542" y="2787990"/>
                  <a:pt x="5299780" y="3397236"/>
                </a:cubicBezTo>
                <a:cubicBezTo>
                  <a:pt x="5373974" y="3762229"/>
                  <a:pt x="4986269" y="4051637"/>
                  <a:pt x="4620317" y="4076699"/>
                </a:cubicBezTo>
                <a:cubicBezTo>
                  <a:pt x="3150628" y="4055194"/>
                  <a:pt x="2372681" y="4204826"/>
                  <a:pt x="679463" y="4076699"/>
                </a:cubicBezTo>
                <a:cubicBezTo>
                  <a:pt x="332095" y="4060223"/>
                  <a:pt x="10942" y="3777866"/>
                  <a:pt x="0" y="3397236"/>
                </a:cubicBezTo>
                <a:cubicBezTo>
                  <a:pt x="-124700" y="2549374"/>
                  <a:pt x="-57919" y="1401679"/>
                  <a:pt x="0" y="67946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Mặc dù là thành viên mới nhưng Thanh đã biết thiết lập qua</a:t>
            </a:r>
            <a:r>
              <a:rPr lang="en-US" sz="3000" b="1" dirty="0">
                <a:solidFill>
                  <a:srgbClr val="002060"/>
                </a:solidFill>
                <a:latin typeface="Cambria" panose="02040503050406030204" pitchFamily="18" charset="0"/>
                <a:ea typeface="Cambria" panose="02040503050406030204" pitchFamily="18" charset="0"/>
              </a:rPr>
              <a:t>n</a:t>
            </a:r>
            <a:r>
              <a:rPr lang="vi-VN" sz="3000" b="1" dirty="0">
                <a:solidFill>
                  <a:srgbClr val="002060"/>
                </a:solidFill>
                <a:latin typeface="Cambria" panose="02040503050406030204" pitchFamily="18" charset="0"/>
                <a:ea typeface="Cambria" panose="02040503050406030204" pitchFamily="18" charset="0"/>
              </a:rPr>
              <a:t> hệ bạn bè với các thành viên trong đội bóng đá bằng cách tự tin giới thiệu bản thân và trò về chủ đề yêu thích cùng các bạn </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58F56455-D678-2D30-4339-74E02E00C945}"/>
              </a:ext>
            </a:extLst>
          </p:cNvPr>
          <p:cNvPicPr>
            <a:picLocks noChangeAspect="1"/>
          </p:cNvPicPr>
          <p:nvPr/>
        </p:nvPicPr>
        <p:blipFill>
          <a:blip r:embed="rId3"/>
          <a:stretch>
            <a:fillRect/>
          </a:stretch>
        </p:blipFill>
        <p:spPr>
          <a:xfrm>
            <a:off x="390525" y="2862262"/>
            <a:ext cx="5724525" cy="1443038"/>
          </a:xfrm>
          <a:prstGeom prst="rect">
            <a:avLst/>
          </a:prstGeom>
        </p:spPr>
      </p:pic>
    </p:spTree>
    <p:extLst>
      <p:ext uri="{BB962C8B-B14F-4D97-AF65-F5344CB8AC3E}">
        <p14:creationId xmlns:p14="http://schemas.microsoft.com/office/powerpoint/2010/main" val="614448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xmlns=""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xmlns=""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xmlns=""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xmlns=""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xmlns=""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xmlns=""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xmlns=""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xmlns=""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xmlns=""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xmlns=""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xmlns=""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xmlns=""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xmlns="" id="{48BC472F-A929-46E9-80A6-42D388E38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xmlns=""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xmlns="" id="{FD6DF0F7-238F-00FB-9078-E8EABA916752}"/>
              </a:ext>
            </a:extLst>
          </p:cNvPr>
          <p:cNvSpPr txBox="1"/>
          <p:nvPr/>
        </p:nvSpPr>
        <p:spPr>
          <a:xfrm>
            <a:off x="495300" y="363750"/>
            <a:ext cx="9448800" cy="3785652"/>
          </a:xfrm>
          <a:prstGeom prst="rect">
            <a:avLst/>
          </a:prstGeom>
          <a:noFill/>
        </p:spPr>
        <p:txBody>
          <a:bodyPr wrap="square" rtlCol="0">
            <a:spAutoFit/>
          </a:bodyPr>
          <a:lstStyle/>
          <a:p>
            <a:pPr lvl="0" algn="just">
              <a:defRPr/>
            </a:pPr>
            <a:r>
              <a:rPr lang="vi-VN" sz="4000" b="1" dirty="0">
                <a:solidFill>
                  <a:prstClr val="white"/>
                </a:solidFill>
                <a:latin typeface="Calibri" panose="020F0502020204030204"/>
              </a:rPr>
              <a:t>Khi đến môi trường mới, chúng ta nên chủ động làm quen, tự tin giới thiệu bản thân và trò chuyện cởi mở cùng các bạn như Tuấn và Thanh; không nên thiếu hòa đồng hoặc tỏ ra quá nhút nhát, dè dặt sẽ khó thiết lập quan hệ bạn bè.</a:t>
            </a:r>
            <a:endParaRPr kumimoji="0" lang="en-US" sz="40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798219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xmlns="" id="{441B3154-E992-2854-C695-ECBFB20EF490}"/>
              </a:ext>
            </a:extLst>
          </p:cNvPr>
          <p:cNvSpPr/>
          <p:nvPr/>
        </p:nvSpPr>
        <p:spPr>
          <a:xfrm>
            <a:off x="0" y="115281"/>
            <a:ext cx="12049125" cy="875319"/>
          </a:xfrm>
          <a:custGeom>
            <a:avLst/>
            <a:gdLst>
              <a:gd name="connsiteX0" fmla="*/ 0 w 12049125"/>
              <a:gd name="connsiteY0" fmla="*/ 145889 h 875319"/>
              <a:gd name="connsiteX1" fmla="*/ 145889 w 12049125"/>
              <a:gd name="connsiteY1" fmla="*/ 0 h 875319"/>
              <a:gd name="connsiteX2" fmla="*/ 11903236 w 12049125"/>
              <a:gd name="connsiteY2" fmla="*/ 0 h 875319"/>
              <a:gd name="connsiteX3" fmla="*/ 12049125 w 12049125"/>
              <a:gd name="connsiteY3" fmla="*/ 145889 h 875319"/>
              <a:gd name="connsiteX4" fmla="*/ 12049125 w 12049125"/>
              <a:gd name="connsiteY4" fmla="*/ 729430 h 875319"/>
              <a:gd name="connsiteX5" fmla="*/ 11903236 w 12049125"/>
              <a:gd name="connsiteY5" fmla="*/ 875319 h 875319"/>
              <a:gd name="connsiteX6" fmla="*/ 145889 w 12049125"/>
              <a:gd name="connsiteY6" fmla="*/ 875319 h 875319"/>
              <a:gd name="connsiteX7" fmla="*/ 0 w 12049125"/>
              <a:gd name="connsiteY7" fmla="*/ 729430 h 875319"/>
              <a:gd name="connsiteX8" fmla="*/ 0 w 120491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9125" h="875319" fill="none" extrusionOk="0">
                <a:moveTo>
                  <a:pt x="0" y="145889"/>
                </a:moveTo>
                <a:cubicBezTo>
                  <a:pt x="246" y="71967"/>
                  <a:pt x="72624" y="12263"/>
                  <a:pt x="145889" y="0"/>
                </a:cubicBezTo>
                <a:cubicBezTo>
                  <a:pt x="5732528" y="72427"/>
                  <a:pt x="8539528" y="61419"/>
                  <a:pt x="11903236" y="0"/>
                </a:cubicBezTo>
                <a:cubicBezTo>
                  <a:pt x="11982332" y="-10163"/>
                  <a:pt x="12033707" y="60654"/>
                  <a:pt x="12049125" y="145889"/>
                </a:cubicBezTo>
                <a:cubicBezTo>
                  <a:pt x="12004764" y="346258"/>
                  <a:pt x="12081570" y="544014"/>
                  <a:pt x="12049125" y="729430"/>
                </a:cubicBezTo>
                <a:cubicBezTo>
                  <a:pt x="12051574" y="797573"/>
                  <a:pt x="11980062" y="871120"/>
                  <a:pt x="11903236" y="875319"/>
                </a:cubicBezTo>
                <a:cubicBezTo>
                  <a:pt x="7873922" y="905146"/>
                  <a:pt x="3629745" y="796013"/>
                  <a:pt x="145889" y="875319"/>
                </a:cubicBezTo>
                <a:cubicBezTo>
                  <a:pt x="70835" y="874695"/>
                  <a:pt x="-14147" y="812799"/>
                  <a:pt x="0" y="729430"/>
                </a:cubicBezTo>
                <a:cubicBezTo>
                  <a:pt x="-44148" y="598951"/>
                  <a:pt x="-11802" y="314485"/>
                  <a:pt x="0" y="145889"/>
                </a:cubicBezTo>
                <a:close/>
              </a:path>
              <a:path w="12049125" h="875319" stroke="0" extrusionOk="0">
                <a:moveTo>
                  <a:pt x="0" y="145889"/>
                </a:moveTo>
                <a:cubicBezTo>
                  <a:pt x="9220" y="67830"/>
                  <a:pt x="69694" y="9120"/>
                  <a:pt x="145889" y="0"/>
                </a:cubicBezTo>
                <a:cubicBezTo>
                  <a:pt x="4132760" y="123000"/>
                  <a:pt x="6873911" y="-96860"/>
                  <a:pt x="11903236" y="0"/>
                </a:cubicBezTo>
                <a:cubicBezTo>
                  <a:pt x="11979081" y="-3603"/>
                  <a:pt x="12054959" y="53555"/>
                  <a:pt x="12049125" y="145889"/>
                </a:cubicBezTo>
                <a:cubicBezTo>
                  <a:pt x="12020587" y="387851"/>
                  <a:pt x="12042188" y="626801"/>
                  <a:pt x="12049125" y="729430"/>
                </a:cubicBezTo>
                <a:cubicBezTo>
                  <a:pt x="12036948" y="814413"/>
                  <a:pt x="11969049" y="872904"/>
                  <a:pt x="11903236" y="875319"/>
                </a:cubicBezTo>
                <a:cubicBezTo>
                  <a:pt x="8722295" y="714612"/>
                  <a:pt x="254920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3. </a:t>
            </a:r>
            <a:r>
              <a:rPr lang="en-US" sz="3600" kern="0" dirty="0" err="1">
                <a:solidFill>
                  <a:srgbClr val="FF0000"/>
                </a:solidFill>
                <a:latin typeface="Calibri" panose="020F0502020204030204" pitchFamily="34" charset="0"/>
                <a:cs typeface="Calibri" panose="020F0502020204030204" pitchFamily="34" charset="0"/>
                <a:sym typeface="Arial"/>
              </a:rPr>
              <a:t>Em</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hay </a:t>
            </a:r>
            <a:r>
              <a:rPr lang="en-US" sz="3600" kern="0" dirty="0" err="1">
                <a:solidFill>
                  <a:srgbClr val="FF0000"/>
                </a:solidFill>
                <a:latin typeface="Calibri" panose="020F0502020204030204" pitchFamily="34" charset="0"/>
                <a:cs typeface="Calibri" panose="020F0502020204030204" pitchFamily="34" charset="0"/>
                <a:sym typeface="Arial"/>
              </a:rPr>
              <a:t>không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với</a:t>
            </a:r>
            <a:r>
              <a:rPr lang="en-US" sz="3600" kern="0" dirty="0">
                <a:solidFill>
                  <a:srgbClr val="FF0000"/>
                </a:solidFill>
                <a:latin typeface="Calibri" panose="020F0502020204030204" pitchFamily="34" charset="0"/>
                <a:cs typeface="Calibri" panose="020F0502020204030204" pitchFamily="34" charset="0"/>
                <a:sym typeface="Arial"/>
              </a:rPr>
              <a:t> ý </a:t>
            </a:r>
            <a:r>
              <a:rPr lang="en-US" sz="3600" kern="0" dirty="0" err="1">
                <a:solidFill>
                  <a:srgbClr val="FF0000"/>
                </a:solidFill>
                <a:latin typeface="Calibri" panose="020F0502020204030204" pitchFamily="34" charset="0"/>
                <a:cs typeface="Calibri" panose="020F0502020204030204" pitchFamily="34" charset="0"/>
                <a:sym typeface="Arial"/>
              </a:rPr>
              <a:t>kiến</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nào</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Vì</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sao</a:t>
            </a:r>
            <a:r>
              <a:rPr lang="en-US" sz="3600" kern="0" dirty="0">
                <a:solidFill>
                  <a:srgbClr val="FF000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xmlns="" id="{C1CDF640-E5B2-4BB3-E840-86BEADF66E3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585912" y="1466849"/>
            <a:ext cx="8398187" cy="4181475"/>
          </a:xfrm>
          <a:prstGeom prst="rect">
            <a:avLst/>
          </a:prstGeom>
        </p:spPr>
      </p:pic>
    </p:spTree>
    <p:extLst>
      <p:ext uri="{BB962C8B-B14F-4D97-AF65-F5344CB8AC3E}">
        <p14:creationId xmlns:p14="http://schemas.microsoft.com/office/powerpoint/2010/main" val="2163688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xmlns="" id="{40F9BE70-725F-A452-B223-B3F51295F2D7}"/>
              </a:ext>
            </a:extLst>
          </p:cNvPr>
          <p:cNvPicPr>
            <a:picLocks noChangeAspect="1"/>
          </p:cNvPicPr>
          <p:nvPr/>
        </p:nvPicPr>
        <p:blipFill>
          <a:blip r:embed="rId2"/>
          <a:srcRect/>
          <a:stretch>
            <a:fillRect/>
          </a:stretch>
        </p:blipFill>
        <p:spPr>
          <a:xfrm>
            <a:off x="3190875" y="348313"/>
            <a:ext cx="9001127" cy="6648420"/>
          </a:xfrm>
          <a:prstGeom prst="rect">
            <a:avLst/>
          </a:prstGeom>
        </p:spPr>
      </p:pic>
      <p:pic>
        <p:nvPicPr>
          <p:cNvPr id="6" name="Picture 10">
            <a:extLst>
              <a:ext uri="{FF2B5EF4-FFF2-40B4-BE49-F238E27FC236}">
                <a16:creationId xmlns:a16="http://schemas.microsoft.com/office/drawing/2014/main" xmlns=""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5" y="3463876"/>
            <a:ext cx="5224186" cy="3532856"/>
          </a:xfrm>
          <a:prstGeom prst="rect">
            <a:avLst/>
          </a:prstGeom>
        </p:spPr>
      </p:pic>
      <p:pic>
        <p:nvPicPr>
          <p:cNvPr id="2" name="Picture 1">
            <a:extLst>
              <a:ext uri="{FF2B5EF4-FFF2-40B4-BE49-F238E27FC236}">
                <a16:creationId xmlns:a16="http://schemas.microsoft.com/office/drawing/2014/main" xmlns="" id="{32194688-FFE7-F756-3751-EA8CB18468CA}"/>
              </a:ext>
            </a:extLst>
          </p:cNvPr>
          <p:cNvPicPr>
            <a:picLocks noChangeAspect="1"/>
          </p:cNvPicPr>
          <p:nvPr/>
        </p:nvPicPr>
        <p:blipFill>
          <a:blip r:embed="rId5"/>
          <a:stretch>
            <a:fillRect/>
          </a:stretch>
        </p:blipFill>
        <p:spPr>
          <a:xfrm>
            <a:off x="4468095" y="1749092"/>
            <a:ext cx="6303810" cy="1816765"/>
          </a:xfrm>
          <a:prstGeom prst="rect">
            <a:avLst/>
          </a:prstGeom>
        </p:spPr>
      </p:pic>
    </p:spTree>
    <p:extLst>
      <p:ext uri="{BB962C8B-B14F-4D97-AF65-F5344CB8AC3E}">
        <p14:creationId xmlns:p14="http://schemas.microsoft.com/office/powerpoint/2010/main" val="31330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xmlns="" id="{DCC19C06-906C-CBA1-0B29-8301B947F5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959" y="3608980"/>
            <a:ext cx="4215041" cy="3498484"/>
          </a:xfrm>
          <a:prstGeom prst="rect">
            <a:avLst/>
          </a:prstGeom>
        </p:spPr>
      </p:pic>
      <p:pic>
        <p:nvPicPr>
          <p:cNvPr id="8" name="Picture 7">
            <a:extLst>
              <a:ext uri="{FF2B5EF4-FFF2-40B4-BE49-F238E27FC236}">
                <a16:creationId xmlns:a16="http://schemas.microsoft.com/office/drawing/2014/main" xmlns="" id="{15D3F40A-F87C-6750-4BDB-3EE5035D40FE}"/>
              </a:ext>
            </a:extLst>
          </p:cNvPr>
          <p:cNvPicPr>
            <a:picLocks noChangeAspect="1"/>
          </p:cNvPicPr>
          <p:nvPr/>
        </p:nvPicPr>
        <p:blipFill>
          <a:blip r:embed="rId5"/>
          <a:stretch>
            <a:fillRect/>
          </a:stretch>
        </p:blipFill>
        <p:spPr>
          <a:xfrm>
            <a:off x="1723893" y="1788693"/>
            <a:ext cx="3048264" cy="2347163"/>
          </a:xfrm>
          <a:prstGeom prst="rect">
            <a:avLst/>
          </a:prstGeom>
        </p:spPr>
      </p:pic>
      <p:pic>
        <p:nvPicPr>
          <p:cNvPr id="11" name="Picture 10">
            <a:extLst>
              <a:ext uri="{FF2B5EF4-FFF2-40B4-BE49-F238E27FC236}">
                <a16:creationId xmlns:a16="http://schemas.microsoft.com/office/drawing/2014/main" xmlns="" id="{E4E5C7CF-2AAF-C7E2-D25C-44E8545C99D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648325" y="90488"/>
            <a:ext cx="4743450" cy="20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xmlns="" id="{6522C7E6-6D31-C3A7-3D80-29C6A621893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5762624" y="2228850"/>
            <a:ext cx="4714875" cy="250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xmlns="" id="{96665209-8813-B8DA-238A-661529FB3818}"/>
              </a:ext>
            </a:extLst>
          </p:cNvPr>
          <p:cNvSpPr/>
          <p:nvPr/>
        </p:nvSpPr>
        <p:spPr>
          <a:xfrm>
            <a:off x="4314825" y="5038724"/>
            <a:ext cx="7704455"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xmlns="" sd="2415785695">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16836" y="154404"/>
                          <a:pt x="128254" y="-4393"/>
                          <a:pt x="303219" y="0"/>
                        </a:cubicBezTo>
                        <a:cubicBezTo>
                          <a:pt x="1580149" y="5905"/>
                          <a:pt x="6302951" y="37353"/>
                          <a:pt x="7401236" y="0"/>
                        </a:cubicBezTo>
                        <a:cubicBezTo>
                          <a:pt x="7552045" y="-23499"/>
                          <a:pt x="7715092" y="136621"/>
                          <a:pt x="7704455" y="303219"/>
                        </a:cubicBezTo>
                        <a:cubicBezTo>
                          <a:pt x="7811359" y="455383"/>
                          <a:pt x="7704483" y="1300219"/>
                          <a:pt x="7704455" y="1516056"/>
                        </a:cubicBezTo>
                        <a:cubicBezTo>
                          <a:pt x="7707957" y="1691585"/>
                          <a:pt x="7587386" y="1794626"/>
                          <a:pt x="7401236" y="1819275"/>
                        </a:cubicBezTo>
                        <a:cubicBezTo>
                          <a:pt x="5217970" y="1820313"/>
                          <a:pt x="3377423" y="1653617"/>
                          <a:pt x="303219" y="1819275"/>
                        </a:cubicBezTo>
                        <a:cubicBezTo>
                          <a:pt x="125645" y="1789604"/>
                          <a:pt x="-1044" y="1699884"/>
                          <a:pt x="0" y="1516056"/>
                        </a:cubicBezTo>
                        <a:cubicBezTo>
                          <a:pt x="-16998" y="1140938"/>
                          <a:pt x="-54748" y="751301"/>
                          <a:pt x="0" y="303219"/>
                        </a:cubicBezTo>
                        <a:close/>
                      </a:path>
                      <a:path w="7704455" h="1819275" stroke="0" extrusionOk="0">
                        <a:moveTo>
                          <a:pt x="0" y="303219"/>
                        </a:moveTo>
                        <a:cubicBezTo>
                          <a:pt x="5760" y="136690"/>
                          <a:pt x="149932" y="5175"/>
                          <a:pt x="303219" y="0"/>
                        </a:cubicBezTo>
                        <a:cubicBezTo>
                          <a:pt x="2066576" y="-69805"/>
                          <a:pt x="5664320" y="-113742"/>
                          <a:pt x="7401236" y="0"/>
                        </a:cubicBezTo>
                        <a:cubicBezTo>
                          <a:pt x="7575614" y="-28736"/>
                          <a:pt x="7686622" y="133847"/>
                          <a:pt x="7704455" y="303219"/>
                        </a:cubicBezTo>
                        <a:cubicBezTo>
                          <a:pt x="7626063" y="898516"/>
                          <a:pt x="7667099" y="1122848"/>
                          <a:pt x="7704455" y="1516056"/>
                        </a:cubicBezTo>
                        <a:cubicBezTo>
                          <a:pt x="7722641" y="1708418"/>
                          <a:pt x="7570650" y="1818144"/>
                          <a:pt x="7401236" y="1819275"/>
                        </a:cubicBezTo>
                        <a:cubicBezTo>
                          <a:pt x="4427360" y="1656500"/>
                          <a:pt x="1141845" y="1749546"/>
                          <a:pt x="303219" y="1819275"/>
                        </a:cubicBezTo>
                        <a:cubicBezTo>
                          <a:pt x="126608" y="1821528"/>
                          <a:pt x="5899" y="1697064"/>
                          <a:pt x="0" y="1516056"/>
                        </a:cubicBezTo>
                        <a:cubicBezTo>
                          <a:pt x="64908" y="1301719"/>
                          <a:pt x="31161" y="567427"/>
                          <a:pt x="0" y="303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a:rPr>
              <a:t>Khi mình cởi mở thân thiện với mọi người và sẵn sàng giúp đỡ thì mọi người cũng sẽ cở mở </a:t>
            </a:r>
            <a:r>
              <a:rPr lang="en-US" sz="2800" b="1" dirty="0" err="1">
                <a:solidFill>
                  <a:srgbClr val="FF0000"/>
                </a:solidFill>
                <a:latin typeface="Calibri" panose="020F0502020204030204"/>
              </a:rPr>
              <a:t>thân</a:t>
            </a:r>
            <a:r>
              <a:rPr lang="vi-VN" sz="2800" b="1" dirty="0">
                <a:solidFill>
                  <a:srgbClr val="FF0000"/>
                </a:solidFill>
                <a:latin typeface="Calibri" panose="020F0502020204030204"/>
              </a:rPr>
              <a:t> thiện và yêu quý mình nên dễ thiết lập quan hệ bạn bè</a:t>
            </a:r>
            <a:r>
              <a:rPr lang="en-US" sz="2800" b="1" dirty="0">
                <a:solidFill>
                  <a:srgbClr val="FF0000"/>
                </a:solidFill>
                <a:latin typeface="Calibri" panose="020F0502020204030204"/>
              </a:rPr>
              <a:t>.</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7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xmlns="" id="{DCC19C06-906C-CBA1-0B29-8301B947F5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959" y="3608980"/>
            <a:ext cx="4215041" cy="3498484"/>
          </a:xfrm>
          <a:prstGeom prst="rect">
            <a:avLst/>
          </a:prstGeom>
        </p:spPr>
      </p:pic>
      <p:pic>
        <p:nvPicPr>
          <p:cNvPr id="4" name="Picture 3">
            <a:extLst>
              <a:ext uri="{FF2B5EF4-FFF2-40B4-BE49-F238E27FC236}">
                <a16:creationId xmlns:a16="http://schemas.microsoft.com/office/drawing/2014/main" xmlns="" id="{40AE0237-6A9E-C53A-84C0-7A1984060AC8}"/>
              </a:ext>
            </a:extLst>
          </p:cNvPr>
          <p:cNvPicPr>
            <a:picLocks noChangeAspect="1"/>
          </p:cNvPicPr>
          <p:nvPr/>
        </p:nvPicPr>
        <p:blipFill>
          <a:blip r:embed="rId5"/>
          <a:stretch>
            <a:fillRect/>
          </a:stretch>
        </p:blipFill>
        <p:spPr>
          <a:xfrm>
            <a:off x="1813006" y="1686966"/>
            <a:ext cx="3974937" cy="2341067"/>
          </a:xfrm>
          <a:prstGeom prst="rect">
            <a:avLst/>
          </a:prstGeom>
        </p:spPr>
      </p:pic>
      <p:pic>
        <p:nvPicPr>
          <p:cNvPr id="6" name="Picture 5">
            <a:extLst>
              <a:ext uri="{FF2B5EF4-FFF2-40B4-BE49-F238E27FC236}">
                <a16:creationId xmlns:a16="http://schemas.microsoft.com/office/drawing/2014/main" xmlns="" id="{2D8290D9-834B-A900-7EEE-1FE4A1200945}"/>
              </a:ext>
            </a:extLst>
          </p:cNvPr>
          <p:cNvPicPr>
            <a:picLocks noChangeAspect="1"/>
          </p:cNvPicPr>
          <p:nvPr/>
        </p:nvPicPr>
        <p:blipFill>
          <a:blip r:embed="rId6"/>
          <a:stretch>
            <a:fillRect/>
          </a:stretch>
        </p:blipFill>
        <p:spPr>
          <a:xfrm>
            <a:off x="6349561" y="366712"/>
            <a:ext cx="3966014" cy="178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xmlns="" id="{B6774633-2B67-B511-7931-A85E0867D27A}"/>
              </a:ext>
            </a:extLst>
          </p:cNvPr>
          <p:cNvPicPr>
            <a:picLocks noChangeAspect="1"/>
          </p:cNvPicPr>
          <p:nvPr/>
        </p:nvPicPr>
        <p:blipFill>
          <a:blip r:embed="rId7"/>
          <a:stretch>
            <a:fillRect/>
          </a:stretch>
        </p:blipFill>
        <p:spPr>
          <a:xfrm>
            <a:off x="7700962" y="2324100"/>
            <a:ext cx="2871788" cy="2156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xmlns="" id="{116A55AF-289D-BBC6-0063-2EF25A630EF1}"/>
              </a:ext>
            </a:extLst>
          </p:cNvPr>
          <p:cNvSpPr/>
          <p:nvPr/>
        </p:nvSpPr>
        <p:spPr>
          <a:xfrm>
            <a:off x="4314825" y="5038724"/>
            <a:ext cx="7877174"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xmln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libri" panose="020F0502020204030204"/>
              </a:rPr>
              <a:t>C</a:t>
            </a:r>
            <a:r>
              <a:rPr lang="vi-VN" sz="2800" b="1" dirty="0">
                <a:solidFill>
                  <a:srgbClr val="FF0000"/>
                </a:solidFill>
                <a:latin typeface="Calibri" panose="020F0502020204030204"/>
              </a:rPr>
              <a:t>hỉ một người bạn hay ít bạn thì khi người bạn đó phải chuyển đi hay khi vắng người bạn đó sẽ không còn ai chia sẻ, cô đơn.</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409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xmlns=""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xmlns=""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xmlns=""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xmlns=""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xmlns=""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xmlns=""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xmlns=""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xmlns=""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xmlns=""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xmlns=""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xmlns=""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xmlns=""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xmlns="" id="{48BC472F-A929-46E9-80A6-42D388E38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xmlns=""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xmlns="" id="{FD6DF0F7-238F-00FB-9078-E8EABA916752}"/>
              </a:ext>
            </a:extLst>
          </p:cNvPr>
          <p:cNvSpPr txBox="1"/>
          <p:nvPr/>
        </p:nvSpPr>
        <p:spPr>
          <a:xfrm>
            <a:off x="533400" y="516150"/>
            <a:ext cx="9448800" cy="3046988"/>
          </a:xfrm>
          <a:prstGeom prst="rect">
            <a:avLst/>
          </a:prstGeom>
          <a:noFill/>
        </p:spPr>
        <p:txBody>
          <a:bodyPr wrap="square" rtlCol="0">
            <a:spAutoFit/>
          </a:bodyPr>
          <a:lstStyle/>
          <a:p>
            <a:pPr lvl="0" algn="just">
              <a:defRPr/>
            </a:pPr>
            <a:r>
              <a:rPr lang="vi-VN" sz="4800" b="1" dirty="0">
                <a:solidFill>
                  <a:prstClr val="white"/>
                </a:solidFill>
                <a:latin typeface="Calibri" panose="020F0502020204030204"/>
              </a:rPr>
              <a:t>Khi muốn thiết lập quan hệ bạn bè với mọi người, chúng ta cần bày tỏ sự thân thiện, cởi mở, quan tâm và sẵn sàng giúp đỡ chia sẻ với họ.</a:t>
            </a:r>
            <a:endParaRPr kumimoji="0" lang="en-US" sz="48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775491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xmlns="" id="{441B3154-E992-2854-C695-ECBFB20EF490}"/>
              </a:ext>
            </a:extLst>
          </p:cNvPr>
          <p:cNvSpPr/>
          <p:nvPr/>
        </p:nvSpPr>
        <p:spPr>
          <a:xfrm>
            <a:off x="295275" y="115281"/>
            <a:ext cx="11753850" cy="875319"/>
          </a:xfrm>
          <a:custGeom>
            <a:avLst/>
            <a:gdLst>
              <a:gd name="connsiteX0" fmla="*/ 0 w 11753850"/>
              <a:gd name="connsiteY0" fmla="*/ 145889 h 875319"/>
              <a:gd name="connsiteX1" fmla="*/ 145889 w 11753850"/>
              <a:gd name="connsiteY1" fmla="*/ 0 h 875319"/>
              <a:gd name="connsiteX2" fmla="*/ 11607961 w 11753850"/>
              <a:gd name="connsiteY2" fmla="*/ 0 h 875319"/>
              <a:gd name="connsiteX3" fmla="*/ 11753850 w 11753850"/>
              <a:gd name="connsiteY3" fmla="*/ 145889 h 875319"/>
              <a:gd name="connsiteX4" fmla="*/ 11753850 w 11753850"/>
              <a:gd name="connsiteY4" fmla="*/ 729430 h 875319"/>
              <a:gd name="connsiteX5" fmla="*/ 11607961 w 11753850"/>
              <a:gd name="connsiteY5" fmla="*/ 875319 h 875319"/>
              <a:gd name="connsiteX6" fmla="*/ 145889 w 11753850"/>
              <a:gd name="connsiteY6" fmla="*/ 875319 h 875319"/>
              <a:gd name="connsiteX7" fmla="*/ 0 w 11753850"/>
              <a:gd name="connsiteY7" fmla="*/ 729430 h 875319"/>
              <a:gd name="connsiteX8" fmla="*/ 0 w 11753850"/>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875319" fill="none" extrusionOk="0">
                <a:moveTo>
                  <a:pt x="0" y="145889"/>
                </a:moveTo>
                <a:cubicBezTo>
                  <a:pt x="246" y="71967"/>
                  <a:pt x="72624" y="12263"/>
                  <a:pt x="145889" y="0"/>
                </a:cubicBezTo>
                <a:cubicBezTo>
                  <a:pt x="2460301" y="72427"/>
                  <a:pt x="6695272" y="61419"/>
                  <a:pt x="11607961" y="0"/>
                </a:cubicBezTo>
                <a:cubicBezTo>
                  <a:pt x="11687057" y="-10163"/>
                  <a:pt x="11738432" y="60654"/>
                  <a:pt x="11753850" y="145889"/>
                </a:cubicBezTo>
                <a:cubicBezTo>
                  <a:pt x="11709489" y="346258"/>
                  <a:pt x="11786295" y="544014"/>
                  <a:pt x="11753850" y="729430"/>
                </a:cubicBezTo>
                <a:cubicBezTo>
                  <a:pt x="11756299" y="797573"/>
                  <a:pt x="11684787" y="871120"/>
                  <a:pt x="11607961" y="875319"/>
                </a:cubicBezTo>
                <a:cubicBezTo>
                  <a:pt x="6921290" y="905146"/>
                  <a:pt x="5382676" y="796013"/>
                  <a:pt x="145889" y="875319"/>
                </a:cubicBezTo>
                <a:cubicBezTo>
                  <a:pt x="70835" y="874695"/>
                  <a:pt x="-14147" y="812799"/>
                  <a:pt x="0" y="729430"/>
                </a:cubicBezTo>
                <a:cubicBezTo>
                  <a:pt x="-44148" y="598951"/>
                  <a:pt x="-11802" y="314485"/>
                  <a:pt x="0" y="145889"/>
                </a:cubicBezTo>
                <a:close/>
              </a:path>
              <a:path w="11753850" h="875319" stroke="0" extrusionOk="0">
                <a:moveTo>
                  <a:pt x="0" y="145889"/>
                </a:moveTo>
                <a:cubicBezTo>
                  <a:pt x="9220" y="67830"/>
                  <a:pt x="69694" y="9120"/>
                  <a:pt x="145889" y="0"/>
                </a:cubicBezTo>
                <a:cubicBezTo>
                  <a:pt x="4930003" y="123000"/>
                  <a:pt x="9710977" y="-96860"/>
                  <a:pt x="11607961" y="0"/>
                </a:cubicBezTo>
                <a:cubicBezTo>
                  <a:pt x="11683806" y="-3603"/>
                  <a:pt x="11759684" y="53555"/>
                  <a:pt x="11753850" y="145889"/>
                </a:cubicBezTo>
                <a:cubicBezTo>
                  <a:pt x="11725312" y="387851"/>
                  <a:pt x="11746913" y="626801"/>
                  <a:pt x="11753850" y="729430"/>
                </a:cubicBezTo>
                <a:cubicBezTo>
                  <a:pt x="11741673" y="814413"/>
                  <a:pt x="11673774" y="872904"/>
                  <a:pt x="11607961" y="875319"/>
                </a:cubicBezTo>
                <a:cubicBezTo>
                  <a:pt x="8972066" y="714612"/>
                  <a:pt x="5332853"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4. </a:t>
            </a:r>
            <a:r>
              <a:rPr lang="vi-VN" sz="3600" kern="0" dirty="0">
                <a:solidFill>
                  <a:srgbClr val="FF0000"/>
                </a:solidFill>
                <a:latin typeface="Calibri" panose="020F0502020204030204" pitchFamily="34" charset="0"/>
                <a:cs typeface="Calibri" panose="020F0502020204030204" pitchFamily="34" charset="0"/>
                <a:sym typeface="Arial"/>
              </a:rPr>
              <a:t>Đưa ra lời khuyên cho bạn trong các tình huống dưới đây: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xmlns="" id="{05FC39C9-5BE2-E28C-6C0A-501CF9F080D0}"/>
              </a:ext>
            </a:extLst>
          </p:cNvPr>
          <p:cNvPicPr>
            <a:picLocks noChangeAspect="1"/>
          </p:cNvPicPr>
          <p:nvPr/>
        </p:nvPicPr>
        <p:blipFill>
          <a:blip r:embed="rId2"/>
          <a:stretch>
            <a:fillRect/>
          </a:stretch>
        </p:blipFill>
        <p:spPr>
          <a:xfrm>
            <a:off x="528637" y="1262062"/>
            <a:ext cx="5819775" cy="2924175"/>
          </a:xfrm>
          <a:prstGeom prst="rect">
            <a:avLst/>
          </a:prstGeom>
        </p:spPr>
      </p:pic>
      <p:pic>
        <p:nvPicPr>
          <p:cNvPr id="8" name="Picture 7">
            <a:extLst>
              <a:ext uri="{FF2B5EF4-FFF2-40B4-BE49-F238E27FC236}">
                <a16:creationId xmlns:a16="http://schemas.microsoft.com/office/drawing/2014/main" xmlns="" id="{7BB62F8F-A894-B432-2041-D16DA0746767}"/>
              </a:ext>
            </a:extLst>
          </p:cNvPr>
          <p:cNvPicPr>
            <a:picLocks noChangeAspect="1"/>
          </p:cNvPicPr>
          <p:nvPr/>
        </p:nvPicPr>
        <p:blipFill>
          <a:blip r:embed="rId3"/>
          <a:stretch>
            <a:fillRect/>
          </a:stretch>
        </p:blipFill>
        <p:spPr>
          <a:xfrm>
            <a:off x="6448425" y="3144447"/>
            <a:ext cx="5257800" cy="2770577"/>
          </a:xfrm>
          <a:prstGeom prst="rect">
            <a:avLst/>
          </a:prstGeom>
        </p:spPr>
      </p:pic>
    </p:spTree>
    <p:extLst>
      <p:ext uri="{BB962C8B-B14F-4D97-AF65-F5344CB8AC3E}">
        <p14:creationId xmlns:p14="http://schemas.microsoft.com/office/powerpoint/2010/main" val="1085579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AB01C4-998D-6F3C-43CF-F460641130E0}"/>
              </a:ext>
            </a:extLst>
          </p:cNvPr>
          <p:cNvSpPr txBox="1"/>
          <p:nvPr/>
        </p:nvSpPr>
        <p:spPr>
          <a:xfrm>
            <a:off x="6096000" y="180570"/>
            <a:ext cx="558165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HOẠT ĐỘNG NHÓM 4</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2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91C22A7-FE6B-6A1E-3530-254A4EC2974C}"/>
              </a:ext>
            </a:extLst>
          </p:cNvPr>
          <p:cNvPicPr>
            <a:picLocks noChangeAspect="1"/>
          </p:cNvPicPr>
          <p:nvPr/>
        </p:nvPicPr>
        <p:blipFill>
          <a:blip r:embed="rId2"/>
          <a:stretch>
            <a:fillRect/>
          </a:stretch>
        </p:blipFill>
        <p:spPr>
          <a:xfrm>
            <a:off x="729398" y="220156"/>
            <a:ext cx="4999153" cy="1426588"/>
          </a:xfrm>
          <a:prstGeom prst="rect">
            <a:avLst/>
          </a:prstGeom>
        </p:spPr>
      </p:pic>
    </p:spTree>
    <p:extLst>
      <p:ext uri="{BB962C8B-B14F-4D97-AF65-F5344CB8AC3E}">
        <p14:creationId xmlns:p14="http://schemas.microsoft.com/office/powerpoint/2010/main" val="16872968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xmlns="" id="{182E3090-F844-DDA9-8CEC-19EB765EC352}"/>
              </a:ext>
            </a:extLst>
          </p:cNvPr>
          <p:cNvSpPr txBox="1"/>
          <p:nvPr/>
        </p:nvSpPr>
        <p:spPr>
          <a:xfrm>
            <a:off x="2914650" y="1199573"/>
            <a:ext cx="6438900" cy="4524315"/>
          </a:xfrm>
          <a:prstGeom prst="rect">
            <a:avLst/>
          </a:prstGeom>
          <a:noFill/>
        </p:spPr>
        <p:txBody>
          <a:bodyPr wrap="square" rtlCol="0">
            <a:spAutoFit/>
          </a:bodyPr>
          <a:lstStyle/>
          <a:p>
            <a:pPr algn="just"/>
            <a:r>
              <a:rPr lang="en-US" sz="3600" dirty="0" err="1">
                <a:solidFill>
                  <a:schemeClr val="bg1"/>
                </a:solidFill>
              </a:rPr>
              <a:t>Khuyên</a:t>
            </a:r>
            <a:r>
              <a:rPr lang="en-US" sz="3600" dirty="0">
                <a:solidFill>
                  <a:schemeClr val="bg1"/>
                </a:solidFill>
              </a:rPr>
              <a:t> Lan </a:t>
            </a:r>
            <a:r>
              <a:rPr lang="en-US" sz="3600" dirty="0" err="1">
                <a:solidFill>
                  <a:schemeClr val="bg1"/>
                </a:solidFill>
              </a:rPr>
              <a:t>đừng</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vì</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vẫn</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lạc</a:t>
            </a:r>
            <a:r>
              <a:rPr lang="en-US" sz="3600" dirty="0">
                <a:solidFill>
                  <a:schemeClr val="bg1"/>
                </a:solidFill>
              </a:rPr>
              <a:t> chia </a:t>
            </a:r>
            <a:r>
              <a:rPr lang="en-US" sz="3600" dirty="0" err="1">
                <a:solidFill>
                  <a:schemeClr val="bg1"/>
                </a:solidFill>
              </a:rPr>
              <a:t>sẻ</a:t>
            </a:r>
            <a:r>
              <a:rPr lang="en-US" sz="3600" dirty="0">
                <a:solidFill>
                  <a:schemeClr val="bg1"/>
                </a:solidFill>
              </a:rPr>
              <a:t> </a:t>
            </a:r>
            <a:r>
              <a:rPr lang="en-US" sz="3600" dirty="0" err="1">
                <a:solidFill>
                  <a:schemeClr val="bg1"/>
                </a:solidFill>
              </a:rPr>
              <a:t>mọi</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vui</a:t>
            </a:r>
            <a:r>
              <a:rPr lang="en-US" sz="3600" dirty="0">
                <a:solidFill>
                  <a:schemeClr val="bg1"/>
                </a:solidFill>
              </a:rPr>
              <a:t> </a:t>
            </a:r>
            <a:r>
              <a:rPr lang="en-US" sz="3600" dirty="0" err="1">
                <a:solidFill>
                  <a:schemeClr val="bg1"/>
                </a:solidFill>
              </a:rPr>
              <a:t>với</a:t>
            </a:r>
            <a:r>
              <a:rPr lang="en-US" sz="3600" dirty="0">
                <a:solidFill>
                  <a:schemeClr val="bg1"/>
                </a:solidFill>
              </a:rPr>
              <a:t> My </a:t>
            </a:r>
            <a:r>
              <a:rPr lang="en-US" sz="3600" dirty="0" err="1">
                <a:solidFill>
                  <a:schemeClr val="bg1"/>
                </a:solidFill>
              </a:rPr>
              <a:t>bằng</a:t>
            </a:r>
            <a:r>
              <a:rPr lang="en-US" sz="3600" dirty="0">
                <a:solidFill>
                  <a:schemeClr val="bg1"/>
                </a:solidFill>
              </a:rPr>
              <a:t> </a:t>
            </a:r>
            <a:r>
              <a:rPr lang="en-US" sz="3600" dirty="0" err="1">
                <a:solidFill>
                  <a:schemeClr val="bg1"/>
                </a:solidFill>
              </a:rPr>
              <a:t>nhiều</a:t>
            </a:r>
            <a:r>
              <a:rPr lang="en-US" sz="3600" dirty="0">
                <a:solidFill>
                  <a:schemeClr val="bg1"/>
                </a:solidFill>
              </a:rPr>
              <a:t> </a:t>
            </a:r>
            <a:r>
              <a:rPr lang="en-US" sz="3600" dirty="0" err="1">
                <a:solidFill>
                  <a:schemeClr val="bg1"/>
                </a:solidFill>
              </a:rPr>
              <a:t>cách</a:t>
            </a:r>
            <a:r>
              <a:rPr lang="en-US" sz="3600" dirty="0">
                <a:solidFill>
                  <a:schemeClr val="bg1"/>
                </a:solidFill>
              </a:rPr>
              <a:t> </a:t>
            </a:r>
            <a:r>
              <a:rPr lang="en-US" sz="3600" dirty="0" err="1">
                <a:solidFill>
                  <a:schemeClr val="bg1"/>
                </a:solidFill>
              </a:rPr>
              <a:t>khác</a:t>
            </a:r>
            <a:r>
              <a:rPr lang="en-US" sz="3600" dirty="0">
                <a:solidFill>
                  <a:schemeClr val="bg1"/>
                </a:solidFill>
              </a:rPr>
              <a:t> </a:t>
            </a:r>
            <a:r>
              <a:rPr lang="en-US" sz="3600" dirty="0" err="1">
                <a:solidFill>
                  <a:schemeClr val="bg1"/>
                </a:solidFill>
              </a:rPr>
              <a:t>nhau</a:t>
            </a:r>
            <a:r>
              <a:rPr lang="en-US" sz="3600" dirty="0">
                <a:solidFill>
                  <a:schemeClr val="bg1"/>
                </a:solidFill>
              </a:rPr>
              <a:t> </a:t>
            </a:r>
            <a:r>
              <a:rPr lang="en-US" sz="3600" dirty="0" err="1">
                <a:solidFill>
                  <a:schemeClr val="bg1"/>
                </a:solidFill>
              </a:rPr>
              <a:t>như</a:t>
            </a:r>
            <a:r>
              <a:rPr lang="en-US" sz="3600" dirty="0">
                <a:solidFill>
                  <a:schemeClr val="bg1"/>
                </a:solidFill>
              </a:rPr>
              <a:t> </a:t>
            </a:r>
            <a:r>
              <a:rPr lang="en-US" sz="3600" dirty="0" err="1">
                <a:solidFill>
                  <a:schemeClr val="bg1"/>
                </a:solidFill>
              </a:rPr>
              <a:t>viết</a:t>
            </a:r>
            <a:r>
              <a:rPr lang="en-US" sz="3600" dirty="0">
                <a:solidFill>
                  <a:schemeClr val="bg1"/>
                </a:solidFill>
              </a:rPr>
              <a:t> </a:t>
            </a:r>
            <a:r>
              <a:rPr lang="en-US" sz="3600" dirty="0" err="1">
                <a:solidFill>
                  <a:schemeClr val="bg1"/>
                </a:solidFill>
              </a:rPr>
              <a:t>thư</a:t>
            </a:r>
            <a:r>
              <a:rPr lang="en-US" sz="3600" dirty="0">
                <a:solidFill>
                  <a:schemeClr val="bg1"/>
                </a:solidFill>
              </a:rPr>
              <a:t> hay </a:t>
            </a:r>
            <a:r>
              <a:rPr lang="en-US" sz="3600" dirty="0" err="1">
                <a:solidFill>
                  <a:schemeClr val="bg1"/>
                </a:solidFill>
              </a:rPr>
              <a:t>điện</a:t>
            </a:r>
            <a:r>
              <a:rPr lang="en-US" sz="3600" dirty="0">
                <a:solidFill>
                  <a:schemeClr val="bg1"/>
                </a:solidFill>
              </a:rPr>
              <a:t> </a:t>
            </a:r>
            <a:r>
              <a:rPr lang="en-US" sz="3600" dirty="0" err="1">
                <a:solidFill>
                  <a:schemeClr val="bg1"/>
                </a:solidFill>
              </a:rPr>
              <a:t>thoại</a:t>
            </a:r>
            <a:r>
              <a:rPr lang="en-US" sz="3600" dirty="0">
                <a:solidFill>
                  <a:schemeClr val="bg1"/>
                </a:solidFill>
              </a:rPr>
              <a:t>. </a:t>
            </a:r>
            <a:r>
              <a:rPr lang="en-US" sz="3600" dirty="0" err="1">
                <a:solidFill>
                  <a:schemeClr val="bg1"/>
                </a:solidFill>
              </a:rPr>
              <a:t>Ngoài</a:t>
            </a:r>
            <a:r>
              <a:rPr lang="en-US" sz="3600" dirty="0">
                <a:solidFill>
                  <a:schemeClr val="bg1"/>
                </a:solidFill>
              </a:rPr>
              <a:t> </a:t>
            </a:r>
            <a:r>
              <a:rPr lang="en-US" sz="3600" dirty="0" err="1">
                <a:solidFill>
                  <a:schemeClr val="bg1"/>
                </a:solidFill>
              </a:rPr>
              <a:t>ra</a:t>
            </a:r>
            <a:r>
              <a:rPr lang="en-US" sz="3600" dirty="0">
                <a:solidFill>
                  <a:schemeClr val="bg1"/>
                </a:solidFill>
              </a:rPr>
              <a:t> Lan </a:t>
            </a:r>
            <a:r>
              <a:rPr lang="en-US" sz="3600" dirty="0" err="1">
                <a:solidFill>
                  <a:schemeClr val="bg1"/>
                </a:solidFill>
              </a:rPr>
              <a:t>nên</a:t>
            </a:r>
            <a:r>
              <a:rPr lang="en-US" sz="3600" dirty="0">
                <a:solidFill>
                  <a:schemeClr val="bg1"/>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vẻ</a:t>
            </a:r>
            <a:r>
              <a:rPr lang="en-US" sz="3600" b="1" dirty="0">
                <a:solidFill>
                  <a:srgbClr val="FFFF00"/>
                </a:solidFill>
              </a:rPr>
              <a:t>, </a:t>
            </a:r>
            <a:r>
              <a:rPr lang="en-US" sz="3600" b="1" dirty="0" err="1">
                <a:solidFill>
                  <a:srgbClr val="FFFF00"/>
                </a:solidFill>
              </a:rPr>
              <a:t>lạc</a:t>
            </a:r>
            <a:r>
              <a:rPr lang="en-US" sz="3600" b="1" dirty="0">
                <a:solidFill>
                  <a:srgbClr val="FFFF00"/>
                </a:solidFill>
              </a:rPr>
              <a:t> </a:t>
            </a:r>
            <a:r>
              <a:rPr lang="en-US" sz="3600" b="1" dirty="0" err="1">
                <a:solidFill>
                  <a:srgbClr val="FFFF00"/>
                </a:solidFill>
              </a:rPr>
              <a:t>quan</a:t>
            </a:r>
            <a:r>
              <a:rPr lang="en-US" sz="3600" b="1" dirty="0">
                <a:solidFill>
                  <a:srgbClr val="FFFF00"/>
                </a:solidFill>
              </a:rPr>
              <a:t> </a:t>
            </a:r>
            <a:r>
              <a:rPr lang="en-US" sz="3600" b="1" dirty="0" err="1">
                <a:solidFill>
                  <a:srgbClr val="FFFF00"/>
                </a:solidFill>
              </a:rPr>
              <a:t>và</a:t>
            </a:r>
            <a:r>
              <a:rPr lang="en-US" sz="3600" b="1" dirty="0">
                <a:solidFill>
                  <a:srgbClr val="FFFF00"/>
                </a:solidFill>
              </a:rPr>
              <a:t> </a:t>
            </a:r>
            <a:r>
              <a:rPr lang="en-US" sz="3600" b="1" dirty="0" err="1">
                <a:solidFill>
                  <a:srgbClr val="FFFF00"/>
                </a:solidFill>
              </a:rPr>
              <a:t>chủ</a:t>
            </a:r>
            <a:r>
              <a:rPr lang="en-US" sz="3600" b="1" dirty="0">
                <a:solidFill>
                  <a:srgbClr val="FFFF00"/>
                </a:solidFill>
              </a:rPr>
              <a:t> </a:t>
            </a:r>
            <a:r>
              <a:rPr lang="en-US" sz="3600" b="1" dirty="0" err="1">
                <a:solidFill>
                  <a:srgbClr val="FFFF00"/>
                </a:solidFill>
              </a:rPr>
              <a:t>động</a:t>
            </a:r>
            <a:r>
              <a:rPr lang="en-US" sz="3600" b="1" dirty="0">
                <a:solidFill>
                  <a:srgbClr val="FFFF00"/>
                </a:solidFill>
              </a:rPr>
              <a:t> </a:t>
            </a:r>
            <a:r>
              <a:rPr lang="en-US" sz="3600" b="1" dirty="0" err="1">
                <a:solidFill>
                  <a:srgbClr val="FFFF00"/>
                </a:solidFill>
              </a:rPr>
              <a:t>trò</a:t>
            </a:r>
            <a:r>
              <a:rPr lang="en-US" sz="3600" b="1" dirty="0">
                <a:solidFill>
                  <a:srgbClr val="FFFF00"/>
                </a:solidFill>
              </a:rPr>
              <a:t> </a:t>
            </a:r>
            <a:r>
              <a:rPr lang="en-US" sz="3600" b="1" dirty="0" err="1">
                <a:solidFill>
                  <a:srgbClr val="FFFF00"/>
                </a:solidFill>
              </a:rPr>
              <a:t>chuyện</a:t>
            </a:r>
            <a:r>
              <a:rPr lang="en-US" sz="3600" b="1" dirty="0">
                <a:solidFill>
                  <a:srgbClr val="FFFF00"/>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chơi</a:t>
            </a:r>
            <a:r>
              <a:rPr lang="en-US" sz="3600" b="1" dirty="0">
                <a:solidFill>
                  <a:srgbClr val="FFFF00"/>
                </a:solidFill>
              </a:rPr>
              <a:t> </a:t>
            </a:r>
            <a:r>
              <a:rPr lang="en-US" sz="3600" b="1" dirty="0" err="1">
                <a:solidFill>
                  <a:srgbClr val="FFFF00"/>
                </a:solidFill>
              </a:rPr>
              <a:t>với</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trong</a:t>
            </a:r>
            <a:r>
              <a:rPr lang="en-US" sz="3600" b="1" dirty="0">
                <a:solidFill>
                  <a:srgbClr val="FFFF00"/>
                </a:solidFill>
              </a:rPr>
              <a:t> </a:t>
            </a:r>
            <a:r>
              <a:rPr lang="en-US" sz="3600" b="1" dirty="0" err="1">
                <a:solidFill>
                  <a:srgbClr val="FFFF00"/>
                </a:solidFill>
              </a:rPr>
              <a:t>lớp</a:t>
            </a:r>
            <a:r>
              <a:rPr lang="en-US" sz="3600" b="1" dirty="0">
                <a:solidFill>
                  <a:srgbClr val="FFFF00"/>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thêm</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người</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mới</a:t>
            </a:r>
            <a:r>
              <a:rPr lang="en-US" sz="3600" dirty="0">
                <a:solidFill>
                  <a:schemeClr val="bg1"/>
                </a:solidFill>
              </a:rPr>
              <a:t>.</a:t>
            </a:r>
          </a:p>
        </p:txBody>
      </p:sp>
      <p:pic>
        <p:nvPicPr>
          <p:cNvPr id="2" name="Picture 1">
            <a:extLst>
              <a:ext uri="{FF2B5EF4-FFF2-40B4-BE49-F238E27FC236}">
                <a16:creationId xmlns:a16="http://schemas.microsoft.com/office/drawing/2014/main" xmlns="" id="{4B1A1BD7-3D9E-311F-A926-50EC5C0390FF}"/>
              </a:ext>
            </a:extLst>
          </p:cNvPr>
          <p:cNvPicPr>
            <a:picLocks noChangeAspect="1"/>
          </p:cNvPicPr>
          <p:nvPr/>
        </p:nvPicPr>
        <p:blipFill>
          <a:blip r:embed="rId3"/>
          <a:stretch>
            <a:fillRect/>
          </a:stretch>
        </p:blipFill>
        <p:spPr>
          <a:xfrm>
            <a:off x="304674" y="196930"/>
            <a:ext cx="2895851" cy="1072989"/>
          </a:xfrm>
          <a:prstGeom prst="rect">
            <a:avLst/>
          </a:prstGeom>
        </p:spPr>
      </p:pic>
    </p:spTree>
    <p:extLst>
      <p:ext uri="{BB962C8B-B14F-4D97-AF65-F5344CB8AC3E}">
        <p14:creationId xmlns:p14="http://schemas.microsoft.com/office/powerpoint/2010/main" val="8891884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xmlns="" id="{182E3090-F844-DDA9-8CEC-19EB765EC352}"/>
              </a:ext>
            </a:extLst>
          </p:cNvPr>
          <p:cNvSpPr txBox="1"/>
          <p:nvPr/>
        </p:nvSpPr>
        <p:spPr>
          <a:xfrm>
            <a:off x="2914650" y="1199573"/>
            <a:ext cx="6343650" cy="4154984"/>
          </a:xfrm>
          <a:prstGeom prst="rect">
            <a:avLst/>
          </a:prstGeom>
          <a:noFill/>
        </p:spPr>
        <p:txBody>
          <a:bodyPr wrap="square" rtlCol="0">
            <a:spAutoFit/>
          </a:bodyPr>
          <a:lstStyle/>
          <a:p>
            <a:pPr lvl="0" algn="just"/>
            <a:r>
              <a:rPr lang="vi-VN" sz="4400" dirty="0">
                <a:solidFill>
                  <a:prstClr val="white"/>
                </a:solidFill>
                <a:latin typeface="Calibri" panose="020F0502020204030204"/>
              </a:rPr>
              <a:t>Thái nên đồng ý với đề nghị của mẹ để có thêm những người bạn mới cùng sở thích, vừa được thường xuyên chơi cờ vua cùng bạn.</a:t>
            </a:r>
            <a:endParaRPr kumimoji="0" lang="en-US" sz="44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xmlns="" id="{71A8FBBB-BFA0-E2BF-0BF5-6FE9ED95FF59}"/>
              </a:ext>
            </a:extLst>
          </p:cNvPr>
          <p:cNvPicPr>
            <a:picLocks noChangeAspect="1"/>
          </p:cNvPicPr>
          <p:nvPr/>
        </p:nvPicPr>
        <p:blipFill>
          <a:blip r:embed="rId3"/>
          <a:stretch>
            <a:fillRect/>
          </a:stretch>
        </p:blipFill>
        <p:spPr>
          <a:xfrm>
            <a:off x="237619" y="301705"/>
            <a:ext cx="2877561" cy="1072989"/>
          </a:xfrm>
          <a:prstGeom prst="rect">
            <a:avLst/>
          </a:prstGeom>
        </p:spPr>
      </p:pic>
    </p:spTree>
    <p:extLst>
      <p:ext uri="{BB962C8B-B14F-4D97-AF65-F5344CB8AC3E}">
        <p14:creationId xmlns:p14="http://schemas.microsoft.com/office/powerpoint/2010/main" val="9180466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xmlns=""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xmlns=""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xmlns="" id="{86880851-27D9-CC45-683E-4D04758D85AF}"/>
              </a:ext>
            </a:extLst>
          </p:cNvPr>
          <p:cNvPicPr>
            <a:picLocks noChangeAspect="1"/>
          </p:cNvPicPr>
          <p:nvPr/>
        </p:nvPicPr>
        <p:blipFill>
          <a:blip r:embed="rId5"/>
          <a:stretch>
            <a:fillRect/>
          </a:stretch>
        </p:blipFill>
        <p:spPr>
          <a:xfrm>
            <a:off x="5217581" y="1505552"/>
            <a:ext cx="4938188" cy="3694496"/>
          </a:xfrm>
          <a:prstGeom prst="rect">
            <a:avLst/>
          </a:prstGeom>
        </p:spPr>
      </p:pic>
    </p:spTree>
    <p:extLst>
      <p:ext uri="{BB962C8B-B14F-4D97-AF65-F5344CB8AC3E}">
        <p14:creationId xmlns:p14="http://schemas.microsoft.com/office/powerpoint/2010/main" val="42336082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xmlns="" id="{441B3154-E992-2854-C695-ECBFB20EF490}"/>
              </a:ext>
            </a:extLst>
          </p:cNvPr>
          <p:cNvSpPr/>
          <p:nvPr/>
        </p:nvSpPr>
        <p:spPr>
          <a:xfrm>
            <a:off x="295275" y="115281"/>
            <a:ext cx="11753850" cy="1161069"/>
          </a:xfrm>
          <a:custGeom>
            <a:avLst/>
            <a:gdLst>
              <a:gd name="connsiteX0" fmla="*/ 0 w 11753850"/>
              <a:gd name="connsiteY0" fmla="*/ 193515 h 1161069"/>
              <a:gd name="connsiteX1" fmla="*/ 193515 w 11753850"/>
              <a:gd name="connsiteY1" fmla="*/ 0 h 1161069"/>
              <a:gd name="connsiteX2" fmla="*/ 11560335 w 11753850"/>
              <a:gd name="connsiteY2" fmla="*/ 0 h 1161069"/>
              <a:gd name="connsiteX3" fmla="*/ 11753850 w 11753850"/>
              <a:gd name="connsiteY3" fmla="*/ 193515 h 1161069"/>
              <a:gd name="connsiteX4" fmla="*/ 11753850 w 11753850"/>
              <a:gd name="connsiteY4" fmla="*/ 967554 h 1161069"/>
              <a:gd name="connsiteX5" fmla="*/ 11560335 w 11753850"/>
              <a:gd name="connsiteY5" fmla="*/ 1161069 h 1161069"/>
              <a:gd name="connsiteX6" fmla="*/ 193515 w 11753850"/>
              <a:gd name="connsiteY6" fmla="*/ 1161069 h 1161069"/>
              <a:gd name="connsiteX7" fmla="*/ 0 w 11753850"/>
              <a:gd name="connsiteY7" fmla="*/ 967554 h 1161069"/>
              <a:gd name="connsiteX8" fmla="*/ 0 w 11753850"/>
              <a:gd name="connsiteY8" fmla="*/ 193515 h 116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1161069" fill="none" extrusionOk="0">
                <a:moveTo>
                  <a:pt x="0" y="193515"/>
                </a:moveTo>
                <a:cubicBezTo>
                  <a:pt x="738" y="106616"/>
                  <a:pt x="92721" y="10205"/>
                  <a:pt x="193515" y="0"/>
                </a:cubicBezTo>
                <a:cubicBezTo>
                  <a:pt x="1456946" y="72427"/>
                  <a:pt x="6161760" y="61419"/>
                  <a:pt x="11560335" y="0"/>
                </a:cubicBezTo>
                <a:cubicBezTo>
                  <a:pt x="11665012" y="-15133"/>
                  <a:pt x="11736988" y="81540"/>
                  <a:pt x="11753850" y="193515"/>
                </a:cubicBezTo>
                <a:cubicBezTo>
                  <a:pt x="11688663" y="372676"/>
                  <a:pt x="11766169" y="794963"/>
                  <a:pt x="11753850" y="967554"/>
                </a:cubicBezTo>
                <a:cubicBezTo>
                  <a:pt x="11756889" y="1059007"/>
                  <a:pt x="11666209" y="1159947"/>
                  <a:pt x="11560335" y="1161069"/>
                </a:cubicBezTo>
                <a:cubicBezTo>
                  <a:pt x="6629419" y="1190896"/>
                  <a:pt x="2956959" y="1081763"/>
                  <a:pt x="193515" y="1161069"/>
                </a:cubicBezTo>
                <a:cubicBezTo>
                  <a:pt x="94306" y="1160202"/>
                  <a:pt x="-13637" y="1077126"/>
                  <a:pt x="0" y="967554"/>
                </a:cubicBezTo>
                <a:cubicBezTo>
                  <a:pt x="-29199" y="607663"/>
                  <a:pt x="-11068" y="383073"/>
                  <a:pt x="0" y="193515"/>
                </a:cubicBezTo>
                <a:close/>
              </a:path>
              <a:path w="11753850" h="1161069" stroke="0" extrusionOk="0">
                <a:moveTo>
                  <a:pt x="0" y="193515"/>
                </a:moveTo>
                <a:cubicBezTo>
                  <a:pt x="1827" y="87138"/>
                  <a:pt x="94526" y="16430"/>
                  <a:pt x="193515" y="0"/>
                </a:cubicBezTo>
                <a:cubicBezTo>
                  <a:pt x="5234809" y="123000"/>
                  <a:pt x="6154668" y="-96860"/>
                  <a:pt x="11560335" y="0"/>
                </a:cubicBezTo>
                <a:cubicBezTo>
                  <a:pt x="11663259" y="-3012"/>
                  <a:pt x="11757586" y="79108"/>
                  <a:pt x="11753850" y="193515"/>
                </a:cubicBezTo>
                <a:cubicBezTo>
                  <a:pt x="11805605" y="438358"/>
                  <a:pt x="11809147" y="620002"/>
                  <a:pt x="11753850" y="967554"/>
                </a:cubicBezTo>
                <a:cubicBezTo>
                  <a:pt x="11741261" y="1078990"/>
                  <a:pt x="11655668" y="1159180"/>
                  <a:pt x="11560335" y="1161069"/>
                </a:cubicBezTo>
                <a:cubicBezTo>
                  <a:pt x="9086469" y="1000362"/>
                  <a:pt x="4761341" y="1200736"/>
                  <a:pt x="193515" y="1161069"/>
                </a:cubicBezTo>
                <a:cubicBezTo>
                  <a:pt x="78553" y="1159436"/>
                  <a:pt x="-7400" y="1071077"/>
                  <a:pt x="0" y="967554"/>
                </a:cubicBezTo>
                <a:cubicBezTo>
                  <a:pt x="-39288" y="626077"/>
                  <a:pt x="40628" y="437421"/>
                  <a:pt x="0" y="193515"/>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V</a:t>
            </a:r>
            <a:r>
              <a:rPr lang="vi-VN" sz="3600" kern="0" dirty="0">
                <a:solidFill>
                  <a:srgbClr val="FF0000"/>
                </a:solidFill>
                <a:latin typeface="Calibri" panose="020F0502020204030204" pitchFamily="34" charset="0"/>
                <a:cs typeface="Calibri" panose="020F0502020204030204" pitchFamily="34" charset="0"/>
                <a:sym typeface="Arial"/>
              </a:rPr>
              <a:t>iết hoặc vẽ về bản thân để giới thiệu mình với người bạn mới lúc làm quen.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Tự tin bản thân vẽ sơ đồ tư duy giới thiệu về bản thân và tài năng của bạn">
            <a:extLst>
              <a:ext uri="{FF2B5EF4-FFF2-40B4-BE49-F238E27FC236}">
                <a16:creationId xmlns:a16="http://schemas.microsoft.com/office/drawing/2014/main" xmlns="" id="{3A22F23B-51C8-3434-96ED-FDE245AC5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1504950"/>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3240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xmlns=""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xmlns="" id="{539D6873-80A9-1317-1593-8D7828602E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xmlns="" id="{A654E1BE-43AA-DD33-20A4-1E668F6EC0F5}"/>
              </a:ext>
            </a:extLst>
          </p:cNvPr>
          <p:cNvPicPr>
            <a:picLocks noChangeAspect="1"/>
          </p:cNvPicPr>
          <p:nvPr/>
        </p:nvPicPr>
        <p:blipFill>
          <a:blip r:embed="rId6"/>
          <a:stretch>
            <a:fillRect/>
          </a:stretch>
        </p:blipFill>
        <p:spPr>
          <a:xfrm>
            <a:off x="286388" y="1145556"/>
            <a:ext cx="11638273" cy="2566638"/>
          </a:xfrm>
          <a:prstGeom prst="rect">
            <a:avLst/>
          </a:prstGeom>
        </p:spPr>
      </p:pic>
    </p:spTree>
    <p:extLst>
      <p:ext uri="{BB962C8B-B14F-4D97-AF65-F5344CB8AC3E}">
        <p14:creationId xmlns:p14="http://schemas.microsoft.com/office/powerpoint/2010/main" val="3556662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3" name="Tìm bạn thân_720p">
            <a:hlinkClick r:id="" action="ppaction://media"/>
            <a:extLst>
              <a:ext uri="{FF2B5EF4-FFF2-40B4-BE49-F238E27FC236}">
                <a16:creationId xmlns:a16="http://schemas.microsoft.com/office/drawing/2014/main" xmlns="" id="{70F6CFD3-8840-7F86-6BA0-22F983E392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14480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6BD1C24-C3ED-AE57-257B-3C9253A6FE04}"/>
              </a:ext>
            </a:extLst>
          </p:cNvPr>
          <p:cNvSpPr/>
          <p:nvPr/>
        </p:nvSpPr>
        <p:spPr>
          <a:xfrm>
            <a:off x="1143000" y="1219903"/>
            <a:ext cx="11049000" cy="1027997"/>
          </a:xfrm>
          <a:custGeom>
            <a:avLst/>
            <a:gdLst>
              <a:gd name="connsiteX0" fmla="*/ 0 w 11049000"/>
              <a:gd name="connsiteY0" fmla="*/ 171336 h 1027997"/>
              <a:gd name="connsiteX1" fmla="*/ 171336 w 11049000"/>
              <a:gd name="connsiteY1" fmla="*/ 0 h 1027997"/>
              <a:gd name="connsiteX2" fmla="*/ 10877664 w 11049000"/>
              <a:gd name="connsiteY2" fmla="*/ 0 h 1027997"/>
              <a:gd name="connsiteX3" fmla="*/ 11049000 w 11049000"/>
              <a:gd name="connsiteY3" fmla="*/ 171336 h 1027997"/>
              <a:gd name="connsiteX4" fmla="*/ 11049000 w 11049000"/>
              <a:gd name="connsiteY4" fmla="*/ 856661 h 1027997"/>
              <a:gd name="connsiteX5" fmla="*/ 10877664 w 11049000"/>
              <a:gd name="connsiteY5" fmla="*/ 1027997 h 1027997"/>
              <a:gd name="connsiteX6" fmla="*/ 171336 w 11049000"/>
              <a:gd name="connsiteY6" fmla="*/ 1027997 h 1027997"/>
              <a:gd name="connsiteX7" fmla="*/ 0 w 11049000"/>
              <a:gd name="connsiteY7" fmla="*/ 856661 h 1027997"/>
              <a:gd name="connsiteX8" fmla="*/ 0 w 11049000"/>
              <a:gd name="connsiteY8" fmla="*/ 171336 h 10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0" h="1027997" fill="none" extrusionOk="0">
                <a:moveTo>
                  <a:pt x="0" y="171336"/>
                </a:moveTo>
                <a:cubicBezTo>
                  <a:pt x="242" y="83258"/>
                  <a:pt x="79285" y="4322"/>
                  <a:pt x="171336" y="0"/>
                </a:cubicBezTo>
                <a:cubicBezTo>
                  <a:pt x="4526359" y="72427"/>
                  <a:pt x="7552448" y="61419"/>
                  <a:pt x="10877664" y="0"/>
                </a:cubicBezTo>
                <a:cubicBezTo>
                  <a:pt x="10970825" y="-10085"/>
                  <a:pt x="11040882" y="74254"/>
                  <a:pt x="11049000" y="171336"/>
                </a:cubicBezTo>
                <a:cubicBezTo>
                  <a:pt x="11073435" y="441181"/>
                  <a:pt x="11072957" y="686681"/>
                  <a:pt x="11049000" y="856661"/>
                </a:cubicBezTo>
                <a:cubicBezTo>
                  <a:pt x="11052374" y="934165"/>
                  <a:pt x="10970365" y="1025839"/>
                  <a:pt x="10877664" y="1027997"/>
                </a:cubicBezTo>
                <a:cubicBezTo>
                  <a:pt x="8683921" y="1057824"/>
                  <a:pt x="5382709" y="948691"/>
                  <a:pt x="171336" y="1027997"/>
                </a:cubicBezTo>
                <a:cubicBezTo>
                  <a:pt x="89641" y="1026535"/>
                  <a:pt x="-11233" y="953508"/>
                  <a:pt x="0" y="856661"/>
                </a:cubicBezTo>
                <a:cubicBezTo>
                  <a:pt x="-5583" y="723522"/>
                  <a:pt x="51877" y="489141"/>
                  <a:pt x="0" y="171336"/>
                </a:cubicBezTo>
                <a:close/>
              </a:path>
              <a:path w="11049000" h="1027997" stroke="0" extrusionOk="0">
                <a:moveTo>
                  <a:pt x="0" y="171336"/>
                </a:moveTo>
                <a:cubicBezTo>
                  <a:pt x="8578" y="79048"/>
                  <a:pt x="77692" y="2046"/>
                  <a:pt x="171336" y="0"/>
                </a:cubicBezTo>
                <a:cubicBezTo>
                  <a:pt x="2713426" y="123000"/>
                  <a:pt x="6689165" y="-96860"/>
                  <a:pt x="10877664" y="0"/>
                </a:cubicBezTo>
                <a:cubicBezTo>
                  <a:pt x="10964739" y="-5755"/>
                  <a:pt x="11050094" y="74505"/>
                  <a:pt x="11049000" y="171336"/>
                </a:cubicBezTo>
                <a:cubicBezTo>
                  <a:pt x="11109933" y="394448"/>
                  <a:pt x="11081869" y="617152"/>
                  <a:pt x="11049000" y="856661"/>
                </a:cubicBezTo>
                <a:cubicBezTo>
                  <a:pt x="11034478" y="956548"/>
                  <a:pt x="10958449" y="1025732"/>
                  <a:pt x="10877664" y="1027997"/>
                </a:cubicBezTo>
                <a:cubicBezTo>
                  <a:pt x="8367298" y="867290"/>
                  <a:pt x="4728496" y="1067664"/>
                  <a:pt x="171336" y="1027997"/>
                </a:cubicBezTo>
                <a:cubicBezTo>
                  <a:pt x="70856" y="1026815"/>
                  <a:pt x="-16882" y="943639"/>
                  <a:pt x="0" y="856661"/>
                </a:cubicBezTo>
                <a:cubicBezTo>
                  <a:pt x="-5201" y="719322"/>
                  <a:pt x="55704" y="512635"/>
                  <a:pt x="0" y="171336"/>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err="1">
                <a:solidFill>
                  <a:srgbClr val="FF0000"/>
                </a:solidFill>
                <a:latin typeface="Cambria" panose="02040503050406030204" pitchFamily="18" charset="0"/>
                <a:ea typeface="Cambria" panose="02040503050406030204" pitchFamily="18" charset="0"/>
                <a:sym typeface="Arial"/>
              </a:rPr>
              <a:t>Vì</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sao</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chúng</a:t>
            </a:r>
            <a:r>
              <a:rPr lang="en-US" sz="4000" b="1" kern="0" dirty="0">
                <a:solidFill>
                  <a:srgbClr val="FF0000"/>
                </a:solidFill>
                <a:latin typeface="Cambria" panose="02040503050406030204" pitchFamily="18" charset="0"/>
                <a:ea typeface="Cambria" panose="02040503050406030204" pitchFamily="18" charset="0"/>
                <a:sym typeface="Arial"/>
              </a:rPr>
              <a:t> ta </a:t>
            </a:r>
            <a:r>
              <a:rPr lang="en-US" sz="4000" b="1" kern="0" dirty="0" err="1">
                <a:solidFill>
                  <a:srgbClr val="FF0000"/>
                </a:solidFill>
                <a:latin typeface="Cambria" panose="02040503050406030204" pitchFamily="18" charset="0"/>
                <a:ea typeface="Cambria" panose="02040503050406030204" pitchFamily="18" charset="0"/>
                <a:sym typeface="Arial"/>
              </a:rPr>
              <a:t>nên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thiết</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lập</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quan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hệ</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bạn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bè</a:t>
            </a:r>
            <a:r>
              <a:rPr lang="en-US" sz="4000" b="1" kern="0" dirty="0">
                <a:solidFill>
                  <a:srgbClr val="FF0000"/>
                </a:solidFill>
                <a:latin typeface="Cambria" panose="02040503050406030204" pitchFamily="18" charset="0"/>
                <a:ea typeface="Cambria" panose="02040503050406030204" pitchFamily="18" charset="0"/>
                <a:sym typeface="Arial"/>
              </a:rPr>
              <a:t>?</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5" name="Picture 36">
            <a:extLst>
              <a:ext uri="{FF2B5EF4-FFF2-40B4-BE49-F238E27FC236}">
                <a16:creationId xmlns:a16="http://schemas.microsoft.com/office/drawing/2014/main" xmlns=""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6" name="TextBox 5">
            <a:extLst>
              <a:ext uri="{FF2B5EF4-FFF2-40B4-BE49-F238E27FC236}">
                <a16:creationId xmlns:a16="http://schemas.microsoft.com/office/drawing/2014/main" xmlns="" id="{5E231D68-936D-EB09-4437-B183CCCB8B46}"/>
              </a:ext>
            </a:extLst>
          </p:cNvPr>
          <p:cNvSpPr txBox="1"/>
          <p:nvPr/>
        </p:nvSpPr>
        <p:spPr>
          <a:xfrm>
            <a:off x="2803239" y="2630184"/>
            <a:ext cx="9064910" cy="2554545"/>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Thiết lập quan hệ bạn bè giúp chúng ta có những người bạn để chia sẻ buồn, vui, cũng nhau học tập, vui chơi, trải nghiệm.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2522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xmlns=""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xmlns="" id="{47F783A8-FF03-1732-7257-7D8712CD1000}"/>
              </a:ext>
            </a:extLst>
          </p:cNvPr>
          <p:cNvSpPr/>
          <p:nvPr/>
        </p:nvSpPr>
        <p:spPr>
          <a:xfrm>
            <a:off x="1977025" y="1145845"/>
            <a:ext cx="9472775" cy="1311606"/>
          </a:xfrm>
          <a:custGeom>
            <a:avLst/>
            <a:gdLst>
              <a:gd name="connsiteX0" fmla="*/ 0 w 9472775"/>
              <a:gd name="connsiteY0" fmla="*/ 218605 h 1311606"/>
              <a:gd name="connsiteX1" fmla="*/ 218605 w 9472775"/>
              <a:gd name="connsiteY1" fmla="*/ 0 h 1311606"/>
              <a:gd name="connsiteX2" fmla="*/ 9254170 w 9472775"/>
              <a:gd name="connsiteY2" fmla="*/ 0 h 1311606"/>
              <a:gd name="connsiteX3" fmla="*/ 9472775 w 9472775"/>
              <a:gd name="connsiteY3" fmla="*/ 218605 h 1311606"/>
              <a:gd name="connsiteX4" fmla="*/ 9472775 w 9472775"/>
              <a:gd name="connsiteY4" fmla="*/ 1093001 h 1311606"/>
              <a:gd name="connsiteX5" fmla="*/ 9254170 w 9472775"/>
              <a:gd name="connsiteY5" fmla="*/ 1311606 h 1311606"/>
              <a:gd name="connsiteX6" fmla="*/ 218605 w 9472775"/>
              <a:gd name="connsiteY6" fmla="*/ 1311606 h 1311606"/>
              <a:gd name="connsiteX7" fmla="*/ 0 w 9472775"/>
              <a:gd name="connsiteY7" fmla="*/ 1093001 h 1311606"/>
              <a:gd name="connsiteX8" fmla="*/ 0 w 9472775"/>
              <a:gd name="connsiteY8" fmla="*/ 218605 h 1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311606" fill="none" extrusionOk="0">
                <a:moveTo>
                  <a:pt x="0" y="218605"/>
                </a:moveTo>
                <a:cubicBezTo>
                  <a:pt x="551" y="112792"/>
                  <a:pt x="103004" y="8611"/>
                  <a:pt x="218605" y="0"/>
                </a:cubicBezTo>
                <a:cubicBezTo>
                  <a:pt x="1230149" y="72427"/>
                  <a:pt x="6933214" y="61419"/>
                  <a:pt x="9254170" y="0"/>
                </a:cubicBezTo>
                <a:cubicBezTo>
                  <a:pt x="9373300" y="-11029"/>
                  <a:pt x="9456432" y="92930"/>
                  <a:pt x="9472775" y="218605"/>
                </a:cubicBezTo>
                <a:cubicBezTo>
                  <a:pt x="9466557" y="596590"/>
                  <a:pt x="9524428" y="793642"/>
                  <a:pt x="9472775" y="1093001"/>
                </a:cubicBezTo>
                <a:cubicBezTo>
                  <a:pt x="9475127" y="1201796"/>
                  <a:pt x="9371408" y="1307689"/>
                  <a:pt x="9254170" y="1311606"/>
                </a:cubicBezTo>
                <a:cubicBezTo>
                  <a:pt x="7992122" y="1341433"/>
                  <a:pt x="3718950" y="1232300"/>
                  <a:pt x="218605" y="1311606"/>
                </a:cubicBezTo>
                <a:cubicBezTo>
                  <a:pt x="103479" y="1310972"/>
                  <a:pt x="-2494" y="1214226"/>
                  <a:pt x="0" y="1093001"/>
                </a:cubicBezTo>
                <a:cubicBezTo>
                  <a:pt x="50070" y="754032"/>
                  <a:pt x="50348" y="607858"/>
                  <a:pt x="0" y="218605"/>
                </a:cubicBezTo>
                <a:close/>
              </a:path>
              <a:path w="9472775" h="1311606" stroke="0" extrusionOk="0">
                <a:moveTo>
                  <a:pt x="0" y="218605"/>
                </a:moveTo>
                <a:cubicBezTo>
                  <a:pt x="8199" y="100108"/>
                  <a:pt x="105568" y="16031"/>
                  <a:pt x="218605" y="0"/>
                </a:cubicBezTo>
                <a:cubicBezTo>
                  <a:pt x="4325834" y="123000"/>
                  <a:pt x="5912318" y="-96860"/>
                  <a:pt x="9254170" y="0"/>
                </a:cubicBezTo>
                <a:cubicBezTo>
                  <a:pt x="9356710" y="-13865"/>
                  <a:pt x="9475959" y="91453"/>
                  <a:pt x="9472775" y="218605"/>
                </a:cubicBezTo>
                <a:cubicBezTo>
                  <a:pt x="9540850" y="506511"/>
                  <a:pt x="9420844" y="949769"/>
                  <a:pt x="9472775" y="1093001"/>
                </a:cubicBezTo>
                <a:cubicBezTo>
                  <a:pt x="9466554" y="1215987"/>
                  <a:pt x="9354332" y="1308239"/>
                  <a:pt x="9254170" y="1311606"/>
                </a:cubicBezTo>
                <a:cubicBezTo>
                  <a:pt x="6619100" y="1150899"/>
                  <a:pt x="4090182" y="1351273"/>
                  <a:pt x="218605" y="1311606"/>
                </a:cubicBezTo>
                <a:cubicBezTo>
                  <a:pt x="86446" y="1309298"/>
                  <a:pt x="-20087" y="1204633"/>
                  <a:pt x="0" y="1093001"/>
                </a:cubicBezTo>
                <a:cubicBezTo>
                  <a:pt x="-68116" y="776856"/>
                  <a:pt x="63697" y="540234"/>
                  <a:pt x="0" y="218605"/>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3" name="TextBox 2">
            <a:extLst>
              <a:ext uri="{FF2B5EF4-FFF2-40B4-BE49-F238E27FC236}">
                <a16:creationId xmlns:a16="http://schemas.microsoft.com/office/drawing/2014/main" xmlns="" id="{E1B56544-6CE8-5A0C-B24F-F9A7D0B1A920}"/>
              </a:ext>
            </a:extLst>
          </p:cNvPr>
          <p:cNvSpPr txBox="1"/>
          <p:nvPr/>
        </p:nvSpPr>
        <p:spPr>
          <a:xfrm>
            <a:off x="2546065" y="3115959"/>
            <a:ext cx="906491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thiết lập quan hệ bạn bè, chúng ta cần giới thiệu bản thân; chủ động thể hiện mong muốn làm quen và chơi cùng bạn; thể hiện sự quan tâm tới bạn; luôn thể hiện thái độ thân thiện , cởi mở…</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27552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xmlns=""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xmlns=""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xmlns="" id="{BFDE6425-5DDE-BB09-CCAB-C6B79230D22F}"/>
              </a:ext>
            </a:extLst>
          </p:cNvPr>
          <p:cNvPicPr>
            <a:picLocks noChangeAspect="1"/>
          </p:cNvPicPr>
          <p:nvPr/>
        </p:nvPicPr>
        <p:blipFill>
          <a:blip r:embed="rId5"/>
          <a:stretch>
            <a:fillRect/>
          </a:stretch>
        </p:blipFill>
        <p:spPr>
          <a:xfrm>
            <a:off x="4746994" y="2359059"/>
            <a:ext cx="6127011" cy="2139881"/>
          </a:xfrm>
          <a:prstGeom prst="rect">
            <a:avLst/>
          </a:prstGeom>
        </p:spPr>
      </p:pic>
    </p:spTree>
    <p:extLst>
      <p:ext uri="{BB962C8B-B14F-4D97-AF65-F5344CB8AC3E}">
        <p14:creationId xmlns:p14="http://schemas.microsoft.com/office/powerpoint/2010/main" val="24613287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441B3154-E992-2854-C695-ECBFB20EF490}"/>
              </a:ext>
            </a:extLst>
          </p:cNvPr>
          <p:cNvSpPr/>
          <p:nvPr/>
        </p:nvSpPr>
        <p:spPr>
          <a:xfrm>
            <a:off x="152400" y="115281"/>
            <a:ext cx="11896725" cy="875319"/>
          </a:xfrm>
          <a:custGeom>
            <a:avLst/>
            <a:gdLst>
              <a:gd name="connsiteX0" fmla="*/ 0 w 11896725"/>
              <a:gd name="connsiteY0" fmla="*/ 145889 h 875319"/>
              <a:gd name="connsiteX1" fmla="*/ 145889 w 11896725"/>
              <a:gd name="connsiteY1" fmla="*/ 0 h 875319"/>
              <a:gd name="connsiteX2" fmla="*/ 11750836 w 11896725"/>
              <a:gd name="connsiteY2" fmla="*/ 0 h 875319"/>
              <a:gd name="connsiteX3" fmla="*/ 11896725 w 11896725"/>
              <a:gd name="connsiteY3" fmla="*/ 145889 h 875319"/>
              <a:gd name="connsiteX4" fmla="*/ 11896725 w 11896725"/>
              <a:gd name="connsiteY4" fmla="*/ 729430 h 875319"/>
              <a:gd name="connsiteX5" fmla="*/ 11750836 w 11896725"/>
              <a:gd name="connsiteY5" fmla="*/ 875319 h 875319"/>
              <a:gd name="connsiteX6" fmla="*/ 145889 w 11896725"/>
              <a:gd name="connsiteY6" fmla="*/ 875319 h 875319"/>
              <a:gd name="connsiteX7" fmla="*/ 0 w 11896725"/>
              <a:gd name="connsiteY7" fmla="*/ 729430 h 875319"/>
              <a:gd name="connsiteX8" fmla="*/ 0 w 118967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xmlns="" id="{174BE8B2-B571-C2FE-33AD-9F6B623028AA}"/>
              </a:ext>
            </a:extLst>
          </p:cNvPr>
          <p:cNvPicPr>
            <a:picLocks noChangeAspect="1"/>
          </p:cNvPicPr>
          <p:nvPr/>
        </p:nvPicPr>
        <p:blipFill>
          <a:blip r:embed="rId2"/>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xmlns="" id="{2DF6CB2A-6EC0-A142-3747-576B46F99F29}"/>
              </a:ext>
            </a:extLst>
          </p:cNvPr>
          <p:cNvPicPr>
            <a:picLocks noChangeAspect="1"/>
          </p:cNvPicPr>
          <p:nvPr/>
        </p:nvPicPr>
        <p:blipFill>
          <a:blip r:embed="rId3"/>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xmlns="" id="{BA05422A-9787-E59C-968A-D71088956362}"/>
              </a:ext>
            </a:extLst>
          </p:cNvPr>
          <p:cNvPicPr>
            <a:picLocks noChangeAspect="1"/>
          </p:cNvPicPr>
          <p:nvPr/>
        </p:nvPicPr>
        <p:blipFill>
          <a:blip r:embed="rId4"/>
          <a:stretch>
            <a:fillRect/>
          </a:stretch>
        </p:blipFill>
        <p:spPr>
          <a:xfrm>
            <a:off x="7739851" y="1678575"/>
            <a:ext cx="3779848" cy="2548349"/>
          </a:xfrm>
          <a:prstGeom prst="rect">
            <a:avLst/>
          </a:prstGeom>
        </p:spPr>
      </p:pic>
    </p:spTree>
    <p:extLst>
      <p:ext uri="{BB962C8B-B14F-4D97-AF65-F5344CB8AC3E}">
        <p14:creationId xmlns:p14="http://schemas.microsoft.com/office/powerpoint/2010/main" val="3754029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7" name="Picture 6">
            <a:extLst>
              <a:ext uri="{FF2B5EF4-FFF2-40B4-BE49-F238E27FC236}">
                <a16:creationId xmlns:a16="http://schemas.microsoft.com/office/drawing/2014/main" xmlns="" id="{A347F6A7-D0B8-E5E4-9419-80D60BEC042D}"/>
              </a:ext>
            </a:extLst>
          </p:cNvPr>
          <p:cNvPicPr>
            <a:picLocks noChangeAspect="1"/>
          </p:cNvPicPr>
          <p:nvPr/>
        </p:nvPicPr>
        <p:blipFill>
          <a:blip r:embed="rId3"/>
          <a:stretch>
            <a:fillRect/>
          </a:stretch>
        </p:blipFill>
        <p:spPr>
          <a:xfrm>
            <a:off x="409575" y="2709862"/>
            <a:ext cx="4899773" cy="1833563"/>
          </a:xfrm>
          <a:prstGeom prst="rect">
            <a:avLst/>
          </a:prstGeom>
        </p:spPr>
      </p:pic>
      <p:pic>
        <p:nvPicPr>
          <p:cNvPr id="8" name="Picture 7">
            <a:extLst>
              <a:ext uri="{FF2B5EF4-FFF2-40B4-BE49-F238E27FC236}">
                <a16:creationId xmlns:a16="http://schemas.microsoft.com/office/drawing/2014/main" xmlns=""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13" name="Picture 12" descr="Logo&#10;&#10;Description automatically generated">
            <a:extLst>
              <a:ext uri="{FF2B5EF4-FFF2-40B4-BE49-F238E27FC236}">
                <a16:creationId xmlns:a16="http://schemas.microsoft.com/office/drawing/2014/main" xmlns="" id="{60D82F3C-4577-116B-7404-9BFB90274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14" name="Group 13">
            <a:extLst>
              <a:ext uri="{FF2B5EF4-FFF2-40B4-BE49-F238E27FC236}">
                <a16:creationId xmlns:a16="http://schemas.microsoft.com/office/drawing/2014/main" xmlns="" id="{9F0306A0-4EA3-0D70-14CF-EB3AF806AE85}"/>
              </a:ext>
            </a:extLst>
          </p:cNvPr>
          <p:cNvGrpSpPr/>
          <p:nvPr/>
        </p:nvGrpSpPr>
        <p:grpSpPr>
          <a:xfrm>
            <a:off x="6181726" y="775640"/>
            <a:ext cx="5267323" cy="5596586"/>
            <a:chOff x="442193" y="1257300"/>
            <a:chExt cx="4512118" cy="5372481"/>
          </a:xfrm>
        </p:grpSpPr>
        <p:pic>
          <p:nvPicPr>
            <p:cNvPr id="15" name="Picture 14" descr="A picture containing text&#10;&#10;Description automatically generated">
              <a:extLst>
                <a:ext uri="{FF2B5EF4-FFF2-40B4-BE49-F238E27FC236}">
                  <a16:creationId xmlns:a16="http://schemas.microsoft.com/office/drawing/2014/main" xmlns="" id="{139648C7-5DF2-ABBD-C412-9E46C3102B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6" name="TextBox 15">
              <a:extLst>
                <a:ext uri="{FF2B5EF4-FFF2-40B4-BE49-F238E27FC236}">
                  <a16:creationId xmlns:a16="http://schemas.microsoft.com/office/drawing/2014/main" xmlns="" id="{96223ED0-3F19-817F-B903-B9F8AC91C858}"/>
                </a:ext>
              </a:extLst>
            </p:cNvPr>
            <p:cNvSpPr txBox="1"/>
            <p:nvPr/>
          </p:nvSpPr>
          <p:spPr>
            <a:xfrm>
              <a:off x="458511" y="4005257"/>
              <a:ext cx="4495800" cy="22158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Tự tin giới thiệu bản thân và hỏi tên bạn: Thể hiện mong muốn được biết và làm quen với bạn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76132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xmlns=""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xmlns="" id="{7311BF3D-1EB3-6F5A-3AC2-31BFAC48C545}"/>
              </a:ext>
            </a:extLst>
          </p:cNvPr>
          <p:cNvPicPr>
            <a:picLocks noChangeAspect="1"/>
          </p:cNvPicPr>
          <p:nvPr/>
        </p:nvPicPr>
        <p:blipFill>
          <a:blip r:embed="rId4"/>
          <a:stretch>
            <a:fillRect/>
          </a:stretch>
        </p:blipFill>
        <p:spPr>
          <a:xfrm>
            <a:off x="633412" y="2605087"/>
            <a:ext cx="4315925" cy="1700213"/>
          </a:xfrm>
          <a:prstGeom prst="rect">
            <a:avLst/>
          </a:prstGeom>
        </p:spPr>
      </p:pic>
      <p:pic>
        <p:nvPicPr>
          <p:cNvPr id="5" name="Picture 4" descr="Logo&#10;&#10;Description automatically generated">
            <a:extLst>
              <a:ext uri="{FF2B5EF4-FFF2-40B4-BE49-F238E27FC236}">
                <a16:creationId xmlns:a16="http://schemas.microsoft.com/office/drawing/2014/main" xmlns="" id="{E1D76A5F-0DC0-EEB9-7BC0-2C82CCBAFE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6" name="Group 5">
            <a:extLst>
              <a:ext uri="{FF2B5EF4-FFF2-40B4-BE49-F238E27FC236}">
                <a16:creationId xmlns:a16="http://schemas.microsoft.com/office/drawing/2014/main" xmlns="" id="{7FB29348-B0C9-65B6-0955-4E9DA615392C}"/>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xmlns="" id="{3100A8CE-E950-818F-DCFC-7403E97E4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FC62B68E-5BA6-09C6-AB9B-0B4B58DFD782}"/>
                </a:ext>
              </a:extLst>
            </p:cNvPr>
            <p:cNvSpPr txBox="1"/>
            <p:nvPr/>
          </p:nvSpPr>
          <p:spPr>
            <a:xfrm>
              <a:off x="458511" y="4005257"/>
              <a:ext cx="4495800" cy="22158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 thể hiện thái độ vui vẻ cởi mở. Thái độ vui vẻ cởi mở sẽ tạo cho bạn cảm giác vui vẻ, dễ gần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54728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825</Words>
  <Application>Microsoft Office PowerPoint</Application>
  <PresentationFormat>Custom</PresentationFormat>
  <Paragraphs>35</Paragraphs>
  <Slides>29</Slides>
  <Notes>8</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PCHOMEGPT</cp:lastModifiedBy>
  <cp:revision>46</cp:revision>
  <dcterms:created xsi:type="dcterms:W3CDTF">2023-10-31T01:12:02Z</dcterms:created>
  <dcterms:modified xsi:type="dcterms:W3CDTF">2024-04-11T01:24:38Z</dcterms:modified>
</cp:coreProperties>
</file>