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8" r:id="rId4"/>
    <p:sldMasterId id="2147483708" r:id="rId5"/>
    <p:sldMasterId id="2147483733" r:id="rId6"/>
  </p:sldMasterIdLst>
  <p:notesMasterIdLst>
    <p:notesMasterId r:id="rId30"/>
  </p:notesMasterIdLst>
  <p:sldIdLst>
    <p:sldId id="290" r:id="rId7"/>
    <p:sldId id="291" r:id="rId8"/>
    <p:sldId id="292" r:id="rId9"/>
    <p:sldId id="293" r:id="rId10"/>
    <p:sldId id="294" r:id="rId11"/>
    <p:sldId id="257" r:id="rId12"/>
    <p:sldId id="259" r:id="rId13"/>
    <p:sldId id="258" r:id="rId14"/>
    <p:sldId id="261" r:id="rId15"/>
    <p:sldId id="263" r:id="rId16"/>
    <p:sldId id="264" r:id="rId17"/>
    <p:sldId id="318" r:id="rId18"/>
    <p:sldId id="283" r:id="rId19"/>
    <p:sldId id="319" r:id="rId20"/>
    <p:sldId id="320" r:id="rId21"/>
    <p:sldId id="321" r:id="rId22"/>
    <p:sldId id="286" r:id="rId23"/>
    <p:sldId id="328" r:id="rId24"/>
    <p:sldId id="322" r:id="rId25"/>
    <p:sldId id="323" r:id="rId26"/>
    <p:sldId id="324" r:id="rId27"/>
    <p:sldId id="325" r:id="rId28"/>
    <p:sldId id="32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A6C-22CD-4A72-BB16-F1A968209B1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5520-7C83-4341-BAD2-B125F53DE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5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4" name="Google Shape;8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667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8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-GV </a:t>
            </a:r>
            <a:r>
              <a:rPr lang="en-US" dirty="0" err="1"/>
              <a:t>phổ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: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endParaRPr dirty="0"/>
          </a:p>
        </p:txBody>
      </p:sp>
      <p:sp>
        <p:nvSpPr>
          <p:cNvPr id="857" name="Google Shape;85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đợi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“</a:t>
            </a:r>
            <a:r>
              <a:rPr lang="en-US" baseline="0" dirty="0" err="1"/>
              <a:t>đúng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(Sai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3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đợi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“</a:t>
            </a:r>
            <a:r>
              <a:rPr lang="en-US" baseline="0" dirty="0" err="1"/>
              <a:t>đúng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(Sai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28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đợi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“</a:t>
            </a:r>
            <a:r>
              <a:rPr lang="en-US" baseline="0" dirty="0" err="1"/>
              <a:t>đúng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(Sai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09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73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85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05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2026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056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446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37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142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898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6258003"/>
      </p:ext>
    </p:extLst>
  </p:cSld>
  <p:clrMapOvr>
    <a:masterClrMapping/>
  </p:clrMapOvr>
  <p:transition spd="slow" advTm="12737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637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2754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8970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04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177471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444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922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8194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5775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8758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9529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0565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58524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2686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155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846649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9061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3954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220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4471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20569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6875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143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9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7406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9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9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9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8862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81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376103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7438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10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177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0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3276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7372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3411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34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041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20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20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59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3530240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578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86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184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708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50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712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05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97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468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2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220207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672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54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303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772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917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85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318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162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192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40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766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796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212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642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265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5574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3813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469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16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7022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24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02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7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幻灯片">
  <p:cSld name="3_标题幻灯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994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xmlns="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38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8860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4400" advClick="0" advTm="5000">
        <p14:honeycomb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4484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57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6461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gif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media" Target="../media/media1.mp3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media" Target="../media/media3.mp3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8.gif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microsoft.com/office/2007/relationships/media" Target="../media/media2.mp3"/><Relationship Id="rId10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media" Target="../media/media1.mp3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media" Target="../media/media3.mp3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8.gif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microsoft.com/office/2007/relationships/media" Target="../media/media2.mp3"/><Relationship Id="rId10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media" Target="../media/media1.mp3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media" Target="../media/media3.mp3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8.gif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microsoft.com/office/2007/relationships/media" Target="../media/media2.mp3"/><Relationship Id="rId10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2"/>
          <p:cNvGrpSpPr/>
          <p:nvPr/>
        </p:nvGrpSpPr>
        <p:grpSpPr>
          <a:xfrm>
            <a:off x="-120841" y="1740319"/>
            <a:ext cx="12445813" cy="5171165"/>
            <a:chOff x="-148674" y="369491"/>
            <a:chExt cx="12518406" cy="6488508"/>
          </a:xfrm>
        </p:grpSpPr>
        <p:pic>
          <p:nvPicPr>
            <p:cNvPr id="847" name="Google Shape;84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48674" y="1998289"/>
              <a:ext cx="12518406" cy="2762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2" descr="F:\未标题-1.png"/>
            <p:cNvPicPr preferRelativeResize="0"/>
            <p:nvPr/>
          </p:nvPicPr>
          <p:blipFill rotWithShape="1">
            <a:blip r:embed="rId4">
              <a:alphaModFix/>
            </a:blip>
            <a:srcRect t="-1" b="88649"/>
            <a:stretch/>
          </p:blipFill>
          <p:spPr>
            <a:xfrm>
              <a:off x="-15411" y="3984405"/>
              <a:ext cx="12304393" cy="77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394" y="369491"/>
              <a:ext cx="5091915" cy="4391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4760684"/>
              <a:ext cx="12218080" cy="2097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1" name="Google Shape;851;p2"/>
          <p:cNvGrpSpPr/>
          <p:nvPr/>
        </p:nvGrpSpPr>
        <p:grpSpPr>
          <a:xfrm>
            <a:off x="-643678" y="3230295"/>
            <a:ext cx="5748182" cy="3479023"/>
            <a:chOff x="-4212976" y="2200858"/>
            <a:chExt cx="4383616" cy="2609267"/>
          </a:xfrm>
        </p:grpSpPr>
        <p:pic>
          <p:nvPicPr>
            <p:cNvPr id="852" name="Google Shape;852;p2"/>
            <p:cNvPicPr preferRelativeResize="0"/>
            <p:nvPr/>
          </p:nvPicPr>
          <p:blipFill rotWithShape="1">
            <a:blip r:embed="rId7">
              <a:alphaModFix/>
            </a:blip>
            <a:srcRect l="47710" t="40370" r="7602" b="8900"/>
            <a:stretch/>
          </p:blipFill>
          <p:spPr>
            <a:xfrm>
              <a:off x="-4212976" y="2200858"/>
              <a:ext cx="4383616" cy="2609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3" name="Google Shape;853;p2"/>
            <p:cNvSpPr txBox="1"/>
            <p:nvPr/>
          </p:nvSpPr>
          <p:spPr>
            <a:xfrm>
              <a:off x="-2932343" y="3708122"/>
              <a:ext cx="1980918" cy="392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KHỞI ĐỘNG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73127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</a:rPr>
              <a:t>Bước 2: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â</a:t>
            </a: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m lượng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28147" y="2572856"/>
            <a:ext cx="2595109" cy="1491771"/>
          </a:xfrm>
          <a:prstGeom prst="homePlate">
            <a:avLst>
              <a:gd name="adj" fmla="val 30492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Bước</a:t>
            </a: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 1: 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Bật ti vi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18106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3: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kênh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460700" y="2572856"/>
            <a:ext cx="3304579" cy="1491771"/>
          </a:xfrm>
          <a:prstGeom prst="chevron">
            <a:avLst>
              <a:gd name="adj" fmla="val 25780"/>
            </a:avLst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4: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Tắt ti vi khi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không sử dụng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43BE5E-0F57-4BBE-977E-3FD2AF5BAAB8}"/>
              </a:ext>
            </a:extLst>
          </p:cNvPr>
          <p:cNvSpPr txBox="1"/>
          <p:nvPr/>
        </p:nvSpPr>
        <p:spPr>
          <a:xfrm>
            <a:off x="1889760" y="924560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Các bước dùng điều khiển ti vi: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49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</p:bldLst>
  </p:timing>
  <p:extLst>
    <p:ext uri="{E180D4A7-C9FB-4DFB-919C-405C955672EB}">
      <p14:showEvtLst xmlns:p14="http://schemas.microsoft.com/office/powerpoint/2010/main" xmlns="">
        <p14:playEvt time="0" objId="3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744AE4-6948-4225-8DF0-1C4D73C0AC65}"/>
              </a:ext>
            </a:extLst>
          </p:cNvPr>
          <p:cNvSpPr txBox="1"/>
          <p:nvPr/>
        </p:nvSpPr>
        <p:spPr>
          <a:xfrm>
            <a:off x="660400" y="457200"/>
            <a:ext cx="1085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/>
              <a:t>Em hãy quan sát hình 5 và cho biết những hình ảnh nào thể hiện xem ti vi không đúng cách?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/>
              <a:t>Chỉ ra ảnh hưởng xấu có thể xảy ra khi xem ti vi không đúng cách.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08792FB-3545-4B82-8AC9-6C1D61D6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02" y="1749862"/>
            <a:ext cx="6543675" cy="48482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6BA5DBA-1C8F-4A0F-A470-3FAA05E87F4D}"/>
              </a:ext>
            </a:extLst>
          </p:cNvPr>
          <p:cNvGrpSpPr/>
          <p:nvPr/>
        </p:nvGrpSpPr>
        <p:grpSpPr>
          <a:xfrm>
            <a:off x="7913549" y="4530599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xmlns="" id="{96211DA6-62EF-48C7-91BF-77B5F6B6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48B63017-E3F9-4893-A13C-2F6A85A3C5A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>
    <p:ext uri="{E180D4A7-C9FB-4DFB-919C-405C955672EB}">
      <p14:showEvtLst xmlns:p14="http://schemas.microsoft.com/office/powerpoint/2010/main" xmlns="">
        <p14:playEvt time="0" objId="3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 cstate="print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9498" y="1091251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EA75334-50A4-4CA5-B050-85C93422FF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847" y="2016680"/>
            <a:ext cx="3414847" cy="25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2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xmlns="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AE2FE0-F329-4935-8C12-31385597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4" y="1982470"/>
            <a:ext cx="4573624" cy="3402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569660"/>
          </a:xfrm>
          <a:custGeom>
            <a:avLst/>
            <a:gdLst>
              <a:gd name="connsiteX0" fmla="*/ 0 w 5516880"/>
              <a:gd name="connsiteY0" fmla="*/ 0 h 1569660"/>
              <a:gd name="connsiteX1" fmla="*/ 5516880 w 5516880"/>
              <a:gd name="connsiteY1" fmla="*/ 0 h 1569660"/>
              <a:gd name="connsiteX2" fmla="*/ 5516880 w 5516880"/>
              <a:gd name="connsiteY2" fmla="*/ 1569660 h 1569660"/>
              <a:gd name="connsiteX3" fmla="*/ 0 w 5516880"/>
              <a:gd name="connsiteY3" fmla="*/ 1569660 h 1569660"/>
              <a:gd name="connsiteX4" fmla="*/ 0 w 551688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80" h="1569660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614441" y="257633"/>
                  <a:pt x="5468489" y="890565"/>
                  <a:pt x="5516880" y="1569660"/>
                </a:cubicBezTo>
                <a:cubicBezTo>
                  <a:pt x="3996209" y="1404899"/>
                  <a:pt x="2736877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516880" h="1569660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490992" y="662121"/>
                  <a:pt x="5586292" y="1402874"/>
                  <a:pt x="5516880" y="1569660"/>
                </a:cubicBezTo>
                <a:cubicBezTo>
                  <a:pt x="4287457" y="1423800"/>
                  <a:pt x="13257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gồi xem ti vi quá gần sẽ gây hại cho mắt, dẫn đến các bệnh lí: cận thị, loạn thị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xmlns="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xmlns="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07440B-B071-415B-B092-708255A8EF0A}"/>
              </a:ext>
            </a:extLst>
          </p:cNvPr>
          <p:cNvSpPr txBox="1"/>
          <p:nvPr/>
        </p:nvSpPr>
        <p:spPr>
          <a:xfrm>
            <a:off x="5902960" y="4505362"/>
            <a:ext cx="6035040" cy="2062103"/>
          </a:xfrm>
          <a:custGeom>
            <a:avLst/>
            <a:gdLst>
              <a:gd name="connsiteX0" fmla="*/ 0 w 6035040"/>
              <a:gd name="connsiteY0" fmla="*/ 0 h 2062103"/>
              <a:gd name="connsiteX1" fmla="*/ 6035040 w 6035040"/>
              <a:gd name="connsiteY1" fmla="*/ 0 h 2062103"/>
              <a:gd name="connsiteX2" fmla="*/ 6035040 w 6035040"/>
              <a:gd name="connsiteY2" fmla="*/ 2062103 h 2062103"/>
              <a:gd name="connsiteX3" fmla="*/ 0 w 6035040"/>
              <a:gd name="connsiteY3" fmla="*/ 2062103 h 2062103"/>
              <a:gd name="connsiteX4" fmla="*/ 0 w 6035040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2062103" fill="none" extrusionOk="0">
                <a:moveTo>
                  <a:pt x="0" y="0"/>
                </a:moveTo>
                <a:cubicBezTo>
                  <a:pt x="2002937" y="5222"/>
                  <a:pt x="3352414" y="24918"/>
                  <a:pt x="6035040" y="0"/>
                </a:cubicBezTo>
                <a:cubicBezTo>
                  <a:pt x="5873795" y="602541"/>
                  <a:pt x="5991280" y="1321515"/>
                  <a:pt x="6035040" y="2062103"/>
                </a:cubicBezTo>
                <a:cubicBezTo>
                  <a:pt x="5120810" y="1897342"/>
                  <a:pt x="2776419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6035040" h="2062103" stroke="0" extrusionOk="0">
                <a:moveTo>
                  <a:pt x="0" y="0"/>
                </a:moveTo>
                <a:cubicBezTo>
                  <a:pt x="2808705" y="11849"/>
                  <a:pt x="4146140" y="-161459"/>
                  <a:pt x="6035040" y="0"/>
                </a:cubicBezTo>
                <a:cubicBezTo>
                  <a:pt x="6038170" y="760657"/>
                  <a:pt x="5933864" y="1587749"/>
                  <a:pt x="6035040" y="2062103"/>
                </a:cubicBezTo>
                <a:cubicBezTo>
                  <a:pt x="4961014" y="1916243"/>
                  <a:pt x="780107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ti vi quá muộn và xem trong thời gian dài sẽ ảnh hưởng đến sức khoẻ, làm rối loạn giờ giấc sinh hoạt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xmlns="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C62FEA-6DF6-4BE9-8332-A6676024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7" y="1821931"/>
            <a:ext cx="4493143" cy="35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81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xmlns="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07440B-B071-415B-B092-708255A8EF0A}"/>
              </a:ext>
            </a:extLst>
          </p:cNvPr>
          <p:cNvSpPr txBox="1"/>
          <p:nvPr/>
        </p:nvSpPr>
        <p:spPr>
          <a:xfrm>
            <a:off x="5268683" y="4505362"/>
            <a:ext cx="6669317" cy="1569660"/>
          </a:xfrm>
          <a:custGeom>
            <a:avLst/>
            <a:gdLst>
              <a:gd name="connsiteX0" fmla="*/ 0 w 6669317"/>
              <a:gd name="connsiteY0" fmla="*/ 0 h 1569660"/>
              <a:gd name="connsiteX1" fmla="*/ 6669317 w 6669317"/>
              <a:gd name="connsiteY1" fmla="*/ 0 h 1569660"/>
              <a:gd name="connsiteX2" fmla="*/ 6669317 w 6669317"/>
              <a:gd name="connsiteY2" fmla="*/ 1569660 h 1569660"/>
              <a:gd name="connsiteX3" fmla="*/ 0 w 6669317"/>
              <a:gd name="connsiteY3" fmla="*/ 1569660 h 1569660"/>
              <a:gd name="connsiteX4" fmla="*/ 0 w 6669317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317" h="1569660" fill="none" extrusionOk="0">
                <a:moveTo>
                  <a:pt x="0" y="0"/>
                </a:moveTo>
                <a:cubicBezTo>
                  <a:pt x="792550" y="5222"/>
                  <a:pt x="4143867" y="24918"/>
                  <a:pt x="6669317" y="0"/>
                </a:cubicBezTo>
                <a:cubicBezTo>
                  <a:pt x="6766878" y="257633"/>
                  <a:pt x="6620926" y="890565"/>
                  <a:pt x="6669317" y="1569660"/>
                </a:cubicBezTo>
                <a:cubicBezTo>
                  <a:pt x="4885716" y="1404899"/>
                  <a:pt x="2907968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669317" h="1569660" stroke="0" extrusionOk="0">
                <a:moveTo>
                  <a:pt x="0" y="0"/>
                </a:moveTo>
                <a:cubicBezTo>
                  <a:pt x="1894934" y="11849"/>
                  <a:pt x="3799659" y="-161459"/>
                  <a:pt x="6669317" y="0"/>
                </a:cubicBezTo>
                <a:cubicBezTo>
                  <a:pt x="6643429" y="662121"/>
                  <a:pt x="6738729" y="1402874"/>
                  <a:pt x="6669317" y="1569660"/>
                </a:cubicBezTo>
                <a:cubicBezTo>
                  <a:pt x="4828693" y="1423800"/>
                  <a:pt x="3164938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chéo xem ti vi sẽ khiến mắt phải điều tiết nhiều hơn có thể dẫn đến trường hợp cận lệch, loạn lệch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xmlns="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F08AF-A61D-4F31-A3AD-4637938F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07" y="1894522"/>
            <a:ext cx="4395876" cy="31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98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xmlns="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Hai bạn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nhỏ xem phim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077218"/>
          </a:xfrm>
          <a:custGeom>
            <a:avLst/>
            <a:gdLst>
              <a:gd name="connsiteX0" fmla="*/ 0 w 5516880"/>
              <a:gd name="connsiteY0" fmla="*/ 0 h 1077218"/>
              <a:gd name="connsiteX1" fmla="*/ 5516880 w 5516880"/>
              <a:gd name="connsiteY1" fmla="*/ 0 h 1077218"/>
              <a:gd name="connsiteX2" fmla="*/ 5516880 w 5516880"/>
              <a:gd name="connsiteY2" fmla="*/ 1077218 h 1077218"/>
              <a:gd name="connsiteX3" fmla="*/ 0 w 5516880"/>
              <a:gd name="connsiteY3" fmla="*/ 1077218 h 1077218"/>
              <a:gd name="connsiteX4" fmla="*/ 0 w 551688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80" h="1077218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554742" y="476103"/>
                  <a:pt x="5458277" y="631043"/>
                  <a:pt x="5516880" y="1077218"/>
                </a:cubicBezTo>
                <a:cubicBezTo>
                  <a:pt x="3996209" y="912457"/>
                  <a:pt x="273687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5516880" h="1077218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568915" y="144312"/>
                  <a:pt x="5609023" y="673209"/>
                  <a:pt x="5516880" y="1077218"/>
                </a:cubicBezTo>
                <a:cubicBezTo>
                  <a:pt x="4287457" y="931358"/>
                  <a:pt x="1325790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gồi xem ti vi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đúng khoảng cách, đúng tư thế.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xmlns="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55CB56-6C09-48F2-9D7B-C2DD62EE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2" y="1878965"/>
            <a:ext cx="4652328" cy="32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60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A7ECE65-3B40-4DE0-A833-1C385330D702}"/>
              </a:ext>
            </a:extLst>
          </p:cNvPr>
          <p:cNvGrpSpPr/>
          <p:nvPr/>
        </p:nvGrpSpPr>
        <p:grpSpPr>
          <a:xfrm>
            <a:off x="813609" y="477520"/>
            <a:ext cx="7574794" cy="4362700"/>
            <a:chOff x="4144021" y="1484380"/>
            <a:chExt cx="7574794" cy="48402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40A91CD-F59E-46CA-97C3-33117ABF101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5" name="Rectangle: Diagonal Corners Rounded 4">
                <a:extLst>
                  <a:ext uri="{FF2B5EF4-FFF2-40B4-BE49-F238E27FC236}">
                    <a16:creationId xmlns:a16="http://schemas.microsoft.com/office/drawing/2014/main" xmlns="" id="{66D95EEA-7CE2-4EE7-A945-C5DCB2AC856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Diagonal Corners Rounded 30">
                <a:extLst>
                  <a:ext uri="{FF2B5EF4-FFF2-40B4-BE49-F238E27FC236}">
                    <a16:creationId xmlns:a16="http://schemas.microsoft.com/office/drawing/2014/main" xmlns="" id="{D31DDFBA-E5FC-4D75-8C64-EF4CA79B385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E101DBA-3060-459C-ACDE-44677BCE28AD}"/>
                </a:ext>
              </a:extLst>
            </p:cNvPr>
            <p:cNvSpPr txBox="1"/>
            <p:nvPr/>
          </p:nvSpPr>
          <p:spPr>
            <a:xfrm>
              <a:off x="4284186" y="1624000"/>
              <a:ext cx="7042549" cy="4065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 ti vi là sở thích của đa số các bạn nhỏ. Nếu có chương trình yêu thích, các bạn nhỏ có thể xem ti vi cả ngày.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 vi mang lại rất nhiều lợi ích cho các bạn nh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ỏ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nhưng cũng mang lại r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ấ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 nhiều ảnh hư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ở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 xấu nếu sử dụng không đúng cách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4FB93C90-08B2-464D-A49B-489A0B3E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570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4C82-5921-4899-BE6F-02B8EB27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604837"/>
            <a:ext cx="6834188" cy="58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91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xmlns="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xmlns="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2532F5-75F3-4B90-8D9D-2921D85A1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043" y="2152976"/>
            <a:ext cx="46760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330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356" y="2086118"/>
            <a:ext cx="1085182" cy="24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7842" y="2100263"/>
            <a:ext cx="1099830" cy="251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27440" y="1914525"/>
            <a:ext cx="1189007" cy="166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3" descr="A insect on the ground&#10;&#10;Description automatically generated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18564" y="1914525"/>
            <a:ext cx="640513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81300" y="1686779"/>
            <a:ext cx="7320735" cy="462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3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12413928" y="38661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3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12413928" y="470279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3" descr="A picture containing food&#10;&#10;Description automatically generated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9669623" y="49337"/>
            <a:ext cx="1519850" cy="1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3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E2F3"/>
              </a:buClr>
              <a:buSzPts val="4800"/>
              <a:buFont typeface="Tahom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D8E2F3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TRẠM XE BUÝT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68" name="Google Shape;868;p3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12413928" y="540775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3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12413928" y="302890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3">
            <a:hlinkClick r:id="rId11" action="ppaction://hlinksldjump"/>
          </p:cNvPr>
          <p:cNvSpPr/>
          <p:nvPr/>
        </p:nvSpPr>
        <p:spPr>
          <a:xfrm>
            <a:off x="5761771" y="5555689"/>
            <a:ext cx="203920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5D85F0-7341-4C0E-9CED-BA35FB32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3" y="540456"/>
            <a:ext cx="8090093" cy="1286367"/>
          </a:xfrm>
          <a:prstGeom prst="rect">
            <a:avLst/>
          </a:prstGeom>
        </p:spPr>
      </p:pic>
      <p:grpSp>
        <p:nvGrpSpPr>
          <p:cNvPr id="10" name="组合 5">
            <a:extLst>
              <a:ext uri="{FF2B5EF4-FFF2-40B4-BE49-F238E27FC236}">
                <a16:creationId xmlns:a16="http://schemas.microsoft.com/office/drawing/2014/main" xmlns="" id="{BCCC1856-F2BD-4031-8B3A-C41CE34CFBF2}"/>
              </a:ext>
            </a:extLst>
          </p:cNvPr>
          <p:cNvGrpSpPr/>
          <p:nvPr/>
        </p:nvGrpSpPr>
        <p:grpSpPr>
          <a:xfrm>
            <a:off x="2865120" y="2048228"/>
            <a:ext cx="6055360" cy="3153692"/>
            <a:chOff x="1156044" y="2056266"/>
            <a:chExt cx="9573176" cy="4252459"/>
          </a:xfrm>
        </p:grpSpPr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xmlns="" id="{84299063-92AD-4FF3-9170-AA5600A5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xmlns="" id="{924D259A-26C8-4A64-A81B-D2195C66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51250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74914F-FBE7-4D0F-9E1D-EC34C5398288}"/>
              </a:ext>
            </a:extLst>
          </p:cNvPr>
          <p:cNvSpPr txBox="1"/>
          <p:nvPr/>
        </p:nvSpPr>
        <p:spPr>
          <a:xfrm>
            <a:off x="1153160" y="2249842"/>
            <a:ext cx="10510520" cy="3754874"/>
          </a:xfrm>
          <a:custGeom>
            <a:avLst/>
            <a:gdLst>
              <a:gd name="connsiteX0" fmla="*/ 0 w 10510520"/>
              <a:gd name="connsiteY0" fmla="*/ 0 h 3754874"/>
              <a:gd name="connsiteX1" fmla="*/ 10510520 w 10510520"/>
              <a:gd name="connsiteY1" fmla="*/ 0 h 3754874"/>
              <a:gd name="connsiteX2" fmla="*/ 10510520 w 10510520"/>
              <a:gd name="connsiteY2" fmla="*/ 3754874 h 3754874"/>
              <a:gd name="connsiteX3" fmla="*/ 0 w 10510520"/>
              <a:gd name="connsiteY3" fmla="*/ 3754874 h 3754874"/>
              <a:gd name="connsiteX4" fmla="*/ 0 w 10510520"/>
              <a:gd name="connsiteY4" fmla="*/ 0 h 37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520" h="3754874" fill="none" extrusionOk="0">
                <a:moveTo>
                  <a:pt x="0" y="0"/>
                </a:moveTo>
                <a:cubicBezTo>
                  <a:pt x="3960559" y="5222"/>
                  <a:pt x="8340014" y="24918"/>
                  <a:pt x="10510520" y="0"/>
                </a:cubicBezTo>
                <a:cubicBezTo>
                  <a:pt x="10349275" y="404200"/>
                  <a:pt x="10466760" y="2796308"/>
                  <a:pt x="10510520" y="3754874"/>
                </a:cubicBezTo>
                <a:cubicBezTo>
                  <a:pt x="7400717" y="3590113"/>
                  <a:pt x="2095835" y="3873024"/>
                  <a:pt x="0" y="3754874"/>
                </a:cubicBezTo>
                <a:cubicBezTo>
                  <a:pt x="-55725" y="2939339"/>
                  <a:pt x="17072" y="655443"/>
                  <a:pt x="0" y="0"/>
                </a:cubicBezTo>
                <a:close/>
              </a:path>
              <a:path w="10510520" h="3754874" stroke="0" extrusionOk="0">
                <a:moveTo>
                  <a:pt x="0" y="0"/>
                </a:moveTo>
                <a:cubicBezTo>
                  <a:pt x="1518939" y="11849"/>
                  <a:pt x="7506114" y="-161459"/>
                  <a:pt x="10510520" y="0"/>
                </a:cubicBezTo>
                <a:cubicBezTo>
                  <a:pt x="10513650" y="930341"/>
                  <a:pt x="10409344" y="3236168"/>
                  <a:pt x="10510520" y="3754874"/>
                </a:cubicBezTo>
                <a:cubicBezTo>
                  <a:pt x="7476906" y="3609014"/>
                  <a:pt x="2623228" y="3676550"/>
                  <a:pt x="0" y="3754874"/>
                </a:cubicBezTo>
                <a:cubicBezTo>
                  <a:pt x="74291" y="1885778"/>
                  <a:pt x="168006" y="396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Thời gian: 2-4 phút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Chia lớp thành 2 đội, mỗi đội xếp thành 1 hàng, chơi nối tiếp.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Khi có hiệu lệnh của GV các đội lên viết tên và nội dung chương trình truyền hình mà em biết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Hết thời gian, đội nào viết được nhiều tên và nội dung chương trình truyền hình, đội đó thắng.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5FC30F-16E1-4945-8781-E2BAE351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41" y="291490"/>
            <a:ext cx="523691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499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FF11F63C-25EA-4F4C-9B35-04A2660C0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18" b="13564"/>
          <a:stretch/>
        </p:blipFill>
        <p:spPr bwMode="auto">
          <a:xfrm>
            <a:off x="-609600" y="289548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A94D7F-6CF9-482D-8F25-F51AC4229B78}"/>
              </a:ext>
            </a:extLst>
          </p:cNvPr>
          <p:cNvSpPr txBox="1"/>
          <p:nvPr/>
        </p:nvSpPr>
        <p:spPr>
          <a:xfrm>
            <a:off x="2564257" y="1138923"/>
            <a:ext cx="9286010" cy="2308324"/>
          </a:xfrm>
          <a:custGeom>
            <a:avLst/>
            <a:gdLst>
              <a:gd name="connsiteX0" fmla="*/ 0 w 9286010"/>
              <a:gd name="connsiteY0" fmla="*/ 0 h 2308324"/>
              <a:gd name="connsiteX1" fmla="*/ 9286010 w 9286010"/>
              <a:gd name="connsiteY1" fmla="*/ 0 h 2308324"/>
              <a:gd name="connsiteX2" fmla="*/ 9286010 w 9286010"/>
              <a:gd name="connsiteY2" fmla="*/ 2308324 h 2308324"/>
              <a:gd name="connsiteX3" fmla="*/ 0 w 9286010"/>
              <a:gd name="connsiteY3" fmla="*/ 2308324 h 2308324"/>
              <a:gd name="connsiteX4" fmla="*/ 0 w 9286010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010" h="2308324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124765" y="295473"/>
                  <a:pt x="9242250" y="1186317"/>
                  <a:pt x="9286010" y="2308324"/>
                </a:cubicBezTo>
                <a:cubicBezTo>
                  <a:pt x="7528388" y="2143563"/>
                  <a:pt x="1732310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9286010" h="2308324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89140" y="699270"/>
                  <a:pt x="9184834" y="2031698"/>
                  <a:pt x="9286010" y="2308324"/>
                </a:cubicBezTo>
                <a:cubicBezTo>
                  <a:pt x="5846604" y="2162464"/>
                  <a:pt x="1811122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Về nhà:</a:t>
            </a:r>
          </a:p>
          <a:p>
            <a:pPr lvl="0" algn="ctr"/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Xin phép bố mẹ thực hành chọn kênh, đi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u chỉnh được âm thanh của ti vi của gia đình theo ý muốn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555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xmlns="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36BF2-6E43-4A67-968E-92CB12A50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874" y="1839283"/>
            <a:ext cx="696833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442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1286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>
                  <p14:trim st="440" end="15675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end="71.125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439920" y="79251"/>
            <a:ext cx="5404168" cy="2092450"/>
          </a:xfrm>
          <a:prstGeom prst="wedgeRoundRectCallout">
            <a:avLst>
              <a:gd name="adj1" fmla="val -53136"/>
              <a:gd name="adj2" fmla="val 79694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……….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phát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kênh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truyền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Đài truyền 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10068310" y="6160206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329917" y="6160206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66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49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49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>
                  <p14:trim st="440" end="15675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206240" y="6767"/>
            <a:ext cx="5378972" cy="2214563"/>
          </a:xfrm>
          <a:prstGeom prst="wedgeRoundRectCallout">
            <a:avLst>
              <a:gd name="adj1" fmla="val -45264"/>
              <a:gd name="adj2" fmla="val 7475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lvl="0" algn="just">
              <a:defRPr/>
            </a:pP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……….</a:t>
            </a:r>
            <a:r>
              <a:rPr lang="vi-VN" sz="2800" i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dùng để xem các chương trình truyền hình.</a:t>
            </a:r>
            <a:endParaRPr lang="en-US" sz="2400" i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Máy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thu hình (Tivi)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AB8A3C66-7187-4855-B5F4-6F4BDB5A2C6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21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>
                  <p14:trim st="440" end="15675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216401" y="49337"/>
            <a:ext cx="5634496" cy="2300958"/>
          </a:xfrm>
          <a:prstGeom prst="wedgeRoundRectCallout">
            <a:avLst>
              <a:gd name="adj1" fmla="val -45046"/>
              <a:gd name="adj2" fmla="val 73994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lvl="0" algn="just">
              <a:defRPr/>
            </a:pPr>
            <a:r>
              <a:rPr lang="vi-VN" sz="2800" i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Ti vi phát hình ảnh trên......</a:t>
            </a:r>
            <a:endParaRPr lang="en-US" sz="2400" i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Màn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7F943AF7-102C-49D1-8E8C-BAE02BD725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80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49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49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xmlns="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xmlns="" id="{637E3C2A-7C8C-4353-9827-E5F99C1BBE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99F07F-B9A9-419A-8FC3-151EED80CB57}"/>
              </a:ext>
            </a:extLst>
          </p:cNvPr>
          <p:cNvSpPr txBox="1"/>
          <p:nvPr/>
        </p:nvSpPr>
        <p:spPr>
          <a:xfrm>
            <a:off x="3931331" y="752925"/>
            <a:ext cx="5597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73C9FC-AFED-4825-97DF-249B726E9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724F01-C178-4269-A07E-815311F40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103" y="2134761"/>
            <a:ext cx="8687553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0C858B-BFE6-4480-BC4A-E7E5A1D470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6484" y="2910719"/>
            <a:ext cx="8023031" cy="2048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030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xmlns="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xmlns="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7ECAAA2-E815-4492-865E-578702CEC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507" y="1945342"/>
            <a:ext cx="273734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05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9032415B-A97E-4150-B488-9E83BE70EBE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CEAC60B9-E4F7-4F06-B3F4-ABFFD4480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CF152525-DBD1-4863-8207-A341E6394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3" descr="图片包含 镜子, 事情&#10;&#10;已生成高可信度的说明">
              <a:extLst>
                <a:ext uri="{FF2B5EF4-FFF2-40B4-BE49-F238E27FC236}">
                  <a16:creationId xmlns:a16="http://schemas.microsoft.com/office/drawing/2014/main" xmlns="" id="{0FFA5FC8-1B38-4BDD-9D07-5EDA159E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2B51708-2B71-455C-B7D1-6826A0F1CA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752" y="5252935"/>
            <a:ext cx="5600700" cy="13970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F3E6936-67B3-44AE-A122-E6D0D2CF4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698" y="565199"/>
            <a:ext cx="5897068" cy="1140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9A7D3E-7F78-470B-A764-786BB6216B13}"/>
              </a:ext>
            </a:extLst>
          </p:cNvPr>
          <p:cNvSpPr txBox="1"/>
          <p:nvPr/>
        </p:nvSpPr>
        <p:spPr>
          <a:xfrm>
            <a:off x="1554480" y="1602329"/>
            <a:ext cx="9621520" cy="1219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Lựa chọn được vị trí ngồi đảm bảo góc nhìn và khoảng cách hợp lí khi xem ti vi.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99E48D-0E0B-47B6-BB5F-90C58808357A}"/>
              </a:ext>
            </a:extLst>
          </p:cNvPr>
          <p:cNvSpPr txBox="1"/>
          <p:nvPr/>
        </p:nvSpPr>
        <p:spPr>
          <a:xfrm>
            <a:off x="1554480" y="2861585"/>
            <a:ext cx="9621520" cy="1219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Chọn được kênh, điều chỉnh được âm thanh của ti vi theo ý muốn.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31A25FA-D2A1-465E-A463-4979929C1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3520" y="4495791"/>
            <a:ext cx="2620392" cy="19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72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97F86A-43CE-4330-BD1C-D7E5F3D5A78D}"/>
              </a:ext>
            </a:extLst>
          </p:cNvPr>
          <p:cNvSpPr txBox="1"/>
          <p:nvPr/>
        </p:nvSpPr>
        <p:spPr>
          <a:xfrm>
            <a:off x="1021080" y="457200"/>
            <a:ext cx="101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Em hãy cùng bạn sử dụng điều khiển từ xa để thực hiện các yêu cầu sau: bật, tắt nguồn; điều chỉnh kênh; điều chỉnh âm lượng theo gợi ý.</a:t>
            </a:r>
            <a:endParaRPr lang="en-US" sz="2400" dirty="0"/>
          </a:p>
        </p:txBody>
      </p:sp>
      <p:pic>
        <p:nvPicPr>
          <p:cNvPr id="1026" name="Picture 2" descr="REMOTE ĐIỀU KHIỂN TIVI SAMSUNG LED/LCD NGẮN XỊN | Shopee Việt Nam">
            <a:extLst>
              <a:ext uri="{FF2B5EF4-FFF2-40B4-BE49-F238E27FC236}">
                <a16:creationId xmlns:a16="http://schemas.microsoft.com/office/drawing/2014/main" xmlns="" id="{9A0720CE-8089-4E17-AB97-DBDC88DF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43764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41B38D7-5769-41AC-B2BB-618049B8763A}"/>
              </a:ext>
            </a:extLst>
          </p:cNvPr>
          <p:cNvCxnSpPr>
            <a:cxnSpLocks/>
          </p:cNvCxnSpPr>
          <p:nvPr/>
        </p:nvCxnSpPr>
        <p:spPr>
          <a:xfrm>
            <a:off x="4734560" y="179832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594686-2B04-4191-B936-2FB762CA45F4}"/>
              </a:ext>
            </a:extLst>
          </p:cNvPr>
          <p:cNvSpPr txBox="1"/>
          <p:nvPr/>
        </p:nvSpPr>
        <p:spPr>
          <a:xfrm>
            <a:off x="1666240" y="1437640"/>
            <a:ext cx="339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Sử dụng nút ON/OFF để bật ti vi.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B33971-D63A-4BF7-9E44-EB3244808FCD}"/>
              </a:ext>
            </a:extLst>
          </p:cNvPr>
          <p:cNvSpPr/>
          <p:nvPr/>
        </p:nvSpPr>
        <p:spPr>
          <a:xfrm>
            <a:off x="787400" y="14376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1</a:t>
            </a:r>
            <a:endParaRPr lang="en-US" sz="3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795A82D-F8FD-43A1-8FD7-7761179B3449}"/>
              </a:ext>
            </a:extLst>
          </p:cNvPr>
          <p:cNvCxnSpPr/>
          <p:nvPr/>
        </p:nvCxnSpPr>
        <p:spPr>
          <a:xfrm>
            <a:off x="4671060" y="342900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DCC2E23-C297-45AC-A426-9795AC8665D6}"/>
              </a:ext>
            </a:extLst>
          </p:cNvPr>
          <p:cNvSpPr txBox="1"/>
          <p:nvPr/>
        </p:nvSpPr>
        <p:spPr>
          <a:xfrm>
            <a:off x="1602740" y="3068320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điều chỉnh âm lượng để tăng/giảm âm lượng.</a:t>
            </a:r>
            <a:endParaRPr lang="en-US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718B90E-911B-4878-B9BA-D4C0CA9841FA}"/>
              </a:ext>
            </a:extLst>
          </p:cNvPr>
          <p:cNvSpPr/>
          <p:nvPr/>
        </p:nvSpPr>
        <p:spPr>
          <a:xfrm>
            <a:off x="723900" y="306832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2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4A2699-DFBA-46CD-8BF9-5AF334550911}"/>
              </a:ext>
            </a:extLst>
          </p:cNvPr>
          <p:cNvSpPr/>
          <p:nvPr/>
        </p:nvSpPr>
        <p:spPr>
          <a:xfrm>
            <a:off x="581914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1B4B53D-9510-49C5-9642-7B254A1992D3}"/>
              </a:ext>
            </a:extLst>
          </p:cNvPr>
          <p:cNvCxnSpPr>
            <a:cxnSpLocks/>
          </p:cNvCxnSpPr>
          <p:nvPr/>
        </p:nvCxnSpPr>
        <p:spPr>
          <a:xfrm>
            <a:off x="6864985" y="3450359"/>
            <a:ext cx="1246505" cy="12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3B5DC3B-9036-49C8-BBDD-113B08313341}"/>
              </a:ext>
            </a:extLst>
          </p:cNvPr>
          <p:cNvSpPr/>
          <p:nvPr/>
        </p:nvSpPr>
        <p:spPr>
          <a:xfrm>
            <a:off x="7760970" y="15519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4</a:t>
            </a:r>
            <a:endParaRPr lang="en-US" sz="3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0972EF7-CE25-4193-9B11-9D7E6065158D}"/>
              </a:ext>
            </a:extLst>
          </p:cNvPr>
          <p:cNvSpPr/>
          <p:nvPr/>
        </p:nvSpPr>
        <p:spPr>
          <a:xfrm>
            <a:off x="5843270" y="1972935"/>
            <a:ext cx="101473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F6F9E5A-AAAF-4198-875D-6E8FA5F4520B}"/>
              </a:ext>
            </a:extLst>
          </p:cNvPr>
          <p:cNvSpPr txBox="1"/>
          <p:nvPr/>
        </p:nvSpPr>
        <p:spPr>
          <a:xfrm>
            <a:off x="8559800" y="2384851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Điều chỉnh kênh</a:t>
            </a:r>
            <a:endParaRPr lang="en-US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283B568-C2BD-4F7E-876F-CF821587A363}"/>
              </a:ext>
            </a:extLst>
          </p:cNvPr>
          <p:cNvSpPr/>
          <p:nvPr/>
        </p:nvSpPr>
        <p:spPr>
          <a:xfrm>
            <a:off x="7760970" y="2384851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3</a:t>
            </a:r>
            <a:endParaRPr lang="en-US" sz="3600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1920985C-0B70-45A1-A7C8-65A7CD27C79F}"/>
              </a:ext>
            </a:extLst>
          </p:cNvPr>
          <p:cNvCxnSpPr>
            <a:cxnSpLocks/>
          </p:cNvCxnSpPr>
          <p:nvPr/>
        </p:nvCxnSpPr>
        <p:spPr>
          <a:xfrm>
            <a:off x="6887845" y="2343773"/>
            <a:ext cx="1223645" cy="87004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C668EA-9C59-4D30-B8AD-66EAFD755C28}"/>
              </a:ext>
            </a:extLst>
          </p:cNvPr>
          <p:cNvSpPr txBox="1"/>
          <p:nvPr/>
        </p:nvSpPr>
        <p:spPr>
          <a:xfrm>
            <a:off x="8001000" y="2982990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1: Sử dụng các phím số</a:t>
            </a:r>
            <a:endParaRPr lang="en-US" sz="2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AD45D053-1B90-4F2F-86F1-A48F0464D615}"/>
              </a:ext>
            </a:extLst>
          </p:cNvPr>
          <p:cNvSpPr/>
          <p:nvPr/>
        </p:nvSpPr>
        <p:spPr>
          <a:xfrm>
            <a:off x="650113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2B23DA6-DDF5-4E15-B426-55F497E2E219}"/>
              </a:ext>
            </a:extLst>
          </p:cNvPr>
          <p:cNvSpPr txBox="1"/>
          <p:nvPr/>
        </p:nvSpPr>
        <p:spPr>
          <a:xfrm>
            <a:off x="8021955" y="3284173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2: Sử dụng nút P</a:t>
            </a:r>
            <a:endParaRPr lang="en-US" sz="2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668D084-CDE1-4637-B1C8-8C10C4EB4DF9}"/>
              </a:ext>
            </a:extLst>
          </p:cNvPr>
          <p:cNvSpPr txBox="1"/>
          <p:nvPr/>
        </p:nvSpPr>
        <p:spPr>
          <a:xfrm>
            <a:off x="8497570" y="1551940"/>
            <a:ext cx="280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ON/OFF để tắt ti vi.</a:t>
            </a:r>
            <a:endParaRPr lang="en-US" sz="24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1B75251E-5518-4EFE-A737-952F3ED038A7}"/>
              </a:ext>
            </a:extLst>
          </p:cNvPr>
          <p:cNvCxnSpPr>
            <a:cxnSpLocks/>
          </p:cNvCxnSpPr>
          <p:nvPr/>
        </p:nvCxnSpPr>
        <p:spPr>
          <a:xfrm>
            <a:off x="6187440" y="1798320"/>
            <a:ext cx="1573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5459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42" grpId="0"/>
      <p:bldP spid="43" grpId="0" animBg="1"/>
      <p:bldP spid="7" grpId="0" animBg="1"/>
      <p:bldP spid="48" grpId="0" animBg="1"/>
      <p:bldP spid="50" grpId="0" animBg="1"/>
      <p:bldP spid="51" grpId="0"/>
      <p:bldP spid="52" grpId="0" animBg="1"/>
      <p:bldP spid="58" grpId="0"/>
      <p:bldP spid="88" grpId="0" animBg="1"/>
      <p:bldP spid="89" grpId="0"/>
      <p:bldP spid="90" grpId="0"/>
    </p:bldLst>
  </p:timing>
  <p:extLst>
    <p:ext uri="{E180D4A7-C9FB-4DFB-919C-405C955672EB}">
      <p14:showEvtLst xmlns:p14="http://schemas.microsoft.com/office/powerpoint/2010/main" xmlns="">
        <p14:playEvt time="0" objId="30"/>
      </p14:showEvtLst>
    </p:ext>
  </p:extLst>
</p:sld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742</Words>
  <Application>Microsoft Office PowerPoint</Application>
  <PresentationFormat>Custom</PresentationFormat>
  <Paragraphs>85</Paragraphs>
  <Slides>23</Slides>
  <Notes>11</Notes>
  <HiddenSlides>0</HiddenSlides>
  <MMClips>9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自定义设计方案</vt:lpstr>
      <vt:lpstr>1_自定义设计方案</vt:lpstr>
      <vt:lpstr>3_Office 主题​​</vt:lpstr>
      <vt:lpstr>Office Theme</vt:lpstr>
      <vt:lpstr>1_Office Theme</vt:lpstr>
      <vt:lpstr>1_Simple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viettelstrore</cp:lastModifiedBy>
  <cp:revision>30</cp:revision>
  <dcterms:created xsi:type="dcterms:W3CDTF">2022-08-04T23:58:56Z</dcterms:created>
  <dcterms:modified xsi:type="dcterms:W3CDTF">2024-04-09T08:04:53Z</dcterms:modified>
</cp:coreProperties>
</file>