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1" r:id="rId3"/>
    <p:sldId id="258" r:id="rId4"/>
    <p:sldId id="273" r:id="rId5"/>
    <p:sldId id="272" r:id="rId6"/>
    <p:sldId id="274" r:id="rId7"/>
    <p:sldId id="264" r:id="rId8"/>
    <p:sldId id="275" r:id="rId9"/>
    <p:sldId id="276" r:id="rId10"/>
    <p:sldId id="277" r:id="rId11"/>
    <p:sldId id="265" r:id="rId12"/>
    <p:sldId id="266" r:id="rId13"/>
    <p:sldId id="279" r:id="rId14"/>
    <p:sldId id="278" r:id="rId15"/>
    <p:sldId id="263" r:id="rId16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0000CC"/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5017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31/03/2023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31/03/2023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618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1201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2627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97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32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5791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69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31/03/2023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1923874" y="2352802"/>
            <a:ext cx="8670974" cy="234506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9725" y="825499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46176" y="242649"/>
            <a:ext cx="7002925" cy="707886"/>
            <a:chOff x="696578" y="1237719"/>
            <a:chExt cx="7002925" cy="707886"/>
          </a:xfrm>
        </p:grpSpPr>
        <p:grpSp>
          <p:nvGrpSpPr>
            <p:cNvPr id="13" name="Group 1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71140" y="1244236"/>
              <a:ext cx="642836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80" y="1314621"/>
            <a:ext cx="4987617" cy="3441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148404" y="2710673"/>
            <a:ext cx="2404826" cy="67710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57" y="5064371"/>
            <a:ext cx="11732455" cy="872197"/>
            <a:chOff x="323557" y="5064371"/>
            <a:chExt cx="11732455" cy="872197"/>
          </a:xfrm>
        </p:grpSpPr>
        <p:sp>
          <p:nvSpPr>
            <p:cNvPr id="5" name="Rounded Rectangle 4"/>
            <p:cNvSpPr/>
            <p:nvPr/>
          </p:nvSpPr>
          <p:spPr>
            <a:xfrm>
              <a:off x="323557" y="5064371"/>
              <a:ext cx="11732455" cy="87219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1689" y="5215126"/>
              <a:ext cx="1167149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 </a:t>
              </a:r>
              <a:r>
                <a:rPr lang="vi-VN" sz="30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</a:t>
              </a:r>
              <a:r>
                <a:rPr lang="vi-VN" sz="3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 </a:t>
              </a:r>
              <a:r>
                <a:rPr lang="vi-VN" sz="30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 lại từ một số lệnh.</a:t>
              </a:r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6850966" y="2926080"/>
            <a:ext cx="798135" cy="2532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305219" y="372036"/>
            <a:ext cx="3641259" cy="609600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LUYỆN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7203" y="1316482"/>
            <a:ext cx="11626198" cy="5286023"/>
            <a:chOff x="337203" y="1316482"/>
            <a:chExt cx="11626198" cy="5286023"/>
          </a:xfrm>
        </p:grpSpPr>
        <p:sp>
          <p:nvSpPr>
            <p:cNvPr id="4" name="Rounded Rectangle 3"/>
            <p:cNvSpPr/>
            <p:nvPr/>
          </p:nvSpPr>
          <p:spPr>
            <a:xfrm>
              <a:off x="337203" y="1316482"/>
              <a:ext cx="11577293" cy="52860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27129" y="1617591"/>
              <a:ext cx="11336272" cy="4845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Kích hoạt phần mềm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chọn ngôn ngữ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Chỉ và gọi tên các vùng cơ bản của cửa sổ phần mềm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Mở tệp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Meo-Scratch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Dùng thao tác kéo thả chuột để:</a:t>
              </a:r>
            </a:p>
            <a:p>
              <a:pPr marL="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Tháo các lệnh ra khỏi khối lệnh.</a:t>
              </a:r>
            </a:p>
            <a:p>
              <a:pPr marL="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Ghép các lệnh trở lại thành khối lệnh ban đầu.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 Thoát khỏi phần mềm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76719" y="1892931"/>
            <a:ext cx="8525434" cy="354139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Mở tệp </a:t>
            </a:r>
            <a:r>
              <a:rPr 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Meo-ve-ngoi-sao 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thư mục </a:t>
            </a:r>
            <a:r>
              <a:rPr 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D:\Lop 4A\Scratch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Nháy chuột vào </a:t>
            </a: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lệnh, 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kết quả trong vùng </a:t>
            </a:r>
            <a:r>
              <a:rPr 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 khấu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Thoát khỏi phần mềm </a:t>
            </a:r>
            <a:r>
              <a:rPr lang="vi-VN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êu đề 1"/>
          <p:cNvSpPr txBox="1">
            <a:spLocks/>
          </p:cNvSpPr>
          <p:nvPr/>
        </p:nvSpPr>
        <p:spPr>
          <a:xfrm>
            <a:off x="4196929" y="26599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16105" y="1210923"/>
            <a:ext cx="9802906" cy="5430389"/>
            <a:chOff x="1116105" y="1210923"/>
            <a:chExt cx="9802906" cy="5430389"/>
          </a:xfrm>
        </p:grpSpPr>
        <p:grpSp>
          <p:nvGrpSpPr>
            <p:cNvPr id="38" name="Group 37"/>
            <p:cNvGrpSpPr/>
            <p:nvPr/>
          </p:nvGrpSpPr>
          <p:grpSpPr>
            <a:xfrm>
              <a:off x="1116105" y="1210923"/>
              <a:ext cx="9802906" cy="5430389"/>
              <a:chOff x="1116105" y="1210923"/>
              <a:chExt cx="9802906" cy="543038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116105" y="1210923"/>
                <a:ext cx="9802906" cy="5430389"/>
                <a:chOff x="163158" y="829005"/>
                <a:chExt cx="6553200" cy="4127355"/>
              </a:xfrm>
            </p:grpSpPr>
            <p:sp>
              <p:nvSpPr>
                <p:cNvPr id="19" name="矩形 76"/>
                <p:cNvSpPr/>
                <p:nvPr/>
              </p:nvSpPr>
              <p:spPr>
                <a:xfrm>
                  <a:off x="163158" y="1084592"/>
                  <a:ext cx="6553200" cy="3871768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621137" y="1556078"/>
                  <a:ext cx="5921866" cy="893611"/>
                  <a:chOff x="3733798" y="1907953"/>
                  <a:chExt cx="9089547" cy="1158815"/>
                </a:xfrm>
              </p:grpSpPr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3733798" y="1907953"/>
                    <a:ext cx="9089547" cy="1087990"/>
                  </a:xfrm>
                  <a:prstGeom prst="roundRect">
                    <a:avLst/>
                  </a:prstGeom>
                  <a:solidFill>
                    <a:srgbClr val="FFD96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4381015" y="1907976"/>
                    <a:ext cx="8442330" cy="11587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lnSpc>
                        <a:spcPct val="110000"/>
                      </a:lnSpc>
                      <a:spcAft>
                        <a:spcPts val="600"/>
                      </a:spcAft>
                    </a:pP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Mở tệp </a:t>
                    </a:r>
                    <a:r>
                      <a:rPr lang="vi-VN"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Meo-ve-ngoi-sao </a:t>
                    </a: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trong thư mục </a:t>
                    </a:r>
                    <a:r>
                      <a:rPr lang="vi-VN"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D:\Lop 4A\Scratch</a:t>
                    </a: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650501" y="2608093"/>
                  <a:ext cx="5892501" cy="933172"/>
                  <a:chOff x="3733796" y="1879965"/>
                  <a:chExt cx="10991781" cy="1611684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3733796" y="1879965"/>
                    <a:ext cx="10991781" cy="1598099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465586" y="1948322"/>
                    <a:ext cx="10181651" cy="154332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  <a:spcAft>
                        <a:spcPts val="600"/>
                      </a:spcAft>
                    </a:pP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Nháy chuột vào </a:t>
                    </a:r>
                    <a:r>
                      <a:rPr lang="vi-VN" sz="3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lệnh</a:t>
                    </a:r>
                    <a:r>
                      <a:rPr lang="en-US" sz="3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</a:t>
                    </a:r>
                    <a:r>
                      <a:rPr lang="vi-VN" sz="3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quan sát kết quả trong vùng </a:t>
                    </a:r>
                    <a:r>
                      <a:rPr lang="vi-VN"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Sân khấu</a:t>
                    </a: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70279" y="3756415"/>
                  <a:ext cx="6172723" cy="941089"/>
                  <a:chOff x="336224" y="3732883"/>
                  <a:chExt cx="6172723" cy="941089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10379" y="3732883"/>
                    <a:ext cx="5898568" cy="941089"/>
                    <a:chOff x="3275023" y="1879965"/>
                    <a:chExt cx="11003098" cy="1625357"/>
                  </a:xfrm>
                </p:grpSpPr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275023" y="1879965"/>
                      <a:ext cx="11003098" cy="1625357"/>
                    </a:xfrm>
                    <a:prstGeom prst="round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sym typeface="Arial"/>
                      </a:endParaRP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4018131" y="2254259"/>
                      <a:ext cx="9993421" cy="82561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Thoát khỏi phần mềm </a:t>
                      </a:r>
                      <a:r>
                        <a:rPr lang="vi-VN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Scratch</a:t>
                      </a:r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vi-VN" sz="3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36224" y="3868824"/>
                    <a:ext cx="597911" cy="676319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</p:pic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565624" y="829005"/>
                  <a:ext cx="3748405" cy="484709"/>
                </a:xfrm>
                <a:prstGeom prst="ellipse">
                  <a:avLst/>
                </a:prstGeom>
                <a:solidFill>
                  <a:srgbClr val="00B050"/>
                </a:solidFill>
                <a:ln w="1905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Em</a:t>
                  </a:r>
                  <a:r>
                    <a:rPr kumimoji="0" 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cùng</a:t>
                  </a:r>
                  <a:r>
                    <a:rPr kumimoji="0" 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bạn</a:t>
                  </a:r>
                  <a:r>
                    <a:rPr kumimoji="0" 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thực</a:t>
                  </a:r>
                  <a:r>
                    <a:rPr kumimoji="0" 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hiện</a:t>
                  </a:r>
                  <a:endPara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endParaRPr>
                </a:p>
              </p:txBody>
            </p: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836" y="3719800"/>
                <a:ext cx="894413" cy="86956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8835" y="2266133"/>
                <a:ext cx="894413" cy="85973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-1" t="7866" r="4840" b="-1"/>
            <a:stretch/>
          </p:blipFill>
          <p:spPr>
            <a:xfrm>
              <a:off x="6274759" y="3644153"/>
              <a:ext cx="650476" cy="598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7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4656" y="1622628"/>
            <a:ext cx="10582836" cy="4188381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vi-VN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phần mềm tạo ra chương trình máy tính. Cửa sổ phần mềm </a:t>
            </a:r>
            <a:r>
              <a:rPr lang="vi-V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vi-VN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5 vùng cơ bản: các nhóm lệnh, các lệnh trong mỗi nhóm lệnh, vùng lập trình, sân khấu, vùng nhân vật và sân khấu. 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GHI NHỚ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0372230" y="4764018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5894" y="2877670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HỌC SINH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81765">
            <a:off x="3474720" y="1267968"/>
            <a:ext cx="7632192" cy="3681984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84448" y="1423339"/>
            <a:ext cx="752246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24</a:t>
            </a:r>
          </a:p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 VỚI PHẦN MỀM SCRATCH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646176" y="1063416"/>
            <a:ext cx="7428679" cy="610936"/>
          </a:xfrm>
        </p:spPr>
        <p:txBody>
          <a:bodyPr rtlCol="0"/>
          <a:lstStyle/>
          <a:p>
            <a:pPr rtl="0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</a:rPr>
              <a:t>Biểu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tượng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mềm</a:t>
            </a:r>
            <a:r>
              <a:rPr lang="en-US" sz="2800" b="1" dirty="0" smtClean="0">
                <a:solidFill>
                  <a:srgbClr val="0000CC"/>
                </a:solidFill>
              </a:rPr>
              <a:t> Scratch:</a:t>
            </a:r>
            <a:endParaRPr lang="vi-VN" sz="28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298921"/>
            <a:ext cx="8710122" cy="707886"/>
            <a:chOff x="696578" y="1237719"/>
            <a:chExt cx="871012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81355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</a:t>
              </a:r>
              <a:r>
                <a:rPr lang="en-US" sz="3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734" y="2219251"/>
            <a:ext cx="6292213" cy="4532162"/>
            <a:chOff x="811521" y="2453411"/>
            <a:chExt cx="7310457" cy="4206758"/>
          </a:xfrm>
        </p:grpSpPr>
        <p:sp>
          <p:nvSpPr>
            <p:cNvPr id="10" name="Rounded Rectangle 9"/>
            <p:cNvSpPr/>
            <p:nvPr/>
          </p:nvSpPr>
          <p:spPr>
            <a:xfrm>
              <a:off x="811521" y="2453411"/>
              <a:ext cx="7310457" cy="42067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891288" y="2668054"/>
              <a:ext cx="7101916" cy="379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đúp chuột vào biểu tượng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sát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 tên các vùng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cưa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sổ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24.1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háy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 các nhóm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sát sự thay đổi của các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lệnh.</a:t>
              </a:r>
              <a:endPara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Kéo một lệnh từ vùng các lệnh sang vùng lập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và quan sát hành động của nhân vật mèo 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46" y="2494503"/>
            <a:ext cx="5702265" cy="3951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349" y="960720"/>
            <a:ext cx="752319" cy="8419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267" y="2375932"/>
            <a:ext cx="494141" cy="553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618" y="164246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441" y="998807"/>
            <a:ext cx="10222173" cy="5697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657" y="1941342"/>
            <a:ext cx="565381" cy="32355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470" y="196949"/>
            <a:ext cx="2518122" cy="5230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>
            <a:endCxn id="4" idx="1"/>
          </p:cNvCxnSpPr>
          <p:nvPr/>
        </p:nvCxnSpPr>
        <p:spPr>
          <a:xfrm rot="16200000" flipH="1">
            <a:off x="-901988" y="2100324"/>
            <a:ext cx="3183718" cy="42313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985447" y="141027"/>
            <a:ext cx="2518949" cy="8999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Elbow Connector 17"/>
          <p:cNvCxnSpPr>
            <a:stCxn id="16" idx="1"/>
          </p:cNvCxnSpPr>
          <p:nvPr/>
        </p:nvCxnSpPr>
        <p:spPr>
          <a:xfrm rot="10800000" flipV="1">
            <a:off x="2771329" y="591019"/>
            <a:ext cx="214118" cy="133625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19310" y="1941342"/>
            <a:ext cx="1803769" cy="4656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10588" y="1941342"/>
            <a:ext cx="3693597" cy="4656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76475" y="3867150"/>
            <a:ext cx="2361821" cy="5230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47289" y="3847480"/>
            <a:ext cx="2133221" cy="5230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30248" y="5230171"/>
            <a:ext cx="2583387" cy="70636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91694" y="1980611"/>
            <a:ext cx="3767038" cy="280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91694" y="4879317"/>
            <a:ext cx="3767038" cy="171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266738" y="862353"/>
            <a:ext cx="20326" cy="848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938111" y="381469"/>
            <a:ext cx="2122670" cy="5230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32128" y="381469"/>
            <a:ext cx="3191056" cy="501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Elbow Connector 32"/>
          <p:cNvCxnSpPr>
            <a:stCxn id="31" idx="1"/>
          </p:cNvCxnSpPr>
          <p:nvPr/>
        </p:nvCxnSpPr>
        <p:spPr>
          <a:xfrm rot="10800000" flipV="1">
            <a:off x="7710204" y="632462"/>
            <a:ext cx="1121924" cy="112013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242649"/>
            <a:ext cx="8710122" cy="707886"/>
            <a:chOff x="696578" y="1237719"/>
            <a:chExt cx="871012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81355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</a:t>
              </a:r>
              <a:r>
                <a:rPr lang="en-US" sz="3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95555" y="1807422"/>
            <a:ext cx="6963508" cy="4196783"/>
            <a:chOff x="267284" y="1402159"/>
            <a:chExt cx="6963508" cy="4196783"/>
          </a:xfrm>
        </p:grpSpPr>
        <p:grpSp>
          <p:nvGrpSpPr>
            <p:cNvPr id="11" name="Group 10"/>
            <p:cNvGrpSpPr/>
            <p:nvPr/>
          </p:nvGrpSpPr>
          <p:grpSpPr>
            <a:xfrm>
              <a:off x="267284" y="1402159"/>
              <a:ext cx="6963508" cy="4196783"/>
              <a:chOff x="502071" y="2122889"/>
              <a:chExt cx="8090385" cy="384760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02071" y="2122889"/>
                <a:ext cx="8090385" cy="3847607"/>
              </a:xfrm>
              <a:prstGeom prst="roundRect">
                <a:avLst/>
              </a:prstGeom>
              <a:solidFill>
                <a:srgbClr val="FEECDE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79925" y="2415101"/>
                <a:ext cx="7613430" cy="3165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vi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Chọn ngôn ngữ</a:t>
                </a:r>
              </a:p>
              <a:p>
                <a:pPr marL="633413" indent="-633413" algn="just">
                  <a:lnSpc>
                    <a:spcPct val="130000"/>
                  </a:lnSpc>
                  <a:spcAft>
                    <a:spcPts val="1200"/>
                  </a:spcAft>
                </a:pPr>
                <a:r>
                  <a:rPr lang="vi-V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</a:t>
                </a:r>
                <a:r>
                  <a:rPr lang="vi-VN" sz="32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 chuột vào biểu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tượng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danh sách ngôn ngữ xuất hiện.</a:t>
                </a:r>
              </a:p>
              <a:p>
                <a:pPr marL="633413" indent="-633413" algn="just">
                  <a:lnSpc>
                    <a:spcPct val="130000"/>
                  </a:lnSpc>
                  <a:spcAft>
                    <a:spcPts val="1200"/>
                  </a:spcAft>
                </a:pPr>
                <a:r>
                  <a:rPr lang="vi-V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[2] </a:t>
                </a:r>
                <a:r>
                  <a:rPr lang="vi-VN" sz="32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 ngôn ngữ em muốn hiển thị (chẳng hạn </a:t>
                </a:r>
                <a:r>
                  <a:rPr lang="vi-VN" sz="32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Tiếng Việt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4839" y="2365496"/>
              <a:ext cx="656127" cy="55604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55" y="1035030"/>
            <a:ext cx="3812344" cy="5741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871003" y="1006807"/>
            <a:ext cx="590843" cy="6202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53642" y="5579406"/>
            <a:ext cx="2155650" cy="314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242649"/>
            <a:ext cx="8710122" cy="707886"/>
            <a:chOff x="696578" y="1237719"/>
            <a:chExt cx="871012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81355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</a:t>
              </a:r>
              <a:r>
                <a:rPr lang="en-US" sz="3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6003" y="1973573"/>
            <a:ext cx="6963508" cy="3868452"/>
            <a:chOff x="502071" y="2122890"/>
            <a:chExt cx="8090385" cy="3546593"/>
          </a:xfrm>
        </p:grpSpPr>
        <p:sp>
          <p:nvSpPr>
            <p:cNvPr id="10" name="Rounded Rectangle 9"/>
            <p:cNvSpPr/>
            <p:nvPr/>
          </p:nvSpPr>
          <p:spPr>
            <a:xfrm>
              <a:off x="502071" y="2122890"/>
              <a:ext cx="8090385" cy="354659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14547" y="2415101"/>
              <a:ext cx="7668294" cy="2976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20700" indent="-520700"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 </a:t>
              </a:r>
              <a:r>
                <a:rPr lang="vi-VN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lệnh </a:t>
              </a:r>
              <a:r>
                <a:rPr lang="en-US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30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vi-VN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 trí nút điều khiển cửa sổ);</a:t>
              </a:r>
            </a:p>
            <a:p>
              <a:pPr marL="520700" indent="-520700"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[2] </a:t>
              </a:r>
              <a:r>
                <a:rPr lang="vi-VN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 xuất hiện cửa sổ hỏi như hình 24.3 nháy chuột vào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Leave</a:t>
              </a:r>
              <a:r>
                <a:rPr lang="vi-VN" sz="3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thoát. </a:t>
              </a:r>
              <a:endPara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33457" y="119714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983" y="2302440"/>
            <a:ext cx="447675" cy="533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948" y="2569140"/>
            <a:ext cx="4854950" cy="27182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6176" y="242649"/>
            <a:ext cx="7002925" cy="707886"/>
            <a:chOff x="696578" y="1237719"/>
            <a:chExt cx="7002925" cy="707886"/>
          </a:xfrm>
        </p:grpSpPr>
        <p:grpSp>
          <p:nvGrpSpPr>
            <p:cNvPr id="9" name="Group 8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71140" y="1244236"/>
              <a:ext cx="642836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32108" y="1072623"/>
            <a:ext cx="10994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2513" y="1721305"/>
            <a:ext cx="4942046" cy="376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-Scratch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-Scratch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97337" y="1655604"/>
            <a:ext cx="4067635" cy="655093"/>
            <a:chOff x="4434919" y="1787858"/>
            <a:chExt cx="4723907" cy="8290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919" y="1787858"/>
              <a:ext cx="4723907" cy="8290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660107" y="1885081"/>
              <a:ext cx="988994" cy="65340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559" y="2436974"/>
            <a:ext cx="6213073" cy="43664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23630" y="2674961"/>
            <a:ext cx="3343701" cy="38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325635" y="3521185"/>
            <a:ext cx="1537011" cy="38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010484" y="6344529"/>
            <a:ext cx="950375" cy="296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951739" y="2674961"/>
            <a:ext cx="416152" cy="38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941095" y="3521185"/>
            <a:ext cx="416152" cy="38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021340" y="6301496"/>
            <a:ext cx="416152" cy="38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5" grpId="0" animBg="1"/>
      <p:bldP spid="34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83" y="175774"/>
            <a:ext cx="12027687" cy="64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46176" y="242649"/>
            <a:ext cx="7002925" cy="707886"/>
            <a:chOff x="696578" y="1237719"/>
            <a:chExt cx="7002925" cy="707886"/>
          </a:xfrm>
        </p:grpSpPr>
        <p:grpSp>
          <p:nvGrpSpPr>
            <p:cNvPr id="13" name="Group 1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71140" y="1244236"/>
              <a:ext cx="642836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7203" y="1179623"/>
            <a:ext cx="11577293" cy="5125642"/>
            <a:chOff x="419091" y="1179623"/>
            <a:chExt cx="11577293" cy="5125642"/>
          </a:xfrm>
        </p:grpSpPr>
        <p:grpSp>
          <p:nvGrpSpPr>
            <p:cNvPr id="8" name="Group 7"/>
            <p:cNvGrpSpPr/>
            <p:nvPr/>
          </p:nvGrpSpPr>
          <p:grpSpPr>
            <a:xfrm>
              <a:off x="419091" y="1179623"/>
              <a:ext cx="11577293" cy="5125642"/>
              <a:chOff x="615767" y="2122889"/>
              <a:chExt cx="12055337" cy="3598489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15767" y="2122889"/>
                <a:ext cx="12055337" cy="3598489"/>
              </a:xfrm>
              <a:prstGeom prst="roundRect">
                <a:avLst/>
              </a:prstGeom>
              <a:solidFill>
                <a:srgbClr val="FEECDE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79924" y="2213886"/>
                <a:ext cx="11678004" cy="3416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1]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mèo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19113" indent="-519113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[2] 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mèo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19113" indent="-519113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[3]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trắng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19113" indent="-519113">
                  <a:lnSpc>
                    <a:spcPct val="120000"/>
                  </a:lnSpc>
                  <a:spcAft>
                    <a:spcPts val="600"/>
                  </a:spcAft>
                </a:pPr>
                <a:endPara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9113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vi-VN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sửa thành</a:t>
                </a:r>
                <a:r>
                  <a:rPr lang="vi-VN" sz="28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9113" indent="-519113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[4] </a:t>
                </a:r>
                <a:r>
                  <a:rPr lang="vi-VN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 chuột vào nhân vật mèo và cho biết sự thay đổi so với lần trước. </a:t>
                </a:r>
                <a:endPara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2118" y="3101690"/>
              <a:ext cx="4269547" cy="7787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6318" y="4133819"/>
              <a:ext cx="4495800" cy="79057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24</Template>
  <TotalTime>263</TotalTime>
  <Words>623</Words>
  <Application>Microsoft Office PowerPoint</Application>
  <PresentationFormat>Widescreen</PresentationFormat>
  <Paragraphs>83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Print</vt:lpstr>
      <vt:lpstr>Tahoma</vt:lpstr>
      <vt:lpstr>Wingdings</vt:lpstr>
      <vt:lpstr>Minh họa Thiên nhiên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2023-03-30T02:48:00Z</dcterms:created>
  <dcterms:modified xsi:type="dcterms:W3CDTF">2023-03-31T15:23:25Z</dcterms:modified>
</cp:coreProperties>
</file>