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008" r:id="rId1"/>
    <p:sldMasterId id="2147484048" r:id="rId2"/>
    <p:sldMasterId id="2147484089" r:id="rId3"/>
    <p:sldMasterId id="2147484102" r:id="rId4"/>
  </p:sldMasterIdLst>
  <p:notesMasterIdLst>
    <p:notesMasterId r:id="rId18"/>
  </p:notesMasterIdLst>
  <p:sldIdLst>
    <p:sldId id="11088788" r:id="rId5"/>
    <p:sldId id="11088789" r:id="rId6"/>
    <p:sldId id="11088800" r:id="rId7"/>
    <p:sldId id="11088799" r:id="rId8"/>
    <p:sldId id="11088779" r:id="rId9"/>
    <p:sldId id="11088801" r:id="rId10"/>
    <p:sldId id="11088802" r:id="rId11"/>
    <p:sldId id="11088803" r:id="rId12"/>
    <p:sldId id="11088798" r:id="rId13"/>
    <p:sldId id="11088804" r:id="rId14"/>
    <p:sldId id="11088805" r:id="rId15"/>
    <p:sldId id="11088806" r:id="rId16"/>
    <p:sldId id="941" r:id="rId17"/>
  </p:sldIdLst>
  <p:sldSz cx="6858000" cy="51435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FFE7"/>
    <a:srgbClr val="FFFFDD"/>
    <a:srgbClr val="FFFFD9"/>
    <a:srgbClr val="FFFFCC"/>
    <a:srgbClr val="0000BC"/>
    <a:srgbClr val="FF7D7D"/>
    <a:srgbClr val="FF5B5B"/>
    <a:srgbClr val="E2F0D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1140E64-4373-4C8D-BCBB-07256B65901B}">
  <a:tblStyle styleId="{B1140E64-4373-4C8D-BCBB-07256B65901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37"/>
    <p:restoredTop sz="93294" autoAdjust="0"/>
  </p:normalViewPr>
  <p:slideViewPr>
    <p:cSldViewPr>
      <p:cViewPr>
        <p:scale>
          <a:sx n="89" d="100"/>
          <a:sy n="89" d="100"/>
        </p:scale>
        <p:origin x="900" y="66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89438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0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38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76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1_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3005870" y="1945343"/>
            <a:ext cx="3401775" cy="822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4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35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4215788" y="2620363"/>
            <a:ext cx="219172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1946304" y="2093275"/>
            <a:ext cx="78975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None/>
              <a:defRPr sz="54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500"/>
              <a:buFont typeface="Fira Sans Extra Condensed Medium"/>
              <a:buNone/>
              <a:defRPr sz="4125">
                <a:solidFill>
                  <a:schemeClr val="l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8944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Header 5">
  <p:cSld name="Header 5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ctrTitle"/>
          </p:nvPr>
        </p:nvSpPr>
        <p:spPr>
          <a:xfrm flipH="1">
            <a:off x="2045138" y="2897239"/>
            <a:ext cx="2767725" cy="45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4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350"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subTitle" idx="1"/>
          </p:nvPr>
        </p:nvSpPr>
        <p:spPr>
          <a:xfrm flipH="1">
            <a:off x="2469038" y="3488360"/>
            <a:ext cx="1919925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5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750"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588738" y="1351346"/>
            <a:ext cx="1680525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5500"/>
              <a:buFont typeface="Fira Sans Extra Condensed Medium"/>
              <a:buNone/>
              <a:defRPr sz="4125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705890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945191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封面/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F:\0PPT素材\背景及图片\白麻子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478"/>
          <a:stretch/>
        </p:blipFill>
        <p:spPr bwMode="auto">
          <a:xfrm>
            <a:off x="1" y="1"/>
            <a:ext cx="6857999" cy="514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22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812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07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7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101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/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555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41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346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7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2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2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454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52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219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2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0720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2"/>
            <a:ext cx="3471863" cy="3655219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4261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9580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089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87863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751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16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865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995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685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465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3495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686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7512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86947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4259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45656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841772"/>
            <a:ext cx="58293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73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965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66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5"/>
            <a:ext cx="5915025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00244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179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50469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845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83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3895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0766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9225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273844"/>
            <a:ext cx="1478756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273844"/>
            <a:ext cx="4350544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72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5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1401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97639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14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71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0"/>
            <a:ext cx="347186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23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740570"/>
            <a:ext cx="3471863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4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116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A526-F5B6-4A1B-A580-E16CE0C024D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559AB-126C-4D39-8454-6C8B787F1D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1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  <p:sldLayoutId id="2147484022" r:id="rId14"/>
    <p:sldLayoutId id="2147484023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7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6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84E0F-B49E-4CF9-974F-F2E81701724C}" type="datetimeFigureOut">
              <a:rPr lang="en-US" smtClean="0"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6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6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2D9CF-84F5-40DC-9319-750C0EB7F7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08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841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  <p:sldLayoutId id="2147484101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5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3/14/2023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4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4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652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3" r:id="rId1"/>
    <p:sldLayoutId id="2147484104" r:id="rId2"/>
    <p:sldLayoutId id="2147484105" r:id="rId3"/>
    <p:sldLayoutId id="2147484106" r:id="rId4"/>
    <p:sldLayoutId id="2147484107" r:id="rId5"/>
    <p:sldLayoutId id="2147484108" r:id="rId6"/>
    <p:sldLayoutId id="2147484109" r:id="rId7"/>
    <p:sldLayoutId id="2147484110" r:id="rId8"/>
    <p:sldLayoutId id="2147484111" r:id="rId9"/>
    <p:sldLayoutId id="2147484112" r:id="rId10"/>
    <p:sldLayoutId id="2147484113" r:id="rId11"/>
    <p:sldLayoutId id="2147484114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Relationship Id="rId4" Type="http://schemas.microsoft.com/office/2007/relationships/hdphoto" Target="../media/hdphoto8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224" y="1352550"/>
            <a:ext cx="5565976" cy="1905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98412" y="1276350"/>
            <a:ext cx="5181600" cy="201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3200" b="1" dirty="0">
                <a:solidFill>
                  <a:srgbClr val="FF0000"/>
                </a:solidFill>
              </a:rPr>
              <a:t>SỬ DỤNG CÔNG CỤ ĐA PHƯƠNG TIỆN ĐỂ TÌM HIỂU LỊCH SỬ, VĂN HOÁ</a:t>
            </a:r>
            <a:endParaRPr lang="en-US" sz="3000" b="1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286000" y="666752"/>
            <a:ext cx="2080886" cy="380999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23A</a:t>
            </a:r>
            <a:endParaRPr lang="en-US" sz="24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3517808"/>
            <a:ext cx="1447800" cy="105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6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97588D94-5857-2419-4696-28CAC447AA2C}"/>
              </a:ext>
            </a:extLst>
          </p:cNvPr>
          <p:cNvSpPr/>
          <p:nvPr/>
        </p:nvSpPr>
        <p:spPr>
          <a:xfrm>
            <a:off x="2436794" y="102263"/>
            <a:ext cx="2031008" cy="517531"/>
          </a:xfrm>
          <a:prstGeom prst="roundRect">
            <a:avLst/>
          </a:prstGeom>
          <a:solidFill>
            <a:srgbClr val="0000F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500" b="1" dirty="0" err="1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Vận</a:t>
            </a:r>
            <a:r>
              <a:rPr lang="en-US" sz="2500" b="1" dirty="0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dụng</a:t>
            </a:r>
            <a:endParaRPr lang="en-US" sz="2500" b="1" dirty="0">
              <a:solidFill>
                <a:prstClr val="white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0125" y="680259"/>
            <a:ext cx="6498518" cy="4329891"/>
            <a:chOff x="120125" y="680259"/>
            <a:chExt cx="6498518" cy="4329891"/>
          </a:xfrm>
        </p:grpSpPr>
        <p:sp>
          <p:nvSpPr>
            <p:cNvPr id="14" name="矩形 76"/>
            <p:cNvSpPr/>
            <p:nvPr/>
          </p:nvSpPr>
          <p:spPr>
            <a:xfrm>
              <a:off x="152401" y="1352552"/>
              <a:ext cx="6466242" cy="3657598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lIns="136083" tIns="68040" rIns="136083" bIns="68040" anchor="b"/>
            <a:lstStyle/>
            <a:p>
              <a:pPr lvl="0" algn="just">
                <a:spcAft>
                  <a:spcPts val="300"/>
                </a:spcAft>
                <a:buClrTx/>
                <a:defRPr/>
              </a:pPr>
              <a:endParaRPr kumimoji="0" lang="zh-CN" alt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cs typeface="+mn-ea"/>
                <a:sym typeface="+mn-lt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0125" y="1962150"/>
              <a:ext cx="6427484" cy="2245678"/>
            </a:xfrm>
            <a:prstGeom prst="rect">
              <a:avLst/>
            </a:prstGeom>
            <a:noFill/>
          </p:spPr>
          <p:txBody>
            <a:bodyPr wrap="square" lIns="136080" tIns="68040" rIns="136080" bIns="68040">
              <a:spAutoFit/>
            </a:bodyPr>
            <a:lstStyle/>
            <a:p>
              <a:pPr marL="403225" indent="-403225" algn="just">
                <a:lnSpc>
                  <a:spcPct val="110000"/>
                </a:lnSpc>
                <a:spcAft>
                  <a:spcPts val="3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vi-VN" sz="2400" b="1" dirty="0">
                  <a:solidFill>
                    <a:srgbClr val="FF0000"/>
                  </a:solidFill>
                </a:rPr>
                <a:t>Em cùng bạn thực hiện: </a:t>
              </a:r>
              <a:endParaRPr lang="en-US" sz="2400" b="1" dirty="0" smtClean="0">
                <a:solidFill>
                  <a:srgbClr val="FF0000"/>
                </a:solidFill>
              </a:endParaRPr>
            </a:p>
            <a:p>
              <a:pPr marL="795338" indent="-450850" algn="just">
                <a:lnSpc>
                  <a:spcPct val="110000"/>
                </a:lnSpc>
                <a:spcAft>
                  <a:spcPts val="300"/>
                </a:spcAft>
                <a:buClr>
                  <a:srgbClr val="0000CC"/>
                </a:buClr>
                <a:buAutoNum type="alphaLcPeriod"/>
              </a:pPr>
              <a:r>
                <a:rPr lang="vi-VN" sz="2400" dirty="0" smtClean="0">
                  <a:solidFill>
                    <a:srgbClr val="0000CC"/>
                  </a:solidFill>
                </a:rPr>
                <a:t>Thao </a:t>
              </a:r>
              <a:r>
                <a:rPr lang="vi-VN" sz="2400" dirty="0">
                  <a:solidFill>
                    <a:srgbClr val="0000CC"/>
                  </a:solidFill>
                </a:rPr>
                <a:t>tác và trình bày các bước để xem video trên máy tính. </a:t>
              </a:r>
              <a:endParaRPr lang="en-US" sz="2400" dirty="0" smtClean="0">
                <a:solidFill>
                  <a:srgbClr val="0000CC"/>
                </a:solidFill>
              </a:endParaRPr>
            </a:p>
            <a:p>
              <a:pPr marL="795338" indent="-450850" algn="just">
                <a:lnSpc>
                  <a:spcPct val="110000"/>
                </a:lnSpc>
                <a:spcAft>
                  <a:spcPts val="300"/>
                </a:spcAft>
                <a:buClr>
                  <a:srgbClr val="0000CC"/>
                </a:buClr>
                <a:buAutoNum type="alphaLcPeriod"/>
              </a:pPr>
              <a:r>
                <a:rPr lang="vi-VN" sz="2400" dirty="0" smtClean="0">
                  <a:solidFill>
                    <a:srgbClr val="0000CC"/>
                  </a:solidFill>
                </a:rPr>
                <a:t>Gọi </a:t>
              </a:r>
              <a:r>
                <a:rPr lang="vi-VN" sz="2400" dirty="0">
                  <a:solidFill>
                    <a:srgbClr val="0000CC"/>
                  </a:solidFill>
                </a:rPr>
                <a:t>tên và nêu chức năng của các nút điều khiển video:</a:t>
              </a:r>
              <a:endParaRPr lang="en-US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450242" y="4186312"/>
              <a:ext cx="6061801" cy="561975"/>
              <a:chOff x="353420" y="4207828"/>
              <a:chExt cx="6061801" cy="561975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353420" y="4207828"/>
                <a:ext cx="3892264" cy="561975"/>
                <a:chOff x="457200" y="4207828"/>
                <a:chExt cx="3892264" cy="561975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57200" y="4207828"/>
                  <a:ext cx="1504950" cy="561975"/>
                </a:xfrm>
                <a:prstGeom prst="rect">
                  <a:avLst/>
                </a:prstGeom>
              </p:spPr>
            </p:pic>
            <p:pic>
              <p:nvPicPr>
                <p:cNvPr id="7" name="Picture 6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87239" y="4216119"/>
                  <a:ext cx="2562225" cy="523875"/>
                </a:xfrm>
                <a:prstGeom prst="rect">
                  <a:avLst/>
                </a:prstGeom>
              </p:spPr>
            </p:pic>
          </p:grpSp>
          <p:pic>
            <p:nvPicPr>
              <p:cNvPr id="8" name="Picture 7"/>
              <p:cNvPicPr>
                <a:picLocks noChangeAspect="1"/>
              </p:cNvPicPr>
              <p:nvPr/>
            </p:nvPicPr>
            <p:blipFill rotWithShape="1">
              <a:blip r:embed="rId4"/>
              <a:srcRect b="7755"/>
              <a:stretch/>
            </p:blipFill>
            <p:spPr>
              <a:xfrm>
                <a:off x="4014921" y="4216119"/>
                <a:ext cx="2400300" cy="523875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3309" y="680259"/>
              <a:ext cx="1501115" cy="13445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14887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958" y="98411"/>
            <a:ext cx="6803450" cy="4994947"/>
            <a:chOff x="41958" y="98411"/>
            <a:chExt cx="6803450" cy="4994947"/>
          </a:xfrm>
        </p:grpSpPr>
        <p:grpSp>
          <p:nvGrpSpPr>
            <p:cNvPr id="12" name="Group 11"/>
            <p:cNvGrpSpPr/>
            <p:nvPr/>
          </p:nvGrpSpPr>
          <p:grpSpPr>
            <a:xfrm>
              <a:off x="41958" y="438150"/>
              <a:ext cx="6575609" cy="4470545"/>
              <a:chOff x="152400" y="1352551"/>
              <a:chExt cx="6575609" cy="4470545"/>
            </a:xfrm>
          </p:grpSpPr>
          <p:sp>
            <p:nvSpPr>
              <p:cNvPr id="14" name="矩形 76"/>
              <p:cNvSpPr/>
              <p:nvPr/>
            </p:nvSpPr>
            <p:spPr>
              <a:xfrm>
                <a:off x="152400" y="1352551"/>
                <a:ext cx="6575609" cy="4470545"/>
              </a:xfrm>
              <a:prstGeom prst="roundRect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lIns="136083" tIns="68040" rIns="136083" bIns="68040" anchor="b"/>
              <a:lstStyle/>
              <a:p>
                <a:pPr lvl="0" algn="just">
                  <a:spcAft>
                    <a:spcPts val="300"/>
                  </a:spcAft>
                  <a:buClrTx/>
                  <a:defRPr/>
                </a:pPr>
                <a:endParaRPr kumimoji="0" lang="zh-CN" alt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90499" y="2163362"/>
                <a:ext cx="6499410" cy="3180550"/>
              </a:xfrm>
              <a:prstGeom prst="rect">
                <a:avLst/>
              </a:prstGeom>
              <a:noFill/>
            </p:spPr>
            <p:txBody>
              <a:bodyPr wrap="square" lIns="136080" tIns="68040" rIns="136080" bIns="68040">
                <a:spAutoFit/>
              </a:bodyPr>
              <a:lstStyle/>
              <a:p>
                <a:pPr marL="403225" indent="-403225" algn="just">
                  <a:lnSpc>
                    <a:spcPct val="110000"/>
                  </a:lnSpc>
                  <a:spcAft>
                    <a:spcPts val="6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vi-VN" sz="2400" b="1" dirty="0">
                    <a:solidFill>
                      <a:srgbClr val="FF0000"/>
                    </a:solidFill>
                  </a:rPr>
                  <a:t>Em cùng bạn thực hiện: 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801688" indent="-457200" algn="just">
                  <a:lnSpc>
                    <a:spcPct val="110000"/>
                  </a:lnSpc>
                  <a:spcAft>
                    <a:spcPts val="600"/>
                  </a:spcAft>
                  <a:buClr>
                    <a:srgbClr val="0000CC"/>
                  </a:buClr>
                  <a:buAutoNum type="alphaLcPeriod"/>
                </a:pPr>
                <a:r>
                  <a:rPr lang="vi-VN" sz="2400" dirty="0" smtClean="0">
                    <a:solidFill>
                      <a:srgbClr val="0000CC"/>
                    </a:solidFill>
                  </a:rPr>
                  <a:t>Trần </a:t>
                </a:r>
                <a:r>
                  <a:rPr lang="vi-VN" sz="2400" dirty="0">
                    <a:solidFill>
                      <a:srgbClr val="0000CC"/>
                    </a:solidFill>
                  </a:rPr>
                  <a:t>Quốc Toản tham gia cuộc kháng chiến nào của dân tộc ta? </a:t>
                </a:r>
                <a:endParaRPr lang="en-US" sz="2400" dirty="0" smtClean="0">
                  <a:solidFill>
                    <a:srgbClr val="0000CC"/>
                  </a:solidFill>
                </a:endParaRPr>
              </a:p>
              <a:p>
                <a:pPr marL="801688" indent="-457200" algn="just">
                  <a:lnSpc>
                    <a:spcPct val="110000"/>
                  </a:lnSpc>
                  <a:spcAft>
                    <a:spcPts val="600"/>
                  </a:spcAft>
                  <a:buClr>
                    <a:srgbClr val="0000CC"/>
                  </a:buClr>
                  <a:buAutoNum type="alphaLcPeriod"/>
                </a:pPr>
                <a:r>
                  <a:rPr lang="vi-VN" sz="2400" dirty="0" smtClean="0">
                    <a:solidFill>
                      <a:srgbClr val="0000CC"/>
                    </a:solidFill>
                  </a:rPr>
                  <a:t>Khi </a:t>
                </a:r>
                <a:r>
                  <a:rPr lang="vi-VN" sz="2400" dirty="0">
                    <a:solidFill>
                      <a:srgbClr val="0000CC"/>
                    </a:solidFill>
                  </a:rPr>
                  <a:t>Trần Quốc Toản xin đi đánh giặc nhà vua đã nói điều gì? </a:t>
                </a:r>
                <a:endParaRPr lang="en-US" sz="2400" dirty="0" smtClean="0">
                  <a:solidFill>
                    <a:srgbClr val="0000CC"/>
                  </a:solidFill>
                </a:endParaRPr>
              </a:p>
              <a:p>
                <a:pPr marL="801688" indent="-457200" algn="just">
                  <a:lnSpc>
                    <a:spcPct val="110000"/>
                  </a:lnSpc>
                  <a:spcAft>
                    <a:spcPts val="600"/>
                  </a:spcAft>
                  <a:buClr>
                    <a:srgbClr val="0000CC"/>
                  </a:buClr>
                  <a:buAutoNum type="alphaLcPeriod"/>
                </a:pPr>
                <a:r>
                  <a:rPr lang="vi-VN" sz="2400" dirty="0" smtClean="0">
                    <a:solidFill>
                      <a:srgbClr val="0000CC"/>
                    </a:solidFill>
                  </a:rPr>
                  <a:t>Hình </a:t>
                </a:r>
                <a:r>
                  <a:rPr lang="vi-VN" sz="2400" dirty="0">
                    <a:solidFill>
                      <a:srgbClr val="0000CC"/>
                    </a:solidFill>
                  </a:rPr>
                  <a:t>ảnh nào trong video để lại cho em nhiều ấn tượng?</a:t>
                </a:r>
                <a:endParaRPr lang="en-US" sz="2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90800" y="98411"/>
              <a:ext cx="1752600" cy="10255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2667" b="100000" l="0" r="89571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832222" y="4160979"/>
              <a:ext cx="1013186" cy="9323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24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000" y="1200150"/>
            <a:ext cx="6023824" cy="2933702"/>
            <a:chOff x="2646499" y="4744383"/>
            <a:chExt cx="5547141" cy="1143280"/>
          </a:xfrm>
        </p:grpSpPr>
        <p:sp>
          <p:nvSpPr>
            <p:cNvPr id="5" name="Rounded Rectangle 4"/>
            <p:cNvSpPr/>
            <p:nvPr/>
          </p:nvSpPr>
          <p:spPr>
            <a:xfrm>
              <a:off x="2646499" y="4744383"/>
              <a:ext cx="5547141" cy="1143280"/>
            </a:xfrm>
            <a:prstGeom prst="roundRect">
              <a:avLst/>
            </a:prstGeom>
            <a:noFill/>
            <a:ln w="76200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2706629" y="4922556"/>
              <a:ext cx="5426880" cy="861172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20000"/>
                </a:lnSpc>
              </a:pP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máy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giúp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hiểu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lịch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văn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hoá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sinh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hấp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706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87D0DF5-861D-9193-F2F3-8F33F8595F8B}"/>
              </a:ext>
            </a:extLst>
          </p:cNvPr>
          <p:cNvSpPr txBox="1"/>
          <p:nvPr/>
        </p:nvSpPr>
        <p:spPr>
          <a:xfrm>
            <a:off x="228600" y="1504950"/>
            <a:ext cx="461882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>
              <a:lnSpc>
                <a:spcPct val="150000"/>
              </a:lnSpc>
              <a:buClrTx/>
            </a:pPr>
            <a:r>
              <a:rPr lang="en-US" sz="26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XIN CHÂN THÀNH CẢM ƠN </a:t>
            </a:r>
          </a:p>
          <a:p>
            <a:pPr algn="ctr" defTabSz="342900">
              <a:lnSpc>
                <a:spcPct val="150000"/>
              </a:lnSpc>
              <a:buClrTx/>
            </a:pPr>
            <a:r>
              <a:rPr lang="en-US" sz="2600" b="1" kern="1200" dirty="0" smtClean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 </a:t>
            </a:r>
            <a:r>
              <a:rPr lang="en-US" sz="2600" b="1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 HỌC SINH!</a:t>
            </a:r>
          </a:p>
        </p:txBody>
      </p:sp>
    </p:spTree>
    <p:extLst>
      <p:ext uri="{BB962C8B-B14F-4D97-AF65-F5344CB8AC3E}">
        <p14:creationId xmlns:p14="http://schemas.microsoft.com/office/powerpoint/2010/main" val="260142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extLst>
              <a:ext uri="{FF2B5EF4-FFF2-40B4-BE49-F238E27FC236}">
                <a16:creationId xmlns="" xmlns:a16="http://schemas.microsoft.com/office/drawing/2014/main" id="{97588D94-5857-2419-4696-28CAC447AA2C}"/>
              </a:ext>
            </a:extLst>
          </p:cNvPr>
          <p:cNvSpPr/>
          <p:nvPr/>
        </p:nvSpPr>
        <p:spPr>
          <a:xfrm>
            <a:off x="1981200" y="4648200"/>
            <a:ext cx="2819400" cy="457200"/>
          </a:xfrm>
          <a:prstGeom prst="roundRect">
            <a:avLst/>
          </a:prstGeom>
          <a:solidFill>
            <a:srgbClr val="0000F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400" b="1" dirty="0" err="1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Trần</a:t>
            </a: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Quốc</a:t>
            </a:r>
            <a:r>
              <a:rPr lang="en-US" sz="2400" b="1" dirty="0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Toản</a:t>
            </a:r>
            <a:endParaRPr lang="en-US" sz="2400" b="1" dirty="0">
              <a:solidFill>
                <a:prstClr val="white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264" r="3063"/>
          <a:stretch/>
        </p:blipFill>
        <p:spPr>
          <a:xfrm>
            <a:off x="381000" y="209550"/>
            <a:ext cx="6019800" cy="43389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8125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413"/>
          <a:stretch/>
        </p:blipFill>
        <p:spPr>
          <a:xfrm>
            <a:off x="189471" y="740892"/>
            <a:ext cx="6376988" cy="4305300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3" name="Group 2"/>
          <p:cNvGrpSpPr/>
          <p:nvPr/>
        </p:nvGrpSpPr>
        <p:grpSpPr>
          <a:xfrm>
            <a:off x="360933" y="177997"/>
            <a:ext cx="4592067" cy="477604"/>
            <a:chOff x="674098" y="1405552"/>
            <a:chExt cx="4592067" cy="477604"/>
          </a:xfrm>
        </p:grpSpPr>
        <p:grpSp>
          <p:nvGrpSpPr>
            <p:cNvPr id="4" name="Group 3"/>
            <p:cNvGrpSpPr/>
            <p:nvPr/>
          </p:nvGrpSpPr>
          <p:grpSpPr>
            <a:xfrm>
              <a:off x="674098" y="1405552"/>
              <a:ext cx="376353" cy="461665"/>
              <a:chOff x="1066860" y="1405492"/>
              <a:chExt cx="376353" cy="461665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089340" y="1470218"/>
                <a:ext cx="302791" cy="332214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066860" y="1405492"/>
                <a:ext cx="37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984224" y="1421491"/>
              <a:ext cx="4281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00CC"/>
                  </a:solidFill>
                </a:rPr>
                <a:t>Mở</a:t>
              </a:r>
              <a:r>
                <a:rPr lang="en-US" sz="24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tệp</a:t>
              </a:r>
              <a:r>
                <a:rPr lang="en-US" sz="2400" b="1" dirty="0">
                  <a:solidFill>
                    <a:srgbClr val="0000CC"/>
                  </a:solidFill>
                </a:rPr>
                <a:t> video </a:t>
              </a:r>
              <a:r>
                <a:rPr lang="en-US" sz="2400" b="1" dirty="0" err="1">
                  <a:solidFill>
                    <a:srgbClr val="0000CC"/>
                  </a:solidFill>
                </a:rPr>
                <a:t>trên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máy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tính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endParaRPr lang="en-US" sz="23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063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41871" y="646215"/>
            <a:ext cx="6167207" cy="2434709"/>
          </a:xfrm>
          <a:prstGeom prst="roundRect">
            <a:avLst/>
          </a:prstGeom>
          <a:solidFill>
            <a:srgbClr val="FFFFE7"/>
          </a:solidFill>
        </p:spPr>
        <p:txBody>
          <a:bodyPr wrap="square">
            <a:spAutoFit/>
          </a:bodyPr>
          <a:lstStyle/>
          <a:p>
            <a:pPr marL="519113" indent="-519113" algn="just">
              <a:lnSpc>
                <a:spcPct val="110000"/>
              </a:lnSpc>
              <a:spcAft>
                <a:spcPts val="600"/>
              </a:spcAft>
            </a:pPr>
            <a:r>
              <a:rPr lang="vi-VN" sz="2400" dirty="0" smtClean="0">
                <a:solidFill>
                  <a:srgbClr val="FF0000"/>
                </a:solidFill>
              </a:rPr>
              <a:t>[</a:t>
            </a:r>
            <a:r>
              <a:rPr lang="vi-VN" sz="2400" dirty="0">
                <a:solidFill>
                  <a:srgbClr val="FF0000"/>
                </a:solidFill>
              </a:rPr>
              <a:t>1] </a:t>
            </a:r>
            <a:r>
              <a:rPr lang="vi-VN" sz="2400" dirty="0" smtClean="0">
                <a:solidFill>
                  <a:srgbClr val="0000CC"/>
                </a:solidFill>
              </a:rPr>
              <a:t>Mở </a:t>
            </a:r>
            <a:r>
              <a:rPr lang="vi-VN" sz="2400" dirty="0">
                <a:solidFill>
                  <a:srgbClr val="0000CC"/>
                </a:solidFill>
              </a:rPr>
              <a:t>thư mục chứa tệp video (tệp </a:t>
            </a:r>
            <a:r>
              <a:rPr lang="vi-VN" sz="2400" dirty="0">
                <a:solidFill>
                  <a:srgbClr val="FF0000"/>
                </a:solidFill>
              </a:rPr>
              <a:t>Trần Quốc Toản </a:t>
            </a:r>
            <a:r>
              <a:rPr lang="vi-VN" sz="2400" dirty="0">
                <a:solidFill>
                  <a:srgbClr val="0000CC"/>
                </a:solidFill>
              </a:rPr>
              <a:t>nằm trong thư mục </a:t>
            </a:r>
            <a:r>
              <a:rPr lang="vi-VN" sz="2400" dirty="0">
                <a:solidFill>
                  <a:srgbClr val="FF0000"/>
                </a:solidFill>
              </a:rPr>
              <a:t>D:\Lop 4A\Video</a:t>
            </a:r>
            <a:r>
              <a:rPr lang="vi-VN" sz="2400" dirty="0"/>
              <a:t>); </a:t>
            </a:r>
            <a:endParaRPr lang="en-US" sz="2400" dirty="0" smtClean="0"/>
          </a:p>
          <a:p>
            <a:pPr marL="519113" indent="-519113" algn="just">
              <a:lnSpc>
                <a:spcPct val="110000"/>
              </a:lnSpc>
              <a:spcAft>
                <a:spcPts val="600"/>
              </a:spcAft>
            </a:pPr>
            <a:r>
              <a:rPr lang="vi-VN" sz="2400" dirty="0" smtClean="0">
                <a:solidFill>
                  <a:srgbClr val="FF0000"/>
                </a:solidFill>
              </a:rPr>
              <a:t>[2]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vi-VN" sz="2400" dirty="0" smtClean="0">
                <a:solidFill>
                  <a:srgbClr val="0000CC"/>
                </a:solidFill>
              </a:rPr>
              <a:t>Nháy </a:t>
            </a:r>
            <a:r>
              <a:rPr lang="vi-VN" sz="2400" dirty="0">
                <a:solidFill>
                  <a:srgbClr val="0000CC"/>
                </a:solidFill>
              </a:rPr>
              <a:t>chuột phải vào tệp </a:t>
            </a:r>
            <a:r>
              <a:rPr lang="vi-VN" sz="2400" dirty="0">
                <a:solidFill>
                  <a:srgbClr val="FF0000"/>
                </a:solidFill>
              </a:rPr>
              <a:t>Trần Quốc Toản</a:t>
            </a:r>
            <a:r>
              <a:rPr lang="vi-VN" sz="2400" dirty="0">
                <a:solidFill>
                  <a:srgbClr val="0000CC"/>
                </a:solidFill>
              </a:rPr>
              <a:t>, chọn </a:t>
            </a:r>
            <a:r>
              <a:rPr lang="vi-VN" sz="2400" dirty="0">
                <a:solidFill>
                  <a:srgbClr val="FF0000"/>
                </a:solidFill>
              </a:rPr>
              <a:t>Open With</a:t>
            </a:r>
            <a:r>
              <a:rPr lang="vi-VN" sz="2400" dirty="0">
                <a:solidFill>
                  <a:srgbClr val="0000CC"/>
                </a:solidFill>
              </a:rPr>
              <a:t>→</a:t>
            </a:r>
            <a:r>
              <a:rPr lang="vi-VN" sz="2400" dirty="0">
                <a:solidFill>
                  <a:srgbClr val="FF0000"/>
                </a:solidFill>
              </a:rPr>
              <a:t>Movies &amp; </a:t>
            </a:r>
            <a:r>
              <a:rPr lang="vi-VN" sz="2400" dirty="0" smtClean="0">
                <a:solidFill>
                  <a:srgbClr val="FF0000"/>
                </a:solidFill>
              </a:rPr>
              <a:t>TV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8413" b="50616"/>
          <a:stretch/>
        </p:blipFill>
        <p:spPr>
          <a:xfrm>
            <a:off x="176212" y="3168993"/>
            <a:ext cx="6376988" cy="2126125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6" name="Group 15"/>
          <p:cNvGrpSpPr/>
          <p:nvPr/>
        </p:nvGrpSpPr>
        <p:grpSpPr>
          <a:xfrm>
            <a:off x="360933" y="145707"/>
            <a:ext cx="4592067" cy="477604"/>
            <a:chOff x="674098" y="1405552"/>
            <a:chExt cx="4592067" cy="477604"/>
          </a:xfrm>
        </p:grpSpPr>
        <p:grpSp>
          <p:nvGrpSpPr>
            <p:cNvPr id="17" name="Group 16"/>
            <p:cNvGrpSpPr/>
            <p:nvPr/>
          </p:nvGrpSpPr>
          <p:grpSpPr>
            <a:xfrm>
              <a:off x="674098" y="1405552"/>
              <a:ext cx="376353" cy="461665"/>
              <a:chOff x="1066860" y="1405492"/>
              <a:chExt cx="376353" cy="461665"/>
            </a:xfrm>
          </p:grpSpPr>
          <p:sp>
            <p:nvSpPr>
              <p:cNvPr id="19" name="Rounded Rectangle 18"/>
              <p:cNvSpPr/>
              <p:nvPr/>
            </p:nvSpPr>
            <p:spPr>
              <a:xfrm>
                <a:off x="1089340" y="1470218"/>
                <a:ext cx="302791" cy="332214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1066860" y="1405492"/>
                <a:ext cx="37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984224" y="1421491"/>
              <a:ext cx="42819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 smtClean="0">
                  <a:solidFill>
                    <a:srgbClr val="0000CC"/>
                  </a:solidFill>
                </a:rPr>
                <a:t>Mở</a:t>
              </a:r>
              <a:r>
                <a:rPr lang="en-US" sz="24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tệp</a:t>
              </a:r>
              <a:r>
                <a:rPr lang="en-US" sz="2400" b="1" dirty="0">
                  <a:solidFill>
                    <a:srgbClr val="0000CC"/>
                  </a:solidFill>
                </a:rPr>
                <a:t> video </a:t>
              </a:r>
              <a:r>
                <a:rPr lang="en-US" sz="2400" b="1" dirty="0" err="1">
                  <a:solidFill>
                    <a:srgbClr val="0000CC"/>
                  </a:solidFill>
                </a:rPr>
                <a:t>trên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máy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tính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endParaRPr lang="en-US" sz="23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723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60933" y="190354"/>
            <a:ext cx="5122662" cy="477604"/>
            <a:chOff x="674098" y="1405552"/>
            <a:chExt cx="5122662" cy="477604"/>
          </a:xfrm>
        </p:grpSpPr>
        <p:grpSp>
          <p:nvGrpSpPr>
            <p:cNvPr id="12" name="Group 11"/>
            <p:cNvGrpSpPr/>
            <p:nvPr/>
          </p:nvGrpSpPr>
          <p:grpSpPr>
            <a:xfrm>
              <a:off x="674098" y="1405552"/>
              <a:ext cx="376353" cy="461665"/>
              <a:chOff x="1066860" y="1405492"/>
              <a:chExt cx="376353" cy="461665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089340" y="1470218"/>
                <a:ext cx="302791" cy="332214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66860" y="1405492"/>
                <a:ext cx="37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2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84224" y="1421491"/>
              <a:ext cx="4812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Khám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phá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nút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điều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khiển</a:t>
              </a:r>
              <a:r>
                <a:rPr lang="en-US" sz="2400" b="1" dirty="0">
                  <a:solidFill>
                    <a:srgbClr val="0000CC"/>
                  </a:solidFill>
                </a:rPr>
                <a:t> video</a:t>
              </a:r>
              <a:endParaRPr lang="en-US" sz="23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72526" y="933450"/>
            <a:ext cx="2101960" cy="3657600"/>
            <a:chOff x="2546609" y="4640448"/>
            <a:chExt cx="5713496" cy="1425387"/>
          </a:xfrm>
        </p:grpSpPr>
        <p:sp>
          <p:nvSpPr>
            <p:cNvPr id="17" name="Rounded Rectangle 16"/>
            <p:cNvSpPr/>
            <p:nvPr/>
          </p:nvSpPr>
          <p:spPr>
            <a:xfrm>
              <a:off x="2546609" y="4640448"/>
              <a:ext cx="5713496" cy="1425387"/>
            </a:xfrm>
            <a:prstGeom prst="roundRect">
              <a:avLst/>
            </a:prstGeom>
            <a:noFill/>
            <a:ln w="76200" cmpd="thickThin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712964" y="4759230"/>
              <a:ext cx="5306620" cy="1219200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just">
                <a:lnSpc>
                  <a:spcPct val="120000"/>
                </a:lnSpc>
              </a:pP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tự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khám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điều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khiển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video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theo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SGK – </a:t>
              </a:r>
              <a:r>
                <a:rPr lang="en-US" sz="2400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</a:t>
              </a:r>
              <a:r>
                <a:rPr lang="en-US" sz="2400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62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449158" y="438754"/>
            <a:ext cx="4268094" cy="4503488"/>
            <a:chOff x="2449158" y="438754"/>
            <a:chExt cx="4268094" cy="4503488"/>
          </a:xfrm>
        </p:grpSpPr>
        <p:grpSp>
          <p:nvGrpSpPr>
            <p:cNvPr id="41" name="Group 40"/>
            <p:cNvGrpSpPr/>
            <p:nvPr/>
          </p:nvGrpSpPr>
          <p:grpSpPr>
            <a:xfrm>
              <a:off x="2449158" y="438754"/>
              <a:ext cx="4268094" cy="4503488"/>
              <a:chOff x="2449158" y="438754"/>
              <a:chExt cx="4268094" cy="450348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t="10190" r="1889" b="12244"/>
              <a:stretch/>
            </p:blipFill>
            <p:spPr>
              <a:xfrm>
                <a:off x="2449158" y="971550"/>
                <a:ext cx="4268094" cy="35814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4" name="Oval 3"/>
              <p:cNvSpPr/>
              <p:nvPr/>
            </p:nvSpPr>
            <p:spPr>
              <a:xfrm>
                <a:off x="2491293" y="4580292"/>
                <a:ext cx="381000" cy="3619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4435737" y="4574466"/>
                <a:ext cx="381000" cy="3619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483595" y="438754"/>
                <a:ext cx="381000" cy="36195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8" name="Straight Connector 37"/>
              <p:cNvCxnSpPr>
                <a:stCxn id="25" idx="6"/>
              </p:cNvCxnSpPr>
              <p:nvPr/>
            </p:nvCxnSpPr>
            <p:spPr>
              <a:xfrm>
                <a:off x="5864595" y="619729"/>
                <a:ext cx="307605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0" name="Straight Arrow Connector 39"/>
            <p:cNvCxnSpPr/>
            <p:nvPr/>
          </p:nvCxnSpPr>
          <p:spPr>
            <a:xfrm>
              <a:off x="6172200" y="619729"/>
              <a:ext cx="0" cy="351821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5234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60933" y="190354"/>
            <a:ext cx="5122662" cy="477604"/>
            <a:chOff x="674098" y="1405552"/>
            <a:chExt cx="5122662" cy="477604"/>
          </a:xfrm>
        </p:grpSpPr>
        <p:grpSp>
          <p:nvGrpSpPr>
            <p:cNvPr id="12" name="Group 11"/>
            <p:cNvGrpSpPr/>
            <p:nvPr/>
          </p:nvGrpSpPr>
          <p:grpSpPr>
            <a:xfrm>
              <a:off x="674098" y="1405552"/>
              <a:ext cx="376353" cy="461665"/>
              <a:chOff x="1066860" y="1405492"/>
              <a:chExt cx="376353" cy="461665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089340" y="1470218"/>
                <a:ext cx="302791" cy="332214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66860" y="1405492"/>
                <a:ext cx="37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984224" y="1421491"/>
              <a:ext cx="4812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Khám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phá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nút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điều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khiển</a:t>
              </a:r>
              <a:r>
                <a:rPr lang="en-US" sz="2400" b="1" dirty="0">
                  <a:solidFill>
                    <a:srgbClr val="0000CC"/>
                  </a:solidFill>
                </a:rPr>
                <a:t> video</a:t>
              </a:r>
              <a:endParaRPr lang="en-US" sz="23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" y="2058602"/>
            <a:ext cx="5225759" cy="3093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Rounded Rectangle 20"/>
          <p:cNvSpPr/>
          <p:nvPr/>
        </p:nvSpPr>
        <p:spPr>
          <a:xfrm>
            <a:off x="424926" y="819150"/>
            <a:ext cx="6052074" cy="1068958"/>
          </a:xfrm>
          <a:prstGeom prst="roundRect">
            <a:avLst/>
          </a:prstGeom>
          <a:noFill/>
          <a:ln w="762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470371" y="947876"/>
            <a:ext cx="5941187" cy="91655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thao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dẫn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SGK –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62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7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60933" y="190354"/>
            <a:ext cx="5122662" cy="477604"/>
            <a:chOff x="674098" y="1405552"/>
            <a:chExt cx="5122662" cy="477604"/>
          </a:xfrm>
        </p:grpSpPr>
        <p:grpSp>
          <p:nvGrpSpPr>
            <p:cNvPr id="5" name="Group 4"/>
            <p:cNvGrpSpPr/>
            <p:nvPr/>
          </p:nvGrpSpPr>
          <p:grpSpPr>
            <a:xfrm>
              <a:off x="674098" y="1405552"/>
              <a:ext cx="376353" cy="461665"/>
              <a:chOff x="1066860" y="1405492"/>
              <a:chExt cx="376353" cy="46166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089340" y="1470218"/>
                <a:ext cx="302791" cy="332214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1066860" y="1405492"/>
                <a:ext cx="37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6" name="TextBox 5"/>
            <p:cNvSpPr txBox="1"/>
            <p:nvPr/>
          </p:nvSpPr>
          <p:spPr>
            <a:xfrm>
              <a:off x="984224" y="1421491"/>
              <a:ext cx="48125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Khám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phá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nút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điều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khiển</a:t>
              </a:r>
              <a:r>
                <a:rPr lang="en-US" sz="2400" b="1" dirty="0">
                  <a:solidFill>
                    <a:srgbClr val="0000CC"/>
                  </a:solidFill>
                </a:rPr>
                <a:t> video</a:t>
              </a:r>
              <a:endParaRPr lang="en-US" sz="23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矩形 76"/>
          <p:cNvSpPr/>
          <p:nvPr/>
        </p:nvSpPr>
        <p:spPr>
          <a:xfrm>
            <a:off x="152400" y="1062182"/>
            <a:ext cx="6458857" cy="3871768"/>
          </a:xfrm>
          <a:prstGeom prst="roundRect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</a:ln>
          <a:effectLst/>
        </p:spPr>
        <p:txBody>
          <a:bodyPr lIns="136083" tIns="68040" rIns="136083" bIns="6804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8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6885" y="675110"/>
            <a:ext cx="1832715" cy="82984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81001" y="1556076"/>
            <a:ext cx="6154562" cy="838995"/>
            <a:chOff x="546570" y="1396096"/>
            <a:chExt cx="5064217" cy="629953"/>
          </a:xfrm>
        </p:grpSpPr>
        <p:grpSp>
          <p:nvGrpSpPr>
            <p:cNvPr id="23" name="Group 22"/>
            <p:cNvGrpSpPr/>
            <p:nvPr/>
          </p:nvGrpSpPr>
          <p:grpSpPr>
            <a:xfrm>
              <a:off x="735311" y="1396096"/>
              <a:ext cx="4875476" cy="629953"/>
              <a:chOff x="3733798" y="1907953"/>
              <a:chExt cx="9094640" cy="1087990"/>
            </a:xfrm>
          </p:grpSpPr>
          <p:sp>
            <p:nvSpPr>
              <p:cNvPr id="25" name="Rounded Rectangle 24"/>
              <p:cNvSpPr/>
              <p:nvPr/>
            </p:nvSpPr>
            <p:spPr>
              <a:xfrm>
                <a:off x="3733798" y="1907953"/>
                <a:ext cx="9004751" cy="108799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4617854" y="2182244"/>
                <a:ext cx="8210584" cy="5787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2300" b="1" dirty="0" err="1">
                    <a:solidFill>
                      <a:schemeClr val="bg1"/>
                    </a:solidFill>
                  </a:rPr>
                  <a:t>H</a:t>
                </a:r>
                <a:r>
                  <a:rPr lang="en-US" sz="2300" b="1" dirty="0" err="1" smtClean="0">
                    <a:solidFill>
                      <a:schemeClr val="bg1"/>
                    </a:solidFill>
                  </a:rPr>
                  <a:t>ãy</a:t>
                </a:r>
                <a:r>
                  <a:rPr lang="en-US" sz="2300" b="1" dirty="0" smtClean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trình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bày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chức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năng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mỗi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nút</a:t>
                </a:r>
                <a:endParaRPr lang="en-US" sz="23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6570" y="1451466"/>
              <a:ext cx="613899" cy="50162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39" name="Group 38"/>
          <p:cNvGrpSpPr/>
          <p:nvPr/>
        </p:nvGrpSpPr>
        <p:grpSpPr>
          <a:xfrm>
            <a:off x="381000" y="2608093"/>
            <a:ext cx="6172200" cy="925306"/>
            <a:chOff x="381000" y="2608093"/>
            <a:chExt cx="6172200" cy="925306"/>
          </a:xfrm>
        </p:grpSpPr>
        <p:grpSp>
          <p:nvGrpSpPr>
            <p:cNvPr id="33" name="Group 32"/>
            <p:cNvGrpSpPr/>
            <p:nvPr/>
          </p:nvGrpSpPr>
          <p:grpSpPr>
            <a:xfrm>
              <a:off x="639744" y="2608093"/>
              <a:ext cx="5913456" cy="925306"/>
              <a:chOff x="3733798" y="1879965"/>
              <a:chExt cx="11030870" cy="1598099"/>
            </a:xfrm>
          </p:grpSpPr>
          <p:sp>
            <p:nvSpPr>
              <p:cNvPr id="35" name="Rounded Rectangle 34"/>
              <p:cNvSpPr/>
              <p:nvPr/>
            </p:nvSpPr>
            <p:spPr>
              <a:xfrm>
                <a:off x="3733798" y="1879965"/>
                <a:ext cx="10888727" cy="1598099"/>
              </a:xfrm>
              <a:prstGeom prst="roundRect">
                <a:avLst/>
              </a:prstGeom>
              <a:solidFill>
                <a:srgbClr val="D2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4789994" y="1948322"/>
                <a:ext cx="9974674" cy="14925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4000"/>
                  </a:lnSpc>
                </a:pPr>
                <a:r>
                  <a:rPr lang="en-US" sz="2300" b="1" dirty="0" err="1">
                    <a:solidFill>
                      <a:schemeClr val="bg1"/>
                    </a:solidFill>
                  </a:rPr>
                  <a:t>Muốn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tăng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,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giảm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âm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lượng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video ta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làm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thế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nào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?</a:t>
                </a:r>
                <a:endParaRPr lang="en-US" sz="2300" b="1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1000" y="2702132"/>
              <a:ext cx="746075" cy="69429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0" name="Group 39"/>
          <p:cNvGrpSpPr/>
          <p:nvPr/>
        </p:nvGrpSpPr>
        <p:grpSpPr>
          <a:xfrm>
            <a:off x="381000" y="3732883"/>
            <a:ext cx="6096001" cy="941089"/>
            <a:chOff x="381000" y="3732883"/>
            <a:chExt cx="6096001" cy="941089"/>
          </a:xfrm>
        </p:grpSpPr>
        <p:grpSp>
          <p:nvGrpSpPr>
            <p:cNvPr id="28" name="Group 27"/>
            <p:cNvGrpSpPr/>
            <p:nvPr/>
          </p:nvGrpSpPr>
          <p:grpSpPr>
            <a:xfrm>
              <a:off x="610379" y="3732883"/>
              <a:ext cx="5866622" cy="941089"/>
              <a:chOff x="3275023" y="1879965"/>
              <a:chExt cx="10943506" cy="1625357"/>
            </a:xfrm>
          </p:grpSpPr>
          <p:sp>
            <p:nvSpPr>
              <p:cNvPr id="30" name="Rounded Rectangle 29"/>
              <p:cNvSpPr/>
              <p:nvPr/>
            </p:nvSpPr>
            <p:spPr>
              <a:xfrm>
                <a:off x="3275023" y="1879965"/>
                <a:ext cx="10943504" cy="1625357"/>
              </a:xfrm>
              <a:prstGeom prst="round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4434089" y="1903965"/>
                <a:ext cx="9784440" cy="15591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300" b="1" dirty="0" err="1">
                    <a:solidFill>
                      <a:schemeClr val="bg1"/>
                    </a:solidFill>
                  </a:rPr>
                  <a:t>Muốn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đóng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màn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hình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video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em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làm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thế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 </a:t>
                </a:r>
                <a:r>
                  <a:rPr lang="en-US" sz="2300" b="1" dirty="0" err="1">
                    <a:solidFill>
                      <a:schemeClr val="bg1"/>
                    </a:solidFill>
                  </a:rPr>
                  <a:t>nào</a:t>
                </a:r>
                <a:r>
                  <a:rPr lang="en-US" sz="2300" b="1" dirty="0">
                    <a:solidFill>
                      <a:schemeClr val="bg1"/>
                    </a:solidFill>
                  </a:rPr>
                  <a:t>?</a:t>
                </a:r>
                <a:endParaRPr lang="en-US" sz="2300" b="1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1000" y="3844362"/>
              <a:ext cx="746075" cy="708588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239400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67044" y="171795"/>
            <a:ext cx="6277474" cy="830997"/>
            <a:chOff x="680209" y="1386993"/>
            <a:chExt cx="6277474" cy="830997"/>
          </a:xfrm>
        </p:grpSpPr>
        <p:grpSp>
          <p:nvGrpSpPr>
            <p:cNvPr id="12" name="Group 11"/>
            <p:cNvGrpSpPr/>
            <p:nvPr/>
          </p:nvGrpSpPr>
          <p:grpSpPr>
            <a:xfrm>
              <a:off x="680209" y="1496483"/>
              <a:ext cx="376353" cy="461665"/>
              <a:chOff x="1072971" y="1496423"/>
              <a:chExt cx="376353" cy="461665"/>
            </a:xfrm>
          </p:grpSpPr>
          <p:sp>
            <p:nvSpPr>
              <p:cNvPr id="14" name="Rounded Rectangle 13"/>
              <p:cNvSpPr/>
              <p:nvPr/>
            </p:nvSpPr>
            <p:spPr>
              <a:xfrm>
                <a:off x="1089340" y="1582842"/>
                <a:ext cx="319919" cy="332214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072971" y="1496423"/>
                <a:ext cx="37635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24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072930" y="1386993"/>
              <a:ext cx="588475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b="1" dirty="0" err="1">
                  <a:solidFill>
                    <a:srgbClr val="0000CC"/>
                  </a:solidFill>
                </a:rPr>
                <a:t>Tìm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hiểu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nhân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vật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lịch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sử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Trần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Quốc</a:t>
              </a:r>
              <a:r>
                <a:rPr lang="en-US" sz="2400" b="1" dirty="0">
                  <a:solidFill>
                    <a:srgbClr val="0000CC"/>
                  </a:solidFill>
                </a:rPr>
                <a:t> </a:t>
              </a:r>
              <a:r>
                <a:rPr lang="en-US" sz="2400" b="1" dirty="0" err="1">
                  <a:solidFill>
                    <a:srgbClr val="0000CC"/>
                  </a:solidFill>
                </a:rPr>
                <a:t>Toản</a:t>
              </a:r>
              <a:r>
                <a:rPr lang="en-US" sz="2400" b="1" dirty="0">
                  <a:solidFill>
                    <a:srgbClr val="0000CC"/>
                  </a:solidFill>
                </a:rPr>
                <a:t> qua video</a:t>
              </a:r>
              <a:endParaRPr lang="en-US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6336" y="1002792"/>
            <a:ext cx="6595001" cy="4094510"/>
            <a:chOff x="152400" y="1002792"/>
            <a:chExt cx="6595001" cy="4094510"/>
          </a:xfrm>
        </p:grpSpPr>
        <p:grpSp>
          <p:nvGrpSpPr>
            <p:cNvPr id="16" name="Group 15"/>
            <p:cNvGrpSpPr/>
            <p:nvPr/>
          </p:nvGrpSpPr>
          <p:grpSpPr>
            <a:xfrm>
              <a:off x="152400" y="1352549"/>
              <a:ext cx="6595001" cy="3744753"/>
              <a:chOff x="2714691" y="3392740"/>
              <a:chExt cx="9476858" cy="2080326"/>
            </a:xfrm>
          </p:grpSpPr>
          <p:sp>
            <p:nvSpPr>
              <p:cNvPr id="18" name="矩形 76"/>
              <p:cNvSpPr/>
              <p:nvPr/>
            </p:nvSpPr>
            <p:spPr>
              <a:xfrm>
                <a:off x="2714691" y="3392740"/>
                <a:ext cx="9476858" cy="2072292"/>
              </a:xfrm>
              <a:prstGeom prst="roundRect">
                <a:avLst/>
              </a:prstGeom>
              <a:solidFill>
                <a:schemeClr val="bg1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lIns="136083" tIns="68040" rIns="136083" bIns="6804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cs typeface="+mn-ea"/>
                  <a:sym typeface="+mn-lt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2791985" y="3731392"/>
                <a:ext cx="9236140" cy="1741674"/>
              </a:xfrm>
              <a:prstGeom prst="rect">
                <a:avLst/>
              </a:prstGeom>
              <a:noFill/>
            </p:spPr>
            <p:txBody>
              <a:bodyPr wrap="square" lIns="136080" tIns="68040" rIns="136080" bIns="68040">
                <a:spAutoFit/>
              </a:bodyPr>
              <a:lstStyle/>
              <a:p>
                <a:pPr marL="403225" indent="-403225" algn="just">
                  <a:lnSpc>
                    <a:spcPct val="110000"/>
                  </a:lnSpc>
                  <a:spcAft>
                    <a:spcPts val="300"/>
                  </a:spcAft>
                  <a:buClr>
                    <a:srgbClr val="FF0000"/>
                  </a:buClr>
                  <a:buFont typeface="Wingdings" panose="05000000000000000000" pitchFamily="2" charset="2"/>
                  <a:buChar char="v"/>
                </a:pPr>
                <a:r>
                  <a:rPr lang="vi-VN" sz="2400" b="1" dirty="0">
                    <a:solidFill>
                      <a:srgbClr val="FF0000"/>
                    </a:solidFill>
                  </a:rPr>
                  <a:t>Em cùng bạn thực hiện: 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511175" indent="-511175" algn="just">
                  <a:lnSpc>
                    <a:spcPct val="110000"/>
                  </a:lnSpc>
                  <a:spcAft>
                    <a:spcPts val="300"/>
                  </a:spcAft>
                  <a:buClr>
                    <a:srgbClr val="FF0000"/>
                  </a:buClr>
                  <a:buAutoNum type="alphaLcPeriod"/>
                </a:pPr>
                <a:r>
                  <a:rPr lang="vi-VN" sz="2400" dirty="0" smtClean="0">
                    <a:solidFill>
                      <a:srgbClr val="0000CC"/>
                    </a:solidFill>
                  </a:rPr>
                  <a:t>Mở </a:t>
                </a:r>
                <a:r>
                  <a:rPr lang="vi-VN" sz="2400" dirty="0">
                    <a:solidFill>
                      <a:srgbClr val="0000CC"/>
                    </a:solidFill>
                  </a:rPr>
                  <a:t>và xem video Trần Quốc Toản </a:t>
                </a:r>
                <a:endParaRPr lang="en-US" sz="2400" dirty="0" smtClean="0">
                  <a:solidFill>
                    <a:srgbClr val="0000CC"/>
                  </a:solidFill>
                </a:endParaRPr>
              </a:p>
              <a:p>
                <a:pPr marL="511175" indent="-511175" algn="just">
                  <a:lnSpc>
                    <a:spcPct val="110000"/>
                  </a:lnSpc>
                  <a:spcAft>
                    <a:spcPts val="300"/>
                  </a:spcAft>
                  <a:buClr>
                    <a:srgbClr val="FF0000"/>
                  </a:buClr>
                  <a:buAutoNum type="alphaLcPeriod"/>
                </a:pPr>
                <a:r>
                  <a:rPr lang="vi-VN" sz="2400" dirty="0" smtClean="0">
                    <a:solidFill>
                      <a:srgbClr val="0000CC"/>
                    </a:solidFill>
                  </a:rPr>
                  <a:t>Trả </a:t>
                </a:r>
                <a:r>
                  <a:rPr lang="vi-VN" sz="2400" dirty="0">
                    <a:solidFill>
                      <a:srgbClr val="0000CC"/>
                    </a:solidFill>
                  </a:rPr>
                  <a:t>lời các câu hỏi sau: </a:t>
                </a:r>
                <a:endParaRPr lang="en-US" sz="2400" dirty="0" smtClean="0">
                  <a:solidFill>
                    <a:srgbClr val="0000CC"/>
                  </a:solidFill>
                </a:endParaRPr>
              </a:p>
              <a:p>
                <a:pPr marL="515938" indent="-225425" algn="just">
                  <a:lnSpc>
                    <a:spcPct val="110000"/>
                  </a:lnSpc>
                  <a:spcAft>
                    <a:spcPts val="300"/>
                  </a:spcAft>
                </a:pPr>
                <a:r>
                  <a:rPr lang="vi-VN" sz="2400" dirty="0" smtClean="0">
                    <a:solidFill>
                      <a:srgbClr val="0000CC"/>
                    </a:solidFill>
                  </a:rPr>
                  <a:t>– </a:t>
                </a:r>
                <a:r>
                  <a:rPr lang="vi-VN" sz="2400" dirty="0">
                    <a:solidFill>
                      <a:srgbClr val="0000CC"/>
                    </a:solidFill>
                  </a:rPr>
                  <a:t>Vị anh hùng dân tộc Trần Quốc Toản sinh năm nào? </a:t>
                </a:r>
                <a:endParaRPr lang="en-US" sz="2400" dirty="0" smtClean="0">
                  <a:solidFill>
                    <a:srgbClr val="0000CC"/>
                  </a:solidFill>
                </a:endParaRPr>
              </a:p>
              <a:p>
                <a:pPr marL="515938" indent="-225425" algn="just">
                  <a:lnSpc>
                    <a:spcPct val="110000"/>
                  </a:lnSpc>
                  <a:spcAft>
                    <a:spcPts val="300"/>
                  </a:spcAft>
                </a:pPr>
                <a:r>
                  <a:rPr lang="vi-VN" sz="2400" dirty="0" smtClean="0">
                    <a:solidFill>
                      <a:srgbClr val="0000CC"/>
                    </a:solidFill>
                  </a:rPr>
                  <a:t>– </a:t>
                </a:r>
                <a:r>
                  <a:rPr lang="vi-VN" sz="2400" dirty="0">
                    <a:solidFill>
                      <a:srgbClr val="0000CC"/>
                    </a:solidFill>
                  </a:rPr>
                  <a:t>Sáu chữ vàng được Trần Quốc Toản cho thêu trên lá cờ có ý nghĩa gì?</a:t>
                </a:r>
                <a:endParaRPr lang="en-US" sz="24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687900" y="1002792"/>
              <a:ext cx="1524000" cy="82373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2681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97588D94-5857-2419-4696-28CAC447AA2C}"/>
              </a:ext>
            </a:extLst>
          </p:cNvPr>
          <p:cNvSpPr/>
          <p:nvPr/>
        </p:nvSpPr>
        <p:spPr>
          <a:xfrm>
            <a:off x="2436794" y="102263"/>
            <a:ext cx="2031008" cy="517531"/>
          </a:xfrm>
          <a:prstGeom prst="roundRect">
            <a:avLst/>
          </a:prstGeom>
          <a:solidFill>
            <a:srgbClr val="0000FF"/>
          </a:solidFill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2500" b="1" dirty="0" err="1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Luyện</a:t>
            </a:r>
            <a:r>
              <a:rPr lang="en-US" sz="2500" b="1" dirty="0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en-US" sz="2500" b="1" dirty="0" err="1" smtClean="0">
                <a:solidFill>
                  <a:prstClr val="white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tập</a:t>
            </a:r>
            <a:endParaRPr lang="en-US" sz="2500" b="1" dirty="0">
              <a:solidFill>
                <a:prstClr val="white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sp>
        <p:nvSpPr>
          <p:cNvPr id="14" name="矩形 76"/>
          <p:cNvSpPr/>
          <p:nvPr/>
        </p:nvSpPr>
        <p:spPr>
          <a:xfrm>
            <a:off x="152401" y="1352552"/>
            <a:ext cx="6466242" cy="3657598"/>
          </a:xfrm>
          <a:prstGeom prst="roundRect">
            <a:avLst/>
          </a:prstGeom>
          <a:solidFill>
            <a:schemeClr val="bg1"/>
          </a:solidFill>
          <a:ln w="38100" cap="flat" cmpd="sng" algn="ctr">
            <a:solidFill>
              <a:srgbClr val="FF0000"/>
            </a:solidFill>
            <a:prstDash val="solid"/>
          </a:ln>
          <a:effectLst/>
        </p:spPr>
        <p:txBody>
          <a:bodyPr lIns="136083" tIns="68040" rIns="136083" bIns="68040" anchor="b"/>
          <a:lstStyle/>
          <a:p>
            <a:pPr marL="398463" lvl="0" indent="-398463" algn="just">
              <a:spcAft>
                <a:spcPts val="3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vi-VN" sz="2400" dirty="0">
                <a:solidFill>
                  <a:srgbClr val="FF0000"/>
                </a:solidFill>
              </a:rPr>
              <a:t>Em cùng bạn thực hiện: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742950" lvl="0" indent="-398463" algn="just">
              <a:spcAft>
                <a:spcPts val="300"/>
              </a:spcAft>
              <a:buClrTx/>
              <a:buAutoNum type="alphaLcPeriod"/>
              <a:defRPr/>
            </a:pPr>
            <a:r>
              <a:rPr lang="vi-VN" sz="2400" dirty="0" smtClean="0">
                <a:solidFill>
                  <a:srgbClr val="0000CC"/>
                </a:solidFill>
              </a:rPr>
              <a:t>Mở </a:t>
            </a:r>
            <a:r>
              <a:rPr lang="vi-VN" sz="2400" dirty="0">
                <a:solidFill>
                  <a:srgbClr val="0000CC"/>
                </a:solidFill>
              </a:rPr>
              <a:t>video </a:t>
            </a:r>
            <a:r>
              <a:rPr lang="vi-VN" sz="2400" dirty="0">
                <a:solidFill>
                  <a:srgbClr val="FF0000"/>
                </a:solidFill>
              </a:rPr>
              <a:t>Trần Quốc Toản</a:t>
            </a:r>
            <a:r>
              <a:rPr lang="vi-VN" sz="2400" dirty="0">
                <a:solidFill>
                  <a:srgbClr val="0000CC"/>
                </a:solidFill>
              </a:rPr>
              <a:t>. </a:t>
            </a:r>
            <a:endParaRPr lang="en-US" sz="2400" dirty="0" smtClean="0">
              <a:solidFill>
                <a:srgbClr val="0000CC"/>
              </a:solidFill>
            </a:endParaRPr>
          </a:p>
          <a:p>
            <a:pPr marL="742950" lvl="0" indent="-398463" algn="just">
              <a:spcAft>
                <a:spcPts val="300"/>
              </a:spcAft>
              <a:buClrTx/>
              <a:buAutoNum type="alphaLcPeriod"/>
              <a:defRPr/>
            </a:pPr>
            <a:r>
              <a:rPr lang="vi-VN" sz="2400" dirty="0" smtClean="0">
                <a:solidFill>
                  <a:srgbClr val="0000CC"/>
                </a:solidFill>
              </a:rPr>
              <a:t>Điều </a:t>
            </a:r>
            <a:r>
              <a:rPr lang="vi-VN" sz="2400" dirty="0">
                <a:solidFill>
                  <a:srgbClr val="0000CC"/>
                </a:solidFill>
              </a:rPr>
              <a:t>chỉnh âm lượng đủ nghe. </a:t>
            </a:r>
            <a:endParaRPr lang="en-US" sz="2400" dirty="0">
              <a:solidFill>
                <a:srgbClr val="0000CC"/>
              </a:solidFill>
            </a:endParaRPr>
          </a:p>
          <a:p>
            <a:pPr marL="742950" lvl="0" indent="-398463" algn="just">
              <a:spcAft>
                <a:spcPts val="300"/>
              </a:spcAft>
              <a:buClrTx/>
              <a:buAutoNum type="alphaLcPeriod"/>
              <a:defRPr/>
            </a:pPr>
            <a:r>
              <a:rPr lang="vi-VN" sz="2400" dirty="0" smtClean="0">
                <a:solidFill>
                  <a:srgbClr val="0000CC"/>
                </a:solidFill>
              </a:rPr>
              <a:t>Tạm </a:t>
            </a:r>
            <a:r>
              <a:rPr lang="vi-VN" sz="2400" dirty="0">
                <a:solidFill>
                  <a:srgbClr val="0000CC"/>
                </a:solidFill>
              </a:rPr>
              <a:t>dừng video khi xuất hiện hình ảnh Lá cờ thêu sáu chữ vàng. </a:t>
            </a:r>
            <a:endParaRPr lang="en-US" sz="2400" dirty="0">
              <a:solidFill>
                <a:srgbClr val="0000CC"/>
              </a:solidFill>
            </a:endParaRPr>
          </a:p>
          <a:p>
            <a:pPr marL="742950" lvl="0" indent="-398463" algn="just">
              <a:spcAft>
                <a:spcPts val="300"/>
              </a:spcAft>
              <a:buClrTx/>
              <a:buAutoNum type="alphaLcPeriod"/>
              <a:defRPr/>
            </a:pPr>
            <a:r>
              <a:rPr lang="vi-VN" sz="2400" dirty="0" smtClean="0">
                <a:solidFill>
                  <a:srgbClr val="0000CC"/>
                </a:solidFill>
              </a:rPr>
              <a:t>Tiếp </a:t>
            </a:r>
            <a:r>
              <a:rPr lang="vi-VN" sz="2400" dirty="0">
                <a:solidFill>
                  <a:srgbClr val="0000CC"/>
                </a:solidFill>
              </a:rPr>
              <a:t>tục xem video ở chế độ toàn màn hình. </a:t>
            </a:r>
            <a:endParaRPr lang="en-US" sz="2400" dirty="0">
              <a:solidFill>
                <a:srgbClr val="0000CC"/>
              </a:solidFill>
            </a:endParaRPr>
          </a:p>
          <a:p>
            <a:pPr marL="742950" lvl="0" indent="-398463" algn="just">
              <a:spcAft>
                <a:spcPts val="300"/>
              </a:spcAft>
              <a:buClrTx/>
              <a:buAutoNum type="alphaLcPeriod"/>
              <a:defRPr/>
            </a:pPr>
            <a:r>
              <a:rPr lang="vi-VN" sz="2400" dirty="0" smtClean="0">
                <a:solidFill>
                  <a:srgbClr val="0000CC"/>
                </a:solidFill>
              </a:rPr>
              <a:t>Thoát </a:t>
            </a:r>
            <a:r>
              <a:rPr lang="vi-VN" sz="2400" dirty="0">
                <a:solidFill>
                  <a:srgbClr val="0000CC"/>
                </a:solidFill>
              </a:rPr>
              <a:t>khỏi phần mềm </a:t>
            </a:r>
            <a:r>
              <a:rPr lang="vi-VN" sz="2400" dirty="0">
                <a:solidFill>
                  <a:srgbClr val="FF0000"/>
                </a:solidFill>
              </a:rPr>
              <a:t>Movies &amp; TV.</a:t>
            </a:r>
            <a:endParaRPr kumimoji="0" lang="zh-CN" alt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cs typeface="+mn-ea"/>
              <a:sym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86603" y="764466"/>
            <a:ext cx="1197838" cy="8360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086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5324</TotalTime>
  <Words>413</Words>
  <Application>Microsoft Office PowerPoint</Application>
  <PresentationFormat>Custom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宋体</vt:lpstr>
      <vt:lpstr>Arial</vt:lpstr>
      <vt:lpstr>Calibri</vt:lpstr>
      <vt:lpstr>Calibri Light</vt:lpstr>
      <vt:lpstr>Fira Sans Extra Condensed Medium</vt:lpstr>
      <vt:lpstr>Tahoma</vt:lpstr>
      <vt:lpstr>Wingdings</vt:lpstr>
      <vt:lpstr>2_Office Theme</vt:lpstr>
      <vt:lpstr>6_Office Theme</vt:lpstr>
      <vt:lpstr>7_Office Theme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ẤN ĐỘ CỔ ĐẠI</dc:title>
  <dc:creator>An Nhiên</dc:creator>
  <cp:lastModifiedBy>Admin</cp:lastModifiedBy>
  <cp:revision>495</cp:revision>
  <cp:lastPrinted>2021-10-01T02:56:10Z</cp:lastPrinted>
  <dcterms:modified xsi:type="dcterms:W3CDTF">2023-03-14T09:53:07Z</dcterms:modified>
</cp:coreProperties>
</file>