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4"/>
  </p:sldMasterIdLst>
  <p:notesMasterIdLst>
    <p:notesMasterId r:id="rId61"/>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321" r:id="rId17"/>
    <p:sldId id="306" r:id="rId18"/>
    <p:sldId id="305" r:id="rId19"/>
    <p:sldId id="295" r:id="rId20"/>
    <p:sldId id="318" r:id="rId21"/>
    <p:sldId id="322" r:id="rId22"/>
    <p:sldId id="297" r:id="rId23"/>
    <p:sldId id="298" r:id="rId24"/>
    <p:sldId id="323" r:id="rId25"/>
    <p:sldId id="296" r:id="rId26"/>
    <p:sldId id="300" r:id="rId27"/>
    <p:sldId id="267" r:id="rId28"/>
    <p:sldId id="324" r:id="rId29"/>
    <p:sldId id="279" r:id="rId30"/>
    <p:sldId id="268" r:id="rId31"/>
    <p:sldId id="280" r:id="rId32"/>
    <p:sldId id="308" r:id="rId33"/>
    <p:sldId id="303" r:id="rId34"/>
    <p:sldId id="304" r:id="rId35"/>
    <p:sldId id="301" r:id="rId36"/>
    <p:sldId id="335" r:id="rId37"/>
    <p:sldId id="269" r:id="rId38"/>
    <p:sldId id="282" r:id="rId39"/>
    <p:sldId id="313" r:id="rId40"/>
    <p:sldId id="270" r:id="rId41"/>
    <p:sldId id="283" r:id="rId42"/>
    <p:sldId id="320" r:id="rId43"/>
    <p:sldId id="302" r:id="rId44"/>
    <p:sldId id="271" r:id="rId45"/>
    <p:sldId id="325" r:id="rId46"/>
    <p:sldId id="326" r:id="rId47"/>
    <p:sldId id="329" r:id="rId48"/>
    <p:sldId id="330" r:id="rId49"/>
    <p:sldId id="331" r:id="rId50"/>
    <p:sldId id="314" r:id="rId51"/>
    <p:sldId id="332" r:id="rId52"/>
    <p:sldId id="272" r:id="rId53"/>
    <p:sldId id="286" r:id="rId54"/>
    <p:sldId id="273" r:id="rId55"/>
    <p:sldId id="287" r:id="rId56"/>
    <p:sldId id="274" r:id="rId57"/>
    <p:sldId id="334" r:id="rId58"/>
    <p:sldId id="316" r:id="rId59"/>
    <p:sldId id="319" r:id="rId60"/>
  </p:sldIdLst>
  <p:sldSz cx="9144000" cy="5143500" type="screen16x9"/>
  <p:notesSz cx="6858000" cy="9144000"/>
  <p:embeddedFontLst>
    <p:embeddedFont>
      <p:font typeface="Calibri" pitchFamily="34" charset="0"/>
      <p:regular r:id="rId62"/>
      <p:bold r:id="rId63"/>
      <p:italic r:id="rId64"/>
      <p:boldItalic r:id="rId65"/>
    </p:embeddedFont>
    <p:embeddedFont>
      <p:font typeface="宋体" pitchFamily="2" charset="-122"/>
      <p:regular r:id="rId66"/>
    </p:embeddedFont>
    <p:embeddedFont>
      <p:font typeface="Arial-Rounded" charset="0"/>
      <p:regular r:id="rId67"/>
    </p:embeddedFont>
    <p:embeddedFont>
      <p:font typeface="微软雅黑" pitchFamily="34" charset="-122"/>
      <p:regular r:id="rId68"/>
      <p:bold r:id="rId69"/>
    </p:embeddedFont>
    <p:embeddedFont>
      <p:font typeface="HP001" charset="0"/>
      <p:regular r:id="rId70"/>
      <p:bold r:id="rId71"/>
    </p:embeddedFont>
    <p:embeddedFont>
      <p:font typeface="HL Hoctro" charset="0"/>
      <p:regular r:id="rId72"/>
    </p:embeddedFont>
  </p:embeddedFontLst>
  <p:custDataLst>
    <p:tags r:id="rId7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321"/>
            <p14:sldId id="306"/>
            <p14:sldId id="305"/>
            <p14:sldId id="295"/>
            <p14:sldId id="318"/>
            <p14:sldId id="322"/>
            <p14:sldId id="297"/>
            <p14:sldId id="298"/>
            <p14:sldId id="323"/>
            <p14:sldId id="296"/>
            <p14:sldId id="300"/>
          </p14:sldIdLst>
        </p14:section>
        <p14:section name="Tiết 2" id="{47239A1A-9B72-4DA5-96A7-F8786F163078}">
          <p14:sldIdLst>
            <p14:sldId id="267"/>
            <p14:sldId id="324"/>
            <p14:sldId id="279"/>
            <p14:sldId id="268"/>
            <p14:sldId id="280"/>
            <p14:sldId id="308"/>
            <p14:sldId id="303"/>
            <p14:sldId id="304"/>
          </p14:sldIdLst>
        </p14:section>
        <p14:section name="Tiết 3" id="{8DB3B22B-32B6-4C3F-838D-DF98A9DBE4B7}">
          <p14:sldIdLst>
            <p14:sldId id="301"/>
            <p14:sldId id="335"/>
            <p14:sldId id="269"/>
            <p14:sldId id="282"/>
            <p14:sldId id="313"/>
            <p14:sldId id="270"/>
            <p14:sldId id="283"/>
            <p14:sldId id="320"/>
          </p14:sldIdLst>
        </p14:section>
        <p14:section name="Tiết 4" id="{30D029CA-39C5-4833-936C-43C5EF842993}">
          <p14:sldIdLst>
            <p14:sldId id="302"/>
            <p14:sldId id="271"/>
            <p14:sldId id="325"/>
            <p14:sldId id="326"/>
            <p14:sldId id="329"/>
            <p14:sldId id="330"/>
            <p14:sldId id="331"/>
            <p14:sldId id="333"/>
            <p14:sldId id="314"/>
            <p14:sldId id="332"/>
            <p14:sldId id="272"/>
            <p14:sldId id="286"/>
            <p14:sldId id="273"/>
            <p14:sldId id="287"/>
            <p14:sldId id="274"/>
            <p14:sldId id="334"/>
            <p14:sldId id="316"/>
            <p14:sldId id="319"/>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CA420"/>
    <a:srgbClr val="F14420"/>
    <a:srgbClr val="FF3399"/>
    <a:srgbClr val="679C31"/>
    <a:srgbClr val="920000"/>
    <a:srgbClr val="F56636"/>
    <a:srgbClr val="EF2A19"/>
    <a:srgbClr val="A9250B"/>
    <a:srgbClr val="FF6600"/>
    <a:srgbClr val="8CB82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383" autoAdjust="0"/>
    <p:restoredTop sz="94660"/>
  </p:normalViewPr>
  <p:slideViewPr>
    <p:cSldViewPr snapToGrid="0">
      <p:cViewPr>
        <p:scale>
          <a:sx n="104" d="100"/>
          <a:sy n="104" d="100"/>
        </p:scale>
        <p:origin x="-67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notesMaster" Target="notesMasters/notesMaster1.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tags" Target="tags/tag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pPr/>
              <a:t>2024/4/5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pPr/>
              <a:t>‹#›</a:t>
            </a:fld>
            <a:endParaRPr lang="zh-CN" altLang="en-US"/>
          </a:p>
        </p:txBody>
      </p:sp>
    </p:spTree>
    <p:extLst>
      <p:ext uri="{BB962C8B-B14F-4D97-AF65-F5344CB8AC3E}">
        <p14:creationId xmlns:p14="http://schemas.microsoft.com/office/powerpoint/2010/main" xmlns=""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a:t>
            </a:fld>
            <a:endParaRPr lang="zh-CN" altLang="en-US"/>
          </a:p>
        </p:txBody>
      </p:sp>
    </p:spTree>
    <p:extLst>
      <p:ext uri="{BB962C8B-B14F-4D97-AF65-F5344CB8AC3E}">
        <p14:creationId xmlns:p14="http://schemas.microsoft.com/office/powerpoint/2010/main" xmlns=""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34</a:t>
            </a:fld>
            <a:endParaRPr lang="zh-CN" altLang="en-US"/>
          </a:p>
        </p:txBody>
      </p:sp>
    </p:spTree>
    <p:extLst>
      <p:ext uri="{BB962C8B-B14F-4D97-AF65-F5344CB8AC3E}">
        <p14:creationId xmlns:p14="http://schemas.microsoft.com/office/powerpoint/2010/main" xmlns="" val="346287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9520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37</a:t>
            </a:fld>
            <a:endParaRPr lang="zh-CN" altLang="en-US"/>
          </a:p>
        </p:txBody>
      </p:sp>
    </p:spTree>
    <p:extLst>
      <p:ext uri="{BB962C8B-B14F-4D97-AF65-F5344CB8AC3E}">
        <p14:creationId xmlns:p14="http://schemas.microsoft.com/office/powerpoint/2010/main" xmlns="" val="11402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40</a:t>
            </a:fld>
            <a:endParaRPr lang="zh-CN" altLang="en-US"/>
          </a:p>
        </p:txBody>
      </p:sp>
    </p:spTree>
    <p:extLst>
      <p:ext uri="{BB962C8B-B14F-4D97-AF65-F5344CB8AC3E}">
        <p14:creationId xmlns:p14="http://schemas.microsoft.com/office/powerpoint/2010/main" xmlns="" val="380705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41</a:t>
            </a:fld>
            <a:endParaRPr lang="zh-CN" altLang="en-US"/>
          </a:p>
        </p:txBody>
      </p:sp>
    </p:spTree>
    <p:extLst>
      <p:ext uri="{BB962C8B-B14F-4D97-AF65-F5344CB8AC3E}">
        <p14:creationId xmlns:p14="http://schemas.microsoft.com/office/powerpoint/2010/main" xmlns="" val="389972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9520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48</a:t>
            </a:fld>
            <a:endParaRPr lang="en-US"/>
          </a:p>
        </p:txBody>
      </p:sp>
    </p:spTree>
    <p:extLst>
      <p:ext uri="{BB962C8B-B14F-4D97-AF65-F5344CB8AC3E}">
        <p14:creationId xmlns:p14="http://schemas.microsoft.com/office/powerpoint/2010/main" xmlns="" val="918442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49</a:t>
            </a:fld>
            <a:endParaRPr lang="zh-CN" altLang="en-US"/>
          </a:p>
        </p:txBody>
      </p:sp>
    </p:spTree>
    <p:extLst>
      <p:ext uri="{BB962C8B-B14F-4D97-AF65-F5344CB8AC3E}">
        <p14:creationId xmlns:p14="http://schemas.microsoft.com/office/powerpoint/2010/main" xmlns="" val="177125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51</a:t>
            </a:fld>
            <a:endParaRPr lang="zh-CN" altLang="en-US"/>
          </a:p>
        </p:txBody>
      </p:sp>
    </p:spTree>
    <p:extLst>
      <p:ext uri="{BB962C8B-B14F-4D97-AF65-F5344CB8AC3E}">
        <p14:creationId xmlns:p14="http://schemas.microsoft.com/office/powerpoint/2010/main" xmlns="" val="2037572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53</a:t>
            </a:fld>
            <a:endParaRPr lang="zh-CN" altLang="en-US"/>
          </a:p>
        </p:txBody>
      </p:sp>
    </p:spTree>
    <p:extLst>
      <p:ext uri="{BB962C8B-B14F-4D97-AF65-F5344CB8AC3E}">
        <p14:creationId xmlns:p14="http://schemas.microsoft.com/office/powerpoint/2010/main" xmlns=""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xmlns="" val="21086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95205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95205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a:t>
            </a:fld>
            <a:endParaRPr lang="zh-CN" altLang="en-US"/>
          </a:p>
        </p:txBody>
      </p:sp>
    </p:spTree>
    <p:extLst>
      <p:ext uri="{BB962C8B-B14F-4D97-AF65-F5344CB8AC3E}">
        <p14:creationId xmlns:p14="http://schemas.microsoft.com/office/powerpoint/2010/main" xmlns=""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10</a:t>
            </a:fld>
            <a:endParaRPr lang="zh-CN" altLang="en-US"/>
          </a:p>
        </p:txBody>
      </p:sp>
    </p:spTree>
    <p:extLst>
      <p:ext uri="{BB962C8B-B14F-4D97-AF65-F5344CB8AC3E}">
        <p14:creationId xmlns:p14="http://schemas.microsoft.com/office/powerpoint/2010/main" xmlns=""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23</a:t>
            </a:fld>
            <a:endParaRPr lang="zh-CN" altLang="en-US"/>
          </a:p>
        </p:txBody>
      </p:sp>
    </p:spTree>
    <p:extLst>
      <p:ext uri="{BB962C8B-B14F-4D97-AF65-F5344CB8AC3E}">
        <p14:creationId xmlns:p14="http://schemas.microsoft.com/office/powerpoint/2010/main" xmlns=""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24</a:t>
            </a:fld>
            <a:endParaRPr lang="zh-CN" altLang="en-US"/>
          </a:p>
        </p:txBody>
      </p:sp>
    </p:spTree>
    <p:extLst>
      <p:ext uri="{BB962C8B-B14F-4D97-AF65-F5344CB8AC3E}">
        <p14:creationId xmlns:p14="http://schemas.microsoft.com/office/powerpoint/2010/main" xmlns=""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27</a:t>
            </a:fld>
            <a:endParaRPr lang="zh-CN" altLang="en-US"/>
          </a:p>
        </p:txBody>
      </p:sp>
    </p:spTree>
    <p:extLst>
      <p:ext uri="{BB962C8B-B14F-4D97-AF65-F5344CB8AC3E}">
        <p14:creationId xmlns:p14="http://schemas.microsoft.com/office/powerpoint/2010/main" xmlns=""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95205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32</a:t>
            </a:fld>
            <a:endParaRPr lang="zh-CN" altLang="en-US"/>
          </a:p>
        </p:txBody>
      </p:sp>
    </p:spTree>
    <p:extLst>
      <p:ext uri="{BB962C8B-B14F-4D97-AF65-F5344CB8AC3E}">
        <p14:creationId xmlns:p14="http://schemas.microsoft.com/office/powerpoint/2010/main" xmlns="" val="166253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44759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91770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60499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xmlns="" val="3117388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5168650"/>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5406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62509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45387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03079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65762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00252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33133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2024/4/5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91335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pPr/>
              <a:t>2024/4/5</a:t>
            </a:fld>
            <a:endParaRPr lang="zh-CN"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1406377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emf"/></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6.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em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5">
            <a:extLst>
              <a:ext uri="{28A0092B-C50C-407E-A947-70E740481C1C}">
                <a14:useLocalDpi xmlns:a14="http://schemas.microsoft.com/office/drawing/2010/main" xmlns=""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638645" cy="927718"/>
            <a:chOff x="3278238" y="1810677"/>
            <a:chExt cx="1638645"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8">
            <a:extLst>
              <a:ext uri="{28A0092B-C50C-407E-A947-70E740481C1C}">
                <a14:useLocalDpi xmlns:a14="http://schemas.microsoft.com/office/drawing/2010/main" xmlns=""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9">
            <a:extLst>
              <a:ext uri="{28A0092B-C50C-407E-A947-70E740481C1C}">
                <a14:useLocalDpi xmlns:a14="http://schemas.microsoft.com/office/drawing/2010/main" xmlns=""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9">
            <a:extLst>
              <a:ext uri="{28A0092B-C50C-407E-A947-70E740481C1C}">
                <a14:useLocalDpi xmlns:a14="http://schemas.microsoft.com/office/drawing/2010/main" xmlns=""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xmlns="" val="0"/>
              </a:ext>
            </a:extLst>
          </a:blip>
          <a:srcRect r="45910"/>
          <a:stretch>
            <a:fillRect/>
          </a:stretch>
        </p:blipFill>
        <p:spPr>
          <a:xfrm>
            <a:off x="7252679" y="2656870"/>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videoFile r:link="rId1"/>
            <p:extLst>
              <p:ext uri="{DAA4B4D4-6D71-4841-9C94-3DE7FCFB9230}">
                <p14:media xmlns:p14="http://schemas.microsoft.com/office/powerpoint/2010/main" xmlns="" r:embed="rId14">
                  <p14:trim st="8900"/>
                </p14:media>
              </p:ext>
            </p:extLst>
          </p:nvPr>
        </p:nvPicPr>
        <p:blipFill>
          <a:blip r:embed="rId15" cstate="print"/>
          <a:stretch>
            <a:fillRect/>
          </a:stretch>
        </p:blipFill>
        <p:spPr>
          <a:xfrm>
            <a:off x="9308757" y="-766706"/>
            <a:ext cx="609600" cy="609600"/>
          </a:xfrm>
          <a:prstGeom prst="rect">
            <a:avLst/>
          </a:prstGeom>
        </p:spPr>
      </p:pic>
      <p:sp>
        <p:nvSpPr>
          <p:cNvPr id="4" name="矩形 3"/>
          <p:cNvSpPr/>
          <p:nvPr/>
        </p:nvSpPr>
        <p:spPr>
          <a:xfrm>
            <a:off x="3342086" y="4060953"/>
            <a:ext cx="1021433"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8" repeatCount="indefinite" fill="hold" display="0">
                  <p:stCondLst>
                    <p:cond delay="indefinite"/>
                  </p:stCondLst>
                  <p:endCondLst>
                    <p:cond evt="onStopAudio" delay="0">
                      <p:tgtEl>
                        <p:sldTgt/>
                      </p:tgtEl>
                    </p:cond>
                  </p:endCondLst>
                </p:cTn>
                <p:tgtEl>
                  <p:spTgt spid="3"/>
                </p:tgtEl>
              </p:cMediaNode>
            </p:vide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15987904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bảng. Mọi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Giữa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Bên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Ai cũng thấy có mình trong tranh.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Chúng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tôi </a:t>
            </a:r>
            <a:r>
              <a:rPr lang="en-US"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treo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bức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smtClean="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692099" y="1341120"/>
            <a:ext cx="782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589" y="4640517"/>
            <a:ext cx="4129341" cy="30008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xmlns="" val="3072705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4"/>
                </p:tgtEl>
              </p:cMediaNode>
            </p:video>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0" y="187529"/>
            <a:ext cx="9362439" cy="418838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400" b="1" dirty="0">
              <a:solidFill>
                <a:srgbClr val="FF0000"/>
              </a:solidFill>
              <a:sym typeface="+mn-lt"/>
            </a:endParaRP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Gia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a:t>
            </a:r>
            <a:endPar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tỉ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mỉ tô cái ria cong cong.</a:t>
            </a:r>
          </a:p>
          <a:p>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bảng.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Mọi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Hà</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Trên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Giữa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Bên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Ai cũng thấy có mình trong tranh.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tôi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treo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a:t>
            </a:r>
            <a:r>
              <a:rPr lang="en-US"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vi-VN" altLang="zh-CN" sz="2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góc sáng tạo của lớp.</a:t>
            </a: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317912" y="832443"/>
            <a:ext cx="24088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803108" y="847683"/>
            <a:ext cx="152478" cy="311219"/>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4869832" y="1158902"/>
            <a:ext cx="18075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388206" y="1901971"/>
            <a:ext cx="180753"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6477000" y="1901971"/>
            <a:ext cx="21217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6390583" y="2353600"/>
            <a:ext cx="237627" cy="21585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3360037" y="2589696"/>
            <a:ext cx="180753" cy="405370"/>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xmlns="" id="{47C08B50-8E4E-4C6C-9850-333F77FE0ED1}"/>
              </a:ext>
            </a:extLst>
          </p:cNvPr>
          <p:cNvSpPr/>
          <p:nvPr/>
        </p:nvSpPr>
        <p:spPr>
          <a:xfrm>
            <a:off x="139296" y="3018106"/>
            <a:ext cx="18075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6492708" y="2995066"/>
            <a:ext cx="180754"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xmlns="" id="{47C08B50-8E4E-4C6C-9850-333F77FE0ED1}"/>
              </a:ext>
            </a:extLst>
          </p:cNvPr>
          <p:cNvSpPr/>
          <p:nvPr/>
        </p:nvSpPr>
        <p:spPr>
          <a:xfrm>
            <a:off x="2470500" y="3359836"/>
            <a:ext cx="556164" cy="3892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200" b="1" dirty="0" smtClean="0">
                <a:latin typeface="Times New Roman" panose="02020603050405020304" pitchFamily="18" charset="0"/>
                <a:cs typeface="Times New Roman" panose="02020603050405020304" pitchFamily="18" charset="0"/>
              </a:rPr>
              <a:t>10</a:t>
            </a:r>
            <a:endParaRPr lang="vi-VN" sz="1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68959" y="4032504"/>
            <a:ext cx="1573957" cy="400110"/>
          </a:xfrm>
          <a:prstGeom prst="rect">
            <a:avLst/>
          </a:prstGeom>
          <a:noFill/>
        </p:spPr>
        <p:txBody>
          <a:bodyPr wrap="none" rtlCol="0">
            <a:spAutoFit/>
          </a:bodyPr>
          <a:lstStyle/>
          <a:p>
            <a:r>
              <a:rPr lang="en-US" sz="2000" dirty="0" err="1" smtClean="0"/>
              <a:t>Đọc</a:t>
            </a:r>
            <a:r>
              <a:rPr lang="en-US" sz="2000" dirty="0" smtClean="0"/>
              <a:t> </a:t>
            </a:r>
            <a:r>
              <a:rPr lang="en-US" sz="2000" dirty="0" err="1" smtClean="0"/>
              <a:t>câu</a:t>
            </a:r>
            <a:r>
              <a:rPr lang="en-US" sz="2000" dirty="0" smtClean="0"/>
              <a:t> </a:t>
            </a:r>
            <a:r>
              <a:rPr lang="en-US" sz="2000" dirty="0" err="1" smtClean="0"/>
              <a:t>lần</a:t>
            </a:r>
            <a:r>
              <a:rPr lang="en-US" sz="2000" dirty="0" smtClean="0"/>
              <a:t> 1</a:t>
            </a:r>
            <a:endParaRPr lang="en-US" sz="2000" dirty="0"/>
          </a:p>
        </p:txBody>
      </p:sp>
      <p:sp>
        <p:nvSpPr>
          <p:cNvPr id="26" name="TextBox 25"/>
          <p:cNvSpPr txBox="1"/>
          <p:nvPr/>
        </p:nvSpPr>
        <p:spPr>
          <a:xfrm>
            <a:off x="568959" y="4398264"/>
            <a:ext cx="1002197" cy="400110"/>
          </a:xfrm>
          <a:prstGeom prst="rect">
            <a:avLst/>
          </a:prstGeom>
          <a:noFill/>
        </p:spPr>
        <p:txBody>
          <a:bodyPr wrap="none" rtlCol="0">
            <a:spAutoFit/>
          </a:bodyPr>
          <a:lstStyle/>
          <a:p>
            <a:r>
              <a:rPr lang="en-US" sz="2000" dirty="0" err="1" smtClean="0"/>
              <a:t>Đọc</a:t>
            </a:r>
            <a:r>
              <a:rPr lang="en-US" sz="2000" dirty="0" smtClean="0"/>
              <a:t> </a:t>
            </a:r>
            <a:r>
              <a:rPr lang="en-US" sz="2000" dirty="0" err="1" smtClean="0"/>
              <a:t>từ</a:t>
            </a:r>
            <a:r>
              <a:rPr lang="en-US" sz="2000" dirty="0" smtClean="0"/>
              <a:t>  </a:t>
            </a:r>
            <a:endParaRPr lang="en-US" sz="2000" dirty="0"/>
          </a:p>
        </p:txBody>
      </p:sp>
      <p:sp>
        <p:nvSpPr>
          <p:cNvPr id="25" name="Rectangle 24"/>
          <p:cNvSpPr/>
          <p:nvPr/>
        </p:nvSpPr>
        <p:spPr>
          <a:xfrm>
            <a:off x="7568184" y="3955154"/>
            <a:ext cx="1270000" cy="307777"/>
          </a:xfrm>
          <a:prstGeom prst="rect">
            <a:avLst/>
          </a:prstGeom>
        </p:spPr>
        <p:txBody>
          <a:bodyPr wrap="square">
            <a:spAutoFit/>
          </a:bodyPr>
          <a:lstStyle/>
          <a:p>
            <a:r>
              <a:rPr lang="vi-VN" altLang="zh-CN" sz="1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spTree>
    <p:extLst>
      <p:ext uri="{BB962C8B-B14F-4D97-AF65-F5344CB8AC3E}">
        <p14:creationId xmlns:p14="http://schemas.microsoft.com/office/powerpoint/2010/main" xmlns="" val="12797308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1"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 calcmode="lin" valueType="num">
                                      <p:cBhvr additive="base">
                                        <p:cTn id="4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xit" presetSubtype="32" fill="hold" grpId="0" nodeType="clickEffect">
                                  <p:stCondLst>
                                    <p:cond delay="0"/>
                                  </p:stCondLst>
                                  <p:childTnLst>
                                    <p:animEffect transition="out" filter="diamond(out)">
                                      <p:cBhvr>
                                        <p:cTn id="54" dur="2000"/>
                                        <p:tgtEl>
                                          <p:spTgt spid="2">
                                            <p:txEl>
                                              <p:pRg st="0" end="0"/>
                                            </p:txEl>
                                          </p:spTgt>
                                        </p:tgtEl>
                                      </p:cBhvr>
                                    </p:animEffect>
                                    <p:set>
                                      <p:cBhvr>
                                        <p:cTn id="55"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6">
                                            <p:txEl>
                                              <p:pRg st="0" end="0"/>
                                            </p:txEl>
                                          </p:spTgt>
                                        </p:tgtEl>
                                        <p:attrNameLst>
                                          <p:attrName>style.visibility</p:attrName>
                                        </p:attrNameLst>
                                      </p:cBhvr>
                                      <p:to>
                                        <p:strVal val="visible"/>
                                      </p:to>
                                    </p:set>
                                    <p:anim calcmode="lin" valueType="num">
                                      <p:cBhvr additive="base">
                                        <p:cTn id="6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8" presetClass="exit" presetSubtype="32" fill="hold" grpId="0" nodeType="clickEffect">
                                  <p:stCondLst>
                                    <p:cond delay="0"/>
                                  </p:stCondLst>
                                  <p:childTnLst>
                                    <p:animEffect transition="out" filter="diamond(out)">
                                      <p:cBhvr>
                                        <p:cTn id="65" dur="2000"/>
                                        <p:tgtEl>
                                          <p:spTgt spid="26">
                                            <p:txEl>
                                              <p:pRg st="0" end="0"/>
                                            </p:txEl>
                                          </p:spTgt>
                                        </p:tgtEl>
                                      </p:cBhvr>
                                    </p:animEffect>
                                    <p:set>
                                      <p:cBhvr>
                                        <p:cTn id="66" dur="1" fill="hold">
                                          <p:stCondLst>
                                            <p:cond delay="1999"/>
                                          </p:stCondLst>
                                        </p:cTn>
                                        <p:tgtEl>
                                          <p:spTgt spid="2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1" animBg="1"/>
      <p:bldP spid="13" grpId="1" animBg="1"/>
      <p:bldP spid="14" grpId="1" animBg="1"/>
      <p:bldP spid="15" grpId="1" animBg="1"/>
      <p:bldP spid="16" grpId="1" animBg="1"/>
      <p:bldP spid="10" grpId="1" animBg="1"/>
      <p:bldP spid="17" grpId="1" animBg="1"/>
      <p:bldP spid="18" grpId="1" animBg="1"/>
      <p:bldP spid="2" grpId="0" build="allAtOnce"/>
      <p:bldP spid="26"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9679" y="1191731"/>
            <a:ext cx="1646605" cy="615553"/>
          </a:xfrm>
          <a:prstGeom prst="rect">
            <a:avLst/>
          </a:prstGeom>
        </p:spPr>
        <p:txBody>
          <a:bodyPr wrap="none">
            <a:spAutoFit/>
          </a:bodyPr>
          <a:lstStyle/>
          <a:p>
            <a:r>
              <a:rPr lang="vi-VN" altLang="zh-CN" sz="3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hí hoáy </a:t>
            </a:r>
            <a:endParaRPr lang="en-US" sz="3400" dirty="0"/>
          </a:p>
        </p:txBody>
      </p:sp>
      <p:sp>
        <p:nvSpPr>
          <p:cNvPr id="3" name="Rectangle 2"/>
          <p:cNvSpPr/>
          <p:nvPr/>
        </p:nvSpPr>
        <p:spPr>
          <a:xfrm>
            <a:off x="3991974" y="1191732"/>
            <a:ext cx="1103187" cy="615553"/>
          </a:xfrm>
          <a:prstGeom prst="rect">
            <a:avLst/>
          </a:prstGeom>
        </p:spPr>
        <p:txBody>
          <a:bodyPr wrap="none">
            <a:spAutoFit/>
          </a:bodyPr>
          <a:lstStyle/>
          <a:p>
            <a:r>
              <a:rPr lang="vi-VN" altLang="zh-CN" sz="3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tỉ mỉ </a:t>
            </a:r>
            <a:endParaRPr lang="en-US" sz="3400" dirty="0"/>
          </a:p>
        </p:txBody>
      </p:sp>
      <p:sp>
        <p:nvSpPr>
          <p:cNvPr id="4" name="Rectangle 3"/>
          <p:cNvSpPr/>
          <p:nvPr/>
        </p:nvSpPr>
        <p:spPr>
          <a:xfrm>
            <a:off x="3517411" y="2110085"/>
            <a:ext cx="1677062" cy="615553"/>
          </a:xfrm>
          <a:prstGeom prst="rect">
            <a:avLst/>
          </a:prstGeom>
        </p:spPr>
        <p:txBody>
          <a:bodyPr wrap="none">
            <a:spAutoFit/>
          </a:bodyPr>
          <a:lstStyle/>
          <a:p>
            <a:r>
              <a:rPr lang="vi-VN" altLang="zh-CN" sz="3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nắn nót </a:t>
            </a:r>
            <a:endParaRPr lang="en-US" sz="3400" dirty="0"/>
          </a:p>
        </p:txBody>
      </p:sp>
      <p:sp>
        <p:nvSpPr>
          <p:cNvPr id="5" name="Rectangle 4"/>
          <p:cNvSpPr/>
          <p:nvPr/>
        </p:nvSpPr>
        <p:spPr>
          <a:xfrm>
            <a:off x="1221293" y="2112371"/>
            <a:ext cx="2024913" cy="615553"/>
          </a:xfrm>
          <a:prstGeom prst="rect">
            <a:avLst/>
          </a:prstGeom>
        </p:spPr>
        <p:txBody>
          <a:bodyPr wrap="none">
            <a:spAutoFit/>
          </a:bodyPr>
          <a:lstStyle/>
          <a:p>
            <a:r>
              <a:rPr lang="vi-VN" altLang="zh-CN" sz="3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endParaRPr lang="en-US" sz="3400" dirty="0"/>
          </a:p>
        </p:txBody>
      </p:sp>
      <p:sp>
        <p:nvSpPr>
          <p:cNvPr id="6" name="Rectangle 5"/>
          <p:cNvSpPr/>
          <p:nvPr/>
        </p:nvSpPr>
        <p:spPr>
          <a:xfrm>
            <a:off x="5409570" y="2110085"/>
            <a:ext cx="1890261" cy="615553"/>
          </a:xfrm>
          <a:prstGeom prst="rect">
            <a:avLst/>
          </a:prstGeom>
        </p:spPr>
        <p:txBody>
          <a:bodyPr wrap="none">
            <a:spAutoFit/>
          </a:bodyPr>
          <a:lstStyle/>
          <a:p>
            <a:r>
              <a:rPr lang="vi-VN" altLang="zh-CN" sz="3400" b="1"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sáng tạo </a:t>
            </a:r>
            <a:endParaRPr lang="en-US" sz="3400" dirty="0"/>
          </a:p>
        </p:txBody>
      </p:sp>
      <p:sp>
        <p:nvSpPr>
          <p:cNvPr id="7" name="TextBox 6"/>
          <p:cNvSpPr txBox="1"/>
          <p:nvPr/>
        </p:nvSpPr>
        <p:spPr>
          <a:xfrm>
            <a:off x="3374273" y="356616"/>
            <a:ext cx="2361352" cy="584775"/>
          </a:xfrm>
          <a:prstGeom prst="rect">
            <a:avLst/>
          </a:prstGeom>
          <a:noFill/>
        </p:spPr>
        <p:txBody>
          <a:bodyPr wrap="none" rtlCol="0">
            <a:spAutoFit/>
          </a:bodyPr>
          <a:lstStyle/>
          <a:p>
            <a:r>
              <a:rPr lang="en-US" sz="3200" dirty="0" err="1" smtClean="0"/>
              <a:t>Luyện</a:t>
            </a:r>
            <a:r>
              <a:rPr lang="en-US" sz="3200" dirty="0" smtClean="0"/>
              <a:t> </a:t>
            </a:r>
            <a:r>
              <a:rPr lang="en-US" sz="3200" dirty="0" err="1" smtClean="0"/>
              <a:t>đọc</a:t>
            </a:r>
            <a:r>
              <a:rPr lang="en-US" sz="3200" dirty="0" smtClean="0"/>
              <a:t> </a:t>
            </a:r>
            <a:r>
              <a:rPr lang="en-US" sz="3200" dirty="0" err="1" smtClean="0"/>
              <a:t>từ</a:t>
            </a:r>
            <a:endParaRPr lang="en-US" sz="3200" dirty="0"/>
          </a:p>
        </p:txBody>
      </p:sp>
    </p:spTree>
    <p:extLst>
      <p:ext uri="{BB962C8B-B14F-4D97-AF65-F5344CB8AC3E}">
        <p14:creationId xmlns:p14="http://schemas.microsoft.com/office/powerpoint/2010/main" xmlns="" val="2524860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xmlns="" id="{97CDA310-DDA7-47C0-8950-DB78C5D823B7}"/>
              </a:ext>
            </a:extLst>
          </p:cNvPr>
          <p:cNvSpPr/>
          <p:nvPr/>
        </p:nvSpPr>
        <p:spPr>
          <a:xfrm>
            <a:off x="0" y="187529"/>
            <a:ext cx="9362439" cy="377975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4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400" b="1" dirty="0">
              <a:solidFill>
                <a:srgbClr val="FF0000"/>
              </a:solidFill>
              <a:sym typeface="+mn-lt"/>
            </a:endParaRP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An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a:t>
            </a:r>
            <a:r>
              <a:rPr lang="vi-VN" altLang="zh-CN" sz="2400" b="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tỉ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mỉ tô cái ria cong cong.</a:t>
            </a: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bảng</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Mọi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của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Hà</a:t>
            </a:r>
            <a:r>
              <a:rPr lang="en-US"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a:t>
            </a:r>
            <a:r>
              <a:rPr lang="vi-VN" altLang="zh-CN" sz="2400" b="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Giữa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Ai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cũng thấy có mình trong tranh</a:t>
            </a:r>
            <a:r>
              <a:rPr lang="vi-VN" altLang="zh-CN" sz="24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vi-VN" altLang="zh-CN" sz="2400" b="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 </a:t>
            </a:r>
            <a:r>
              <a:rPr lang="en-US"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a:t>
            </a:r>
            <a:r>
              <a:rPr lang="en-US"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góc sáng tạo của lớp.</a:t>
            </a:r>
          </a:p>
        </p:txBody>
      </p:sp>
      <p:sp>
        <p:nvSpPr>
          <p:cNvPr id="3" name="TextBox 2"/>
          <p:cNvSpPr txBox="1"/>
          <p:nvPr/>
        </p:nvSpPr>
        <p:spPr>
          <a:xfrm>
            <a:off x="1432560" y="3967287"/>
            <a:ext cx="1573957" cy="400110"/>
          </a:xfrm>
          <a:prstGeom prst="rect">
            <a:avLst/>
          </a:prstGeom>
          <a:noFill/>
        </p:spPr>
        <p:txBody>
          <a:bodyPr wrap="none" rtlCol="0">
            <a:spAutoFit/>
          </a:bodyPr>
          <a:lstStyle/>
          <a:p>
            <a:r>
              <a:rPr lang="en-US" sz="2000" smtClean="0"/>
              <a:t>Đọc câu lần 2</a:t>
            </a:r>
            <a:endParaRPr lang="en-US" sz="2000"/>
          </a:p>
        </p:txBody>
      </p:sp>
    </p:spTree>
    <p:extLst>
      <p:ext uri="{BB962C8B-B14F-4D97-AF65-F5344CB8AC3E}">
        <p14:creationId xmlns:p14="http://schemas.microsoft.com/office/powerpoint/2010/main" xmlns="" val="2700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6696" y="344557"/>
            <a:ext cx="2042097" cy="400110"/>
          </a:xfrm>
          <a:prstGeom prst="rect">
            <a:avLst/>
          </a:prstGeom>
          <a:noFill/>
        </p:spPr>
        <p:txBody>
          <a:bodyPr wrap="none" rtlCol="0">
            <a:spAutoFit/>
          </a:bodyPr>
          <a:lstStyle/>
          <a:p>
            <a:r>
              <a:rPr lang="en-US" sz="2000" smtClean="0"/>
              <a:t>Luyện đọc câu dài</a:t>
            </a:r>
            <a:endParaRPr lang="en-US" sz="2000"/>
          </a:p>
        </p:txBody>
      </p:sp>
      <p:sp>
        <p:nvSpPr>
          <p:cNvPr id="3" name="Rectangle 2"/>
          <p:cNvSpPr/>
          <p:nvPr/>
        </p:nvSpPr>
        <p:spPr>
          <a:xfrm>
            <a:off x="1230974" y="1437201"/>
            <a:ext cx="7560083" cy="523220"/>
          </a:xfrm>
          <a:prstGeom prst="rect">
            <a:avLst/>
          </a:prstGeom>
        </p:spPr>
        <p:txBody>
          <a:bodyPr wrap="none">
            <a:spAutoFit/>
          </a:bodyPr>
          <a:lstStyle/>
          <a:p>
            <a:r>
              <a:rPr lang="vi-VN" altLang="zh-CN" sz="2800" b="1">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endPar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5" name="Straight Connector 4"/>
          <p:cNvCxnSpPr/>
          <p:nvPr/>
        </p:nvCxnSpPr>
        <p:spPr>
          <a:xfrm flipH="1">
            <a:off x="2788979" y="1561193"/>
            <a:ext cx="139148" cy="3077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11015" y="1591089"/>
            <a:ext cx="139148" cy="3077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539958" y="1484248"/>
            <a:ext cx="421910"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xmlns="" val="15218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0" y="-12471"/>
            <a:ext cx="914400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bảng. Mọi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Hà. Trên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Giữa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Bên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Ai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cũng thấy có mình trong tranh.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Chúng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xmlns=""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xmlns=""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474839" y="4476922"/>
            <a:ext cx="2339102" cy="523220"/>
          </a:xfrm>
          <a:prstGeom prst="rect">
            <a:avLst/>
          </a:prstGeom>
          <a:noFill/>
        </p:spPr>
        <p:txBody>
          <a:bodyPr wrap="none" rtlCol="0">
            <a:spAutoFit/>
          </a:bodyPr>
          <a:lstStyle/>
          <a:p>
            <a:r>
              <a:rPr lang="en-US" sz="2800" dirty="0" err="1" smtClean="0"/>
              <a:t>Đọc</a:t>
            </a:r>
            <a:r>
              <a:rPr lang="en-US" sz="2800" dirty="0" smtClean="0"/>
              <a:t> </a:t>
            </a:r>
            <a:r>
              <a:rPr lang="en-US" sz="2800" dirty="0" err="1" smtClean="0"/>
              <a:t>theo</a:t>
            </a:r>
            <a:r>
              <a:rPr lang="en-US" sz="2800" dirty="0" smtClean="0"/>
              <a:t> </a:t>
            </a:r>
            <a:r>
              <a:rPr lang="en-US" sz="2800" dirty="0" err="1" smtClean="0"/>
              <a:t>đoạn</a:t>
            </a:r>
            <a:endParaRPr lang="en-US" sz="2800" dirty="0"/>
          </a:p>
        </p:txBody>
      </p:sp>
    </p:spTree>
    <p:extLst>
      <p:ext uri="{BB962C8B-B14F-4D97-AF65-F5344CB8AC3E}">
        <p14:creationId xmlns:p14="http://schemas.microsoft.com/office/powerpoint/2010/main" xmlns="" val="11590854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endCondLst>
                    <p:cond evt="onStopAudio" delay="0">
                      <p:tgtEl>
                        <p:sldTgt/>
                      </p:tgtEl>
                    </p:cond>
                  </p:endCondLst>
                </p:cTn>
                <p:tgtEl>
                  <p:spTgt spid="4"/>
                </p:tgtEl>
              </p:cMediaNode>
            </p:video>
          </p:childTnLst>
        </p:cTn>
      </p:par>
    </p:tnLst>
    <p:bldLst>
      <p:bldP spid="5" grpId="0"/>
      <p:bldP spid="20"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xmlns="" id="{97CDA310-DDA7-47C0-8950-DB78C5D823B7}"/>
              </a:ext>
            </a:extLst>
          </p:cNvPr>
          <p:cNvSpPr/>
          <p:nvPr/>
        </p:nvSpPr>
        <p:spPr>
          <a:xfrm>
            <a:off x="279680" y="-140287"/>
            <a:ext cx="8650255" cy="459700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r>
              <a:rPr lang="vi-VN" altLang="zh-CN"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vi-VN" altLang="zh-CN"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6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bảng. Mọi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Hà. Trên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Giữa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 </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Bên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cũng thấy có mình trong tranh. </a:t>
            </a:r>
            <a:r>
              <a:rPr lang="vi-VN" altLang="zh-CN" sz="2600" b="1" dirty="0" smtClean="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  Chúng </a:t>
            </a:r>
            <a:r>
              <a:rPr lang="vi-VN" altLang="zh-CN" sz="2600" b="1" dirty="0">
                <a:solidFill>
                  <a:srgbClr val="C00000"/>
                </a:solidFill>
                <a:latin typeface="Arial-Rounded" panose="020B0500000000000000" pitchFamily="34" charset="-93"/>
                <a:ea typeface="Arial-Rounded" panose="020B0500000000000000" pitchFamily="34" charset="-93"/>
                <a:cs typeface="Arial-Rounded" panose="020B0500000000000000" pitchFamily="34" charset="-93"/>
                <a:sym typeface="+mn-lt"/>
              </a:rPr>
              <a:t>tôi treo bức tranh ở góc sáng tạo của lớp.</a:t>
            </a:r>
          </a:p>
        </p:txBody>
      </p:sp>
    </p:spTree>
    <p:extLst>
      <p:ext uri="{BB962C8B-B14F-4D97-AF65-F5344CB8AC3E}">
        <p14:creationId xmlns:p14="http://schemas.microsoft.com/office/powerpoint/2010/main" xmlns="" val="130847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682" y="1108650"/>
            <a:ext cx="8110875" cy="584775"/>
          </a:xfrm>
          <a:prstGeom prst="rect">
            <a:avLst/>
          </a:prstGeom>
          <a:noFill/>
        </p:spPr>
        <p:txBody>
          <a:bodyPr wrap="none" rtlCol="0">
            <a:spAutoFit/>
          </a:bodyPr>
          <a:lstStyle/>
          <a:p>
            <a:r>
              <a:rPr lang="en-US" sz="3200" dirty="0" err="1" smtClean="0">
                <a:solidFill>
                  <a:srgbClr val="C00000"/>
                </a:solidFill>
              </a:rPr>
              <a:t>Hí</a:t>
            </a:r>
            <a:r>
              <a:rPr lang="en-US" sz="3200" dirty="0" smtClean="0">
                <a:solidFill>
                  <a:srgbClr val="C00000"/>
                </a:solidFill>
              </a:rPr>
              <a:t> </a:t>
            </a:r>
            <a:r>
              <a:rPr lang="en-US" sz="3200" dirty="0" err="1" smtClean="0">
                <a:solidFill>
                  <a:srgbClr val="C00000"/>
                </a:solidFill>
              </a:rPr>
              <a:t>hoáy</a:t>
            </a:r>
            <a:r>
              <a:rPr lang="en-US" sz="3200" dirty="0" smtClean="0">
                <a:solidFill>
                  <a:srgbClr val="C00000"/>
                </a:solidFill>
              </a:rPr>
              <a:t>: </a:t>
            </a:r>
            <a:r>
              <a:rPr lang="en-US" sz="3200" dirty="0" err="1" smtClean="0"/>
              <a:t>Là</a:t>
            </a:r>
            <a:r>
              <a:rPr lang="en-US" sz="3200" dirty="0" smtClean="0"/>
              <a:t> </a:t>
            </a:r>
            <a:r>
              <a:rPr lang="en-US" sz="3200" dirty="0" err="1" smtClean="0"/>
              <a:t>chăm</a:t>
            </a:r>
            <a:r>
              <a:rPr lang="en-US" sz="3200" dirty="0" smtClean="0"/>
              <a:t> </a:t>
            </a:r>
            <a:r>
              <a:rPr lang="en-US" sz="3200" dirty="0" err="1" smtClean="0"/>
              <a:t>chú</a:t>
            </a:r>
            <a:r>
              <a:rPr lang="en-US" sz="3200" dirty="0" smtClean="0"/>
              <a:t> </a:t>
            </a:r>
            <a:r>
              <a:rPr lang="en-US" sz="3200" dirty="0" err="1" smtClean="0"/>
              <a:t>và</a:t>
            </a:r>
            <a:r>
              <a:rPr lang="en-US" sz="3200" dirty="0" smtClean="0"/>
              <a:t> </a:t>
            </a:r>
            <a:r>
              <a:rPr lang="en-US" sz="3200" dirty="0" err="1" smtClean="0"/>
              <a:t>luôn</a:t>
            </a:r>
            <a:r>
              <a:rPr lang="en-US" sz="3200" dirty="0" smtClean="0"/>
              <a:t> </a:t>
            </a:r>
            <a:r>
              <a:rPr lang="en-US" sz="3200" dirty="0" err="1" smtClean="0"/>
              <a:t>tay</a:t>
            </a:r>
            <a:r>
              <a:rPr lang="en-US" sz="3200" dirty="0" smtClean="0"/>
              <a:t> </a:t>
            </a:r>
            <a:r>
              <a:rPr lang="en-US" sz="3200" dirty="0" err="1" smtClean="0"/>
              <a:t>làm</a:t>
            </a:r>
            <a:r>
              <a:rPr lang="en-US" sz="3200" dirty="0" smtClean="0"/>
              <a:t> </a:t>
            </a:r>
            <a:r>
              <a:rPr lang="en-US" sz="3200" dirty="0" err="1" smtClean="0"/>
              <a:t>việc</a:t>
            </a:r>
            <a:r>
              <a:rPr lang="en-US" sz="3200" dirty="0" smtClean="0"/>
              <a:t> </a:t>
            </a:r>
            <a:r>
              <a:rPr lang="en-US" sz="3200" dirty="0" err="1" smtClean="0"/>
              <a:t>gì</a:t>
            </a:r>
            <a:r>
              <a:rPr lang="en-US" sz="3200" dirty="0" smtClean="0"/>
              <a:t> </a:t>
            </a:r>
            <a:r>
              <a:rPr lang="en-US" sz="3200" dirty="0" err="1" smtClean="0"/>
              <a:t>đó</a:t>
            </a:r>
            <a:r>
              <a:rPr lang="en-US" sz="3200" dirty="0" smtClean="0"/>
              <a:t>.</a:t>
            </a:r>
            <a:endParaRPr lang="en-US" sz="3200" dirty="0"/>
          </a:p>
        </p:txBody>
      </p:sp>
      <p:sp>
        <p:nvSpPr>
          <p:cNvPr id="3" name="TextBox 2"/>
          <p:cNvSpPr txBox="1"/>
          <p:nvPr/>
        </p:nvSpPr>
        <p:spPr>
          <a:xfrm>
            <a:off x="287461" y="1813560"/>
            <a:ext cx="8635506" cy="1077218"/>
          </a:xfrm>
          <a:prstGeom prst="rect">
            <a:avLst/>
          </a:prstGeom>
          <a:noFill/>
        </p:spPr>
        <p:txBody>
          <a:bodyPr wrap="none" rtlCol="0">
            <a:spAutoFit/>
          </a:bodyPr>
          <a:lstStyle/>
          <a:p>
            <a:r>
              <a:rPr lang="en-US" sz="3200" dirty="0" err="1" smtClean="0">
                <a:solidFill>
                  <a:srgbClr val="C00000"/>
                </a:solidFill>
              </a:rPr>
              <a:t>Nắn</a:t>
            </a:r>
            <a:r>
              <a:rPr lang="en-US" sz="3200" dirty="0" smtClean="0">
                <a:solidFill>
                  <a:srgbClr val="C00000"/>
                </a:solidFill>
              </a:rPr>
              <a:t> </a:t>
            </a:r>
            <a:r>
              <a:rPr lang="en-US" sz="3200" dirty="0" err="1" smtClean="0">
                <a:solidFill>
                  <a:srgbClr val="C00000"/>
                </a:solidFill>
              </a:rPr>
              <a:t>nót</a:t>
            </a:r>
            <a:r>
              <a:rPr lang="en-US" sz="3200" dirty="0" smtClean="0"/>
              <a:t>: </a:t>
            </a:r>
            <a:r>
              <a:rPr lang="en-US" sz="3200" dirty="0" err="1" smtClean="0"/>
              <a:t>Làm</a:t>
            </a:r>
            <a:r>
              <a:rPr lang="en-US" sz="3200" dirty="0" smtClean="0"/>
              <a:t> </a:t>
            </a:r>
            <a:r>
              <a:rPr lang="en-US" sz="3200" dirty="0" err="1" smtClean="0"/>
              <a:t>cẩn</a:t>
            </a:r>
            <a:r>
              <a:rPr lang="en-US" sz="3200" dirty="0" smtClean="0"/>
              <a:t> </a:t>
            </a:r>
            <a:r>
              <a:rPr lang="en-US" sz="3200" dirty="0" err="1" smtClean="0"/>
              <a:t>thận</a:t>
            </a:r>
            <a:r>
              <a:rPr lang="en-US" sz="3200" dirty="0" smtClean="0"/>
              <a:t> </a:t>
            </a:r>
            <a:r>
              <a:rPr lang="en-US" sz="3200" dirty="0" err="1" smtClean="0"/>
              <a:t>từng</a:t>
            </a:r>
            <a:r>
              <a:rPr lang="en-US" sz="3200" dirty="0" smtClean="0"/>
              <a:t> </a:t>
            </a:r>
            <a:r>
              <a:rPr lang="en-US" sz="3200" dirty="0" err="1" smtClean="0"/>
              <a:t>tí</a:t>
            </a:r>
            <a:r>
              <a:rPr lang="en-US" sz="3200" dirty="0" smtClean="0"/>
              <a:t> </a:t>
            </a:r>
            <a:r>
              <a:rPr lang="en-US" sz="3200" dirty="0" err="1" smtClean="0"/>
              <a:t>cho</a:t>
            </a:r>
            <a:r>
              <a:rPr lang="en-US" sz="3200" dirty="0" smtClean="0"/>
              <a:t> </a:t>
            </a:r>
            <a:r>
              <a:rPr lang="en-US" sz="3200" dirty="0" err="1" smtClean="0"/>
              <a:t>đẹp</a:t>
            </a:r>
            <a:r>
              <a:rPr lang="en-US" sz="3200" dirty="0" smtClean="0"/>
              <a:t>, </a:t>
            </a:r>
            <a:r>
              <a:rPr lang="en-US" sz="3200" dirty="0" err="1" smtClean="0"/>
              <a:t>cho</a:t>
            </a:r>
            <a:r>
              <a:rPr lang="en-US" sz="3200" dirty="0" smtClean="0"/>
              <a:t> </a:t>
            </a:r>
            <a:r>
              <a:rPr lang="en-US" sz="3200" dirty="0" err="1" smtClean="0"/>
              <a:t>chuẩn</a:t>
            </a:r>
            <a:r>
              <a:rPr lang="en-US" sz="3200" dirty="0" smtClean="0"/>
              <a:t>.</a:t>
            </a:r>
          </a:p>
          <a:p>
            <a:r>
              <a:rPr lang="en-US" sz="3200" dirty="0" smtClean="0"/>
              <a:t> </a:t>
            </a:r>
            <a:r>
              <a:rPr lang="en-US" sz="3200" dirty="0" err="1" smtClean="0"/>
              <a:t>Ví</a:t>
            </a:r>
            <a:r>
              <a:rPr lang="en-US" sz="3200" dirty="0" smtClean="0"/>
              <a:t> </a:t>
            </a:r>
            <a:r>
              <a:rPr lang="en-US" sz="3200" dirty="0" err="1" smtClean="0"/>
              <a:t>dụ</a:t>
            </a:r>
            <a:r>
              <a:rPr lang="en-US" sz="3200" dirty="0" smtClean="0"/>
              <a:t> </a:t>
            </a:r>
            <a:r>
              <a:rPr lang="en-US" sz="3200" dirty="0" err="1" smtClean="0"/>
              <a:t>viết</a:t>
            </a:r>
            <a:r>
              <a:rPr lang="en-US" sz="3200" dirty="0" smtClean="0"/>
              <a:t> </a:t>
            </a:r>
            <a:r>
              <a:rPr lang="en-US" sz="3200" dirty="0" err="1" smtClean="0"/>
              <a:t>nắn</a:t>
            </a:r>
            <a:r>
              <a:rPr lang="en-US" sz="3200" dirty="0" smtClean="0"/>
              <a:t> </a:t>
            </a:r>
            <a:r>
              <a:rPr lang="en-US" sz="3200" dirty="0" err="1" smtClean="0"/>
              <a:t>nót</a:t>
            </a:r>
            <a:r>
              <a:rPr lang="en-US" sz="3200" dirty="0" smtClean="0"/>
              <a:t>.</a:t>
            </a:r>
            <a:endParaRPr lang="en-US" sz="3200" dirty="0"/>
          </a:p>
        </p:txBody>
      </p:sp>
      <p:sp>
        <p:nvSpPr>
          <p:cNvPr id="4" name="TextBox 3"/>
          <p:cNvSpPr txBox="1"/>
          <p:nvPr/>
        </p:nvSpPr>
        <p:spPr>
          <a:xfrm>
            <a:off x="287461" y="3003886"/>
            <a:ext cx="4680705" cy="584775"/>
          </a:xfrm>
          <a:prstGeom prst="rect">
            <a:avLst/>
          </a:prstGeom>
          <a:noFill/>
        </p:spPr>
        <p:txBody>
          <a:bodyPr wrap="none" rtlCol="0">
            <a:spAutoFit/>
          </a:bodyPr>
          <a:lstStyle/>
          <a:p>
            <a:r>
              <a:rPr lang="en-US" sz="3200" dirty="0" err="1" smtClean="0">
                <a:solidFill>
                  <a:srgbClr val="C00000"/>
                </a:solidFill>
              </a:rPr>
              <a:t>Sáng</a:t>
            </a:r>
            <a:r>
              <a:rPr lang="en-US" sz="3200" dirty="0" smtClean="0">
                <a:solidFill>
                  <a:srgbClr val="C00000"/>
                </a:solidFill>
              </a:rPr>
              <a:t> </a:t>
            </a:r>
            <a:r>
              <a:rPr lang="en-US" sz="3200" dirty="0" err="1" smtClean="0">
                <a:solidFill>
                  <a:srgbClr val="C00000"/>
                </a:solidFill>
              </a:rPr>
              <a:t>tạo</a:t>
            </a:r>
            <a:r>
              <a:rPr lang="en-US" sz="3200" dirty="0" smtClean="0"/>
              <a:t>: </a:t>
            </a:r>
            <a:r>
              <a:rPr lang="en-US" sz="3200" dirty="0" err="1" smtClean="0"/>
              <a:t>Có</a:t>
            </a:r>
            <a:r>
              <a:rPr lang="en-US" sz="3200" dirty="0" smtClean="0"/>
              <a:t> </a:t>
            </a:r>
            <a:r>
              <a:rPr lang="en-US" sz="3200" dirty="0" err="1" smtClean="0"/>
              <a:t>cách</a:t>
            </a:r>
            <a:r>
              <a:rPr lang="en-US" sz="3200" dirty="0" smtClean="0"/>
              <a:t> </a:t>
            </a:r>
            <a:r>
              <a:rPr lang="en-US" sz="3200" dirty="0" err="1" smtClean="0"/>
              <a:t>làm</a:t>
            </a:r>
            <a:r>
              <a:rPr lang="en-US" sz="3200" dirty="0" smtClean="0"/>
              <a:t> </a:t>
            </a:r>
            <a:r>
              <a:rPr lang="en-US" sz="3200" dirty="0" err="1" smtClean="0"/>
              <a:t>mới</a:t>
            </a:r>
            <a:r>
              <a:rPr lang="en-US" sz="3200" dirty="0" smtClean="0"/>
              <a:t>.</a:t>
            </a:r>
            <a:endParaRPr lang="en-US" sz="3200" dirty="0"/>
          </a:p>
        </p:txBody>
      </p:sp>
      <p:sp>
        <p:nvSpPr>
          <p:cNvPr id="5" name="TextBox 4"/>
          <p:cNvSpPr txBox="1"/>
          <p:nvPr/>
        </p:nvSpPr>
        <p:spPr>
          <a:xfrm>
            <a:off x="386079" y="3679758"/>
            <a:ext cx="5241820" cy="584775"/>
          </a:xfrm>
          <a:prstGeom prst="rect">
            <a:avLst/>
          </a:prstGeom>
          <a:noFill/>
        </p:spPr>
        <p:txBody>
          <a:bodyPr wrap="none" rtlCol="0">
            <a:spAutoFit/>
          </a:bodyPr>
          <a:lstStyle/>
          <a:p>
            <a:r>
              <a:rPr lang="en-US" sz="3200" dirty="0" err="1" smtClean="0">
                <a:solidFill>
                  <a:srgbClr val="C00000"/>
                </a:solidFill>
              </a:rPr>
              <a:t>Tỉ</a:t>
            </a:r>
            <a:r>
              <a:rPr lang="en-US" sz="3200" dirty="0" smtClean="0">
                <a:solidFill>
                  <a:srgbClr val="C00000"/>
                </a:solidFill>
              </a:rPr>
              <a:t> </a:t>
            </a:r>
            <a:r>
              <a:rPr lang="en-US" sz="3200" dirty="0" err="1" smtClean="0">
                <a:solidFill>
                  <a:srgbClr val="C00000"/>
                </a:solidFill>
              </a:rPr>
              <a:t>mỉ</a:t>
            </a:r>
            <a:r>
              <a:rPr lang="en-US" sz="3200" dirty="0" smtClean="0"/>
              <a:t>: </a:t>
            </a:r>
            <a:r>
              <a:rPr lang="en-US" sz="3200" dirty="0" err="1" smtClean="0"/>
              <a:t>Kĩ</a:t>
            </a:r>
            <a:r>
              <a:rPr lang="en-US" sz="3200" dirty="0" smtClean="0"/>
              <a:t> </a:t>
            </a:r>
            <a:r>
              <a:rPr lang="en-US" sz="3200" dirty="0" err="1" smtClean="0"/>
              <a:t>càng</a:t>
            </a:r>
            <a:r>
              <a:rPr lang="en-US" sz="3200" dirty="0" smtClean="0"/>
              <a:t> </a:t>
            </a:r>
            <a:r>
              <a:rPr lang="en-US" sz="3200" dirty="0" err="1" smtClean="0"/>
              <a:t>từng</a:t>
            </a:r>
            <a:r>
              <a:rPr lang="en-US" sz="3200" dirty="0" smtClean="0"/>
              <a:t> </a:t>
            </a:r>
            <a:r>
              <a:rPr lang="en-US" sz="3200" dirty="0" err="1" smtClean="0"/>
              <a:t>cái</a:t>
            </a:r>
            <a:r>
              <a:rPr lang="en-US" sz="3200" dirty="0" smtClean="0"/>
              <a:t> </a:t>
            </a:r>
            <a:r>
              <a:rPr lang="en-US" sz="3200" dirty="0" err="1" smtClean="0"/>
              <a:t>rất</a:t>
            </a:r>
            <a:r>
              <a:rPr lang="en-US" sz="3200" dirty="0" smtClean="0"/>
              <a:t> </a:t>
            </a:r>
            <a:r>
              <a:rPr lang="en-US" sz="3200" dirty="0" err="1" smtClean="0"/>
              <a:t>nhỏ</a:t>
            </a:r>
            <a:r>
              <a:rPr lang="en-US" sz="3200" dirty="0" smtClean="0"/>
              <a:t>.</a:t>
            </a:r>
            <a:endParaRPr lang="en-US" sz="3200" dirty="0"/>
          </a:p>
        </p:txBody>
      </p:sp>
      <p:sp>
        <p:nvSpPr>
          <p:cNvPr id="6" name="TextBox 5"/>
          <p:cNvSpPr txBox="1"/>
          <p:nvPr/>
        </p:nvSpPr>
        <p:spPr>
          <a:xfrm>
            <a:off x="2843784" y="365759"/>
            <a:ext cx="2319866" cy="584775"/>
          </a:xfrm>
          <a:prstGeom prst="rect">
            <a:avLst/>
          </a:prstGeom>
          <a:noFill/>
        </p:spPr>
        <p:txBody>
          <a:bodyPr wrap="none" rtlCol="0">
            <a:spAutoFit/>
          </a:bodyPr>
          <a:lstStyle/>
          <a:p>
            <a:r>
              <a:rPr lang="en-US" sz="3200" dirty="0" err="1" smtClean="0"/>
              <a:t>Giải</a:t>
            </a:r>
            <a:r>
              <a:rPr lang="en-US" sz="3200" dirty="0" smtClean="0"/>
              <a:t> </a:t>
            </a:r>
            <a:r>
              <a:rPr lang="en-US" sz="3200" dirty="0" err="1" smtClean="0"/>
              <a:t>nghĩa</a:t>
            </a:r>
            <a:r>
              <a:rPr lang="en-US" sz="3200" dirty="0" smtClean="0"/>
              <a:t> </a:t>
            </a:r>
            <a:r>
              <a:rPr lang="en-US" sz="3200" dirty="0" err="1" smtClean="0"/>
              <a:t>từ</a:t>
            </a:r>
            <a:endParaRPr lang="en-US" sz="3200" dirty="0"/>
          </a:p>
        </p:txBody>
      </p:sp>
    </p:spTree>
    <p:extLst>
      <p:ext uri="{BB962C8B-B14F-4D97-AF65-F5344CB8AC3E}">
        <p14:creationId xmlns:p14="http://schemas.microsoft.com/office/powerpoint/2010/main" xmlns="" val="345879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smtClean="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013322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31959495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xmlns=""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bảng. Mọi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Hà. Trên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Giữa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Bên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Ai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cũng thấy có mình trong tranh. </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Chúng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smtClean="0">
                <a:latin typeface="Times New Roman" panose="02020603050405020304" pitchFamily="18" charset="0"/>
                <a:cs typeface="Times New Roman" panose="02020603050405020304" pitchFamily="18" charset="0"/>
              </a:rPr>
              <a:t>Luyện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đọc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427005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48057"/>
            <a:ext cx="8202168" cy="2400657"/>
          </a:xfrm>
          <a:prstGeom prst="rect">
            <a:avLst/>
          </a:prstGeom>
        </p:spPr>
        <p:txBody>
          <a:bodyPr wrap="square">
            <a:spAutoFit/>
          </a:bodyPr>
          <a:lstStyle/>
          <a:p>
            <a:pPr algn="ctr"/>
            <a:r>
              <a:rPr lang="vi-VN" altLang="zh-CN" sz="3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3000" b="1" dirty="0">
              <a:solidFill>
                <a:srgbClr val="FF0000"/>
              </a:solidFill>
              <a:sym typeface="+mn-lt"/>
            </a:endParaRPr>
          </a:p>
          <a:p>
            <a:r>
              <a:rPr lang="vi-VN" altLang="zh-CN" sz="30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30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30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p:txBody>
      </p:sp>
      <p:sp>
        <p:nvSpPr>
          <p:cNvPr id="3" name="TextBox 2"/>
          <p:cNvSpPr txBox="1"/>
          <p:nvPr/>
        </p:nvSpPr>
        <p:spPr>
          <a:xfrm>
            <a:off x="2779776" y="3455545"/>
            <a:ext cx="2417650" cy="538609"/>
          </a:xfrm>
          <a:prstGeom prst="rect">
            <a:avLst/>
          </a:prstGeom>
          <a:noFill/>
        </p:spPr>
        <p:txBody>
          <a:bodyPr wrap="none" rtlCol="0">
            <a:spAutoFit/>
          </a:bodyPr>
          <a:lstStyle/>
          <a:p>
            <a:r>
              <a:rPr lang="en-US" sz="2900" dirty="0" err="1" smtClean="0"/>
              <a:t>Thi</a:t>
            </a:r>
            <a:r>
              <a:rPr lang="en-US" sz="2900" dirty="0" smtClean="0"/>
              <a:t> </a:t>
            </a:r>
            <a:r>
              <a:rPr lang="en-US" sz="2900" dirty="0" err="1" smtClean="0"/>
              <a:t>đọc</a:t>
            </a:r>
            <a:r>
              <a:rPr lang="en-US" sz="2900" dirty="0" smtClean="0"/>
              <a:t> </a:t>
            </a:r>
            <a:r>
              <a:rPr lang="en-US" sz="2900" dirty="0" err="1" smtClean="0"/>
              <a:t>đoạn</a:t>
            </a:r>
            <a:r>
              <a:rPr lang="en-US" sz="2900" dirty="0" smtClean="0"/>
              <a:t> 1</a:t>
            </a:r>
            <a:endParaRPr lang="en-US" sz="2900" dirty="0"/>
          </a:p>
        </p:txBody>
      </p:sp>
    </p:spTree>
    <p:extLst>
      <p:ext uri="{BB962C8B-B14F-4D97-AF65-F5344CB8AC3E}">
        <p14:creationId xmlns:p14="http://schemas.microsoft.com/office/powerpoint/2010/main" xmlns="" val="1269620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a:t>
            </a:r>
            <a:r>
              <a:rPr lang="vi-VN"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hí hoáy vẽ siêu nhân áo đỏ, thắt lưng vàng.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bảng. Mọi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ánh mắt đều hướng về bức tranh bông hoa bốn cánh của Hà.</a:t>
            </a:r>
          </a:p>
          <a:p>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Giữa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nhụy hoa là cô giáo cười rất tươi</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Bên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dưới có dòng chữ nắn nót “Hoa yêu thương</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cũng thấy có mình trong tranh. </a:t>
            </a:r>
            <a:r>
              <a:rPr lang="vi-VN" altLang="zh-CN"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Chúng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smtClean="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xmlns="" val="20269368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4"/>
                </p:tgtEl>
              </p:cMediaNode>
            </p:video>
          </p:childTnLst>
        </p:cTn>
      </p:par>
    </p:tnLst>
    <p:bldLst>
      <p:bldP spid="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144333786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495988" y="164734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36540741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a:extLst>
              <a:ext uri="{FF2B5EF4-FFF2-40B4-BE49-F238E27FC236}">
                <a16:creationId xmlns:a16="http://schemas.microsoft.com/office/drawing/2014/main" xmlns="" id="{DAECB3AA-DE44-4B2E-8E42-EC1E254E3EC5}"/>
              </a:ext>
            </a:extLst>
          </p:cNvPr>
          <p:cNvSpPr/>
          <p:nvPr/>
        </p:nvSpPr>
        <p:spPr>
          <a:xfrm>
            <a:off x="335711" y="1529628"/>
            <a:ext cx="4469720"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97AFF8F-506F-4519-A1B5-52D97C6C130F}"/>
              </a:ext>
            </a:extLst>
          </p:cNvPr>
          <p:cNvSpPr/>
          <p:nvPr/>
        </p:nvSpPr>
        <p:spPr>
          <a:xfrm>
            <a:off x="337466" y="2051070"/>
            <a:ext cx="778240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BEF69370-038A-4CCC-B259-2DF7CD5468DF}"/>
              </a:ext>
            </a:extLst>
          </p:cNvPr>
          <p:cNvSpPr/>
          <p:nvPr/>
        </p:nvSpPr>
        <p:spPr>
          <a:xfrm>
            <a:off x="334419" y="2560792"/>
            <a:ext cx="617179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TextBox 5"/>
          <p:cNvSpPr txBox="1"/>
          <p:nvPr/>
        </p:nvSpPr>
        <p:spPr>
          <a:xfrm>
            <a:off x="612648" y="493776"/>
            <a:ext cx="2736968" cy="553998"/>
          </a:xfrm>
          <a:prstGeom prst="rect">
            <a:avLst/>
          </a:prstGeom>
          <a:noFill/>
        </p:spPr>
        <p:txBody>
          <a:bodyPr wrap="none" rtlCol="0">
            <a:spAutoFit/>
          </a:bodyPr>
          <a:lstStyle/>
          <a:p>
            <a:r>
              <a:rPr lang="en-US" sz="3000" dirty="0" smtClean="0"/>
              <a:t>3. </a:t>
            </a:r>
            <a:r>
              <a:rPr lang="en-US" sz="3000" dirty="0" err="1" smtClean="0"/>
              <a:t>Trả</a:t>
            </a:r>
            <a:r>
              <a:rPr lang="en-US" sz="3000" dirty="0" smtClean="0"/>
              <a:t> </a:t>
            </a:r>
            <a:r>
              <a:rPr lang="en-US" sz="3000" dirty="0" err="1" smtClean="0"/>
              <a:t>lời</a:t>
            </a:r>
            <a:r>
              <a:rPr lang="en-US" sz="3000" dirty="0" smtClean="0"/>
              <a:t> </a:t>
            </a:r>
            <a:r>
              <a:rPr lang="en-US" sz="3000" dirty="0" err="1" smtClean="0"/>
              <a:t>câu</a:t>
            </a:r>
            <a:r>
              <a:rPr lang="en-US" sz="3000" dirty="0" smtClean="0"/>
              <a:t> </a:t>
            </a:r>
            <a:r>
              <a:rPr lang="en-US" sz="3000" dirty="0" err="1" smtClean="0"/>
              <a:t>hỏi</a:t>
            </a:r>
            <a:endParaRPr lang="en-US" sz="3000" dirty="0"/>
          </a:p>
        </p:txBody>
      </p:sp>
      <p:cxnSp>
        <p:nvCxnSpPr>
          <p:cNvPr id="7" name="Straight Connector 6"/>
          <p:cNvCxnSpPr/>
          <p:nvPr/>
        </p:nvCxnSpPr>
        <p:spPr>
          <a:xfrm flipV="1">
            <a:off x="1152144" y="923544"/>
            <a:ext cx="2057400" cy="18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709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39441" y="3459012"/>
            <a:ext cx="4469720"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68044" y="3870726"/>
            <a:ext cx="850564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6125" y="4380448"/>
            <a:ext cx="617179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7306" t="46222" r="7306" b="8544"/>
          <a:stretch/>
        </p:blipFill>
        <p:spPr>
          <a:xfrm>
            <a:off x="6690360" y="1039213"/>
            <a:ext cx="2346960" cy="3637701"/>
          </a:xfrm>
          <a:prstGeom prst="rect">
            <a:avLst/>
          </a:prstGeom>
        </p:spPr>
      </p:pic>
      <p:sp>
        <p:nvSpPr>
          <p:cNvPr id="3" name="Rectangle 2"/>
          <p:cNvSpPr/>
          <p:nvPr/>
        </p:nvSpPr>
        <p:spPr>
          <a:xfrm>
            <a:off x="0" y="-151834"/>
            <a:ext cx="7620000" cy="3477875"/>
          </a:xfrm>
          <a:prstGeom prst="rect">
            <a:avLst/>
          </a:prstGeom>
        </p:spPr>
        <p:txBody>
          <a:bodyPr wrap="square">
            <a:spAutoFit/>
          </a:bodyPr>
          <a:lstStyle/>
          <a:p>
            <a:pPr algn="ctr"/>
            <a:r>
              <a:rPr lang="vi-VN" altLang="zh-CN" sz="2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200" b="1">
              <a:solidFill>
                <a:srgbClr val="FF0000"/>
              </a:solidFill>
              <a:sym typeface="+mn-lt"/>
            </a:endParaRPr>
          </a:p>
          <a:p>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Tuệ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An hí hoáy vẽ siêu nhân áo đỏ, thắt lưng vàng.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Gia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Hà.</a:t>
            </a:r>
            <a:r>
              <a:rPr lang="en-US"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Trên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Giữa nhụy hoa là cô giáo cười rất tươi. Bên dưới có dòng chữ nắn nót “Hoa yêu thương”.  Ai cũng thấy có mình trong tranh.   Chúng tôi treo bức tranh ở góc sáng tạo của lớp.</a:t>
            </a:r>
            <a:endParaRPr lang="vi-VN" altLang="zh-CN" sz="2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DAECB3AA-DE44-4B2E-8E42-EC1E254E3EC5}"/>
              </a:ext>
            </a:extLst>
          </p:cNvPr>
          <p:cNvSpPr/>
          <p:nvPr/>
        </p:nvSpPr>
        <p:spPr>
          <a:xfrm>
            <a:off x="297353" y="3443772"/>
            <a:ext cx="4469720"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a:t>
            </a:r>
            <a:r>
              <a:rPr lang="vi-VN"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có </a:t>
            </a:r>
            <a:r>
              <a:rPr lang="en-US" altLang="zh-CN"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4</a:t>
            </a:r>
            <a:r>
              <a:rPr lang="vi-VN"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tổ</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矩形 8">
            <a:extLst>
              <a:ext uri="{FF2B5EF4-FFF2-40B4-BE49-F238E27FC236}">
                <a16:creationId xmlns:a16="http://schemas.microsoft.com/office/drawing/2014/main" xmlns="" id="{D97AFF8F-506F-4519-A1B5-52D97C6C130F}"/>
              </a:ext>
            </a:extLst>
          </p:cNvPr>
          <p:cNvSpPr/>
          <p:nvPr/>
        </p:nvSpPr>
        <p:spPr>
          <a:xfrm>
            <a:off x="168044" y="3870725"/>
            <a:ext cx="8505646"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a:t>
            </a:r>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a:t>
            </a:r>
            <a:r>
              <a:rPr lang="vi-VN" altLang="zh-CN" sz="2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yêu </a:t>
            </a:r>
            <a:r>
              <a:rPr lang="vi-VN"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r>
              <a:rPr lang="en-US"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BEF69370-038A-4CCC-B259-2DF7CD5468DF}"/>
              </a:ext>
            </a:extLst>
          </p:cNvPr>
          <p:cNvSpPr/>
          <p:nvPr/>
        </p:nvSpPr>
        <p:spPr>
          <a:xfrm>
            <a:off x="46125" y="4342352"/>
            <a:ext cx="6171796"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TextBox 9"/>
          <p:cNvSpPr txBox="1"/>
          <p:nvPr/>
        </p:nvSpPr>
        <p:spPr>
          <a:xfrm>
            <a:off x="2272067" y="4381312"/>
            <a:ext cx="1800493" cy="430887"/>
          </a:xfrm>
          <a:prstGeom prst="rect">
            <a:avLst/>
          </a:prstGeom>
          <a:noFill/>
        </p:spPr>
        <p:txBody>
          <a:bodyPr wrap="none" rtlCol="0">
            <a:spAutoFit/>
          </a:bodyPr>
          <a:lstStyle/>
          <a:p>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đoàn</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kết</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200" dirty="0"/>
          </a:p>
        </p:txBody>
      </p:sp>
      <p:sp>
        <p:nvSpPr>
          <p:cNvPr id="11" name="TextBox 10"/>
          <p:cNvSpPr txBox="1"/>
          <p:nvPr/>
        </p:nvSpPr>
        <p:spPr>
          <a:xfrm>
            <a:off x="3942526" y="4393280"/>
            <a:ext cx="1939955" cy="430887"/>
          </a:xfrm>
          <a:prstGeom prst="rect">
            <a:avLst/>
          </a:prstGeom>
          <a:noFill/>
        </p:spPr>
        <p:txBody>
          <a:bodyPr wrap="none" rtlCol="0">
            <a:spAutoFit/>
          </a:bodyPr>
          <a:lstStyle/>
          <a:p>
            <a:r>
              <a:rPr lang="en-US" sz="22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ớp</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yêu</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200" dirty="0"/>
          </a:p>
        </p:txBody>
      </p:sp>
      <p:sp>
        <p:nvSpPr>
          <p:cNvPr id="12" name="TextBox 11"/>
          <p:cNvSpPr txBox="1"/>
          <p:nvPr/>
        </p:nvSpPr>
        <p:spPr>
          <a:xfrm>
            <a:off x="5751426" y="4386656"/>
            <a:ext cx="2584362" cy="430887"/>
          </a:xfrm>
          <a:prstGeom prst="rect">
            <a:avLst/>
          </a:prstGeom>
          <a:noFill/>
        </p:spPr>
        <p:txBody>
          <a:bodyPr wrap="none" rtlCol="0">
            <a:spAutoFit/>
          </a:bodyPr>
          <a:lstStyle/>
          <a:p>
            <a:r>
              <a:rPr lang="en-US" sz="22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sz="22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ức tranh đặc biệt…</a:t>
            </a:r>
            <a:endParaRPr lang="en-US" sz="2200"/>
          </a:p>
        </p:txBody>
      </p:sp>
    </p:spTree>
    <p:extLst>
      <p:ext uri="{BB962C8B-B14F-4D97-AF65-F5344CB8AC3E}">
        <p14:creationId xmlns:p14="http://schemas.microsoft.com/office/powerpoint/2010/main" xmlns="" val="41002390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523301" y="157583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2958497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xmlns=""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a:t>
            </a:r>
            <a:r>
              <a:rPr lang="vi-VN"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7" name="Straight Connector 6"/>
          <p:cNvCxnSpPr/>
          <p:nvPr/>
        </p:nvCxnSpPr>
        <p:spPr>
          <a:xfrm flipV="1">
            <a:off x="978408" y="1316736"/>
            <a:ext cx="6199632" cy="18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455753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50" y="-509910"/>
            <a:ext cx="9735670" cy="5825617"/>
          </a:xfrm>
          <a:prstGeom prst="rect">
            <a:avLst/>
          </a:prstGeom>
        </p:spPr>
      </p:pic>
      <p:sp>
        <p:nvSpPr>
          <p:cNvPr id="4" name="Google Shape;362;p12"/>
          <p:cNvSpPr/>
          <p:nvPr/>
        </p:nvSpPr>
        <p:spPr>
          <a:xfrm>
            <a:off x="1150374" y="-34222"/>
            <a:ext cx="8294840" cy="732468"/>
          </a:xfrm>
          <a:prstGeom prst="rect">
            <a:avLst/>
          </a:prstGeom>
          <a:noFill/>
          <a:ln>
            <a:noFill/>
          </a:ln>
        </p:spPr>
        <p:txBody>
          <a:bodyPr spcFirstLastPara="1" wrap="square" lIns="91425" tIns="45700" rIns="91425" bIns="45700" anchor="t" anchorCtr="0">
            <a:spAutoFit/>
          </a:bodyPr>
          <a:lstStyle/>
          <a:p>
            <a:pPr lvl="0">
              <a:lnSpc>
                <a:spcPct val="130000"/>
              </a:lnSpc>
            </a:pPr>
            <a:r>
              <a:rPr lang="en-US" sz="3000" b="1" dirty="0" smtClean="0">
                <a:latin typeface="HP001" pitchFamily="34" charset="0"/>
                <a:ea typeface="HP001" pitchFamily="34" charset="0"/>
              </a:rPr>
              <a:t>     </a:t>
            </a:r>
            <a:r>
              <a:rPr lang="vi-VN" sz="3200" b="1" dirty="0">
                <a:latin typeface="HP001" pitchFamily="34" charset="0"/>
                <a:ea typeface="HP001" pitchFamily="34" charset="0"/>
              </a:rPr>
              <a:t>ȳẁɖ Ǉrȯʏ có Ό˘ đặt Ιên δáɖ </a:t>
            </a:r>
            <a:r>
              <a:rPr lang="vi-VN" sz="3200" b="1" dirty="0" smtClean="0">
                <a:latin typeface="HP001" pitchFamily="34" charset="0"/>
                <a:ea typeface="HP001" pitchFamily="34" charset="0"/>
              </a:rPr>
              <a:t>ẚà</a:t>
            </a:r>
            <a:endParaRPr sz="3000" b="1" dirty="0">
              <a:solidFill>
                <a:srgbClr val="0070C0"/>
              </a:solidFill>
              <a:latin typeface="HP001" pitchFamily="34" charset="0"/>
              <a:ea typeface="HP001" pitchFamily="34" charset="0"/>
              <a:sym typeface="Arial" panose="020B0604020202020204"/>
            </a:endParaRPr>
          </a:p>
        </p:txBody>
      </p:sp>
      <p:sp>
        <p:nvSpPr>
          <p:cNvPr id="6" name="Google Shape;363;p12"/>
          <p:cNvSpPr/>
          <p:nvPr/>
        </p:nvSpPr>
        <p:spPr>
          <a:xfrm>
            <a:off x="7579371" y="127758"/>
            <a:ext cx="2253005"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smtClean="0">
                <a:solidFill>
                  <a:srgbClr val="0070C0"/>
                </a:solidFill>
                <a:latin typeface="HP001" pitchFamily="34" charset="0"/>
                <a:ea typeface="HP001" pitchFamily="34" charset="0"/>
                <a:cs typeface="Arial Rounded"/>
                <a:sym typeface="Arial Rounded"/>
              </a:rPr>
              <a:t>(………….)</a:t>
            </a:r>
            <a:endParaRPr sz="3000" b="1" dirty="0">
              <a:solidFill>
                <a:srgbClr val="0070C0"/>
              </a:solidFill>
              <a:latin typeface="HP001" pitchFamily="34" charset="0"/>
              <a:ea typeface="HP001" pitchFamily="34" charset="0"/>
              <a:sym typeface="Arial" panose="020B0604020202020204"/>
            </a:endParaRPr>
          </a:p>
        </p:txBody>
      </p:sp>
      <p:sp>
        <p:nvSpPr>
          <p:cNvPr id="7" name="TextBox 6"/>
          <p:cNvSpPr txBox="1"/>
          <p:nvPr/>
        </p:nvSpPr>
        <p:spPr>
          <a:xfrm>
            <a:off x="1226574" y="-34222"/>
            <a:ext cx="8294840" cy="1292662"/>
          </a:xfrm>
          <a:prstGeom prst="rect">
            <a:avLst/>
          </a:prstGeom>
          <a:noFill/>
        </p:spPr>
        <p:txBody>
          <a:bodyPr wrap="square" rtlCol="0">
            <a:spAutoFit/>
          </a:bodyPr>
          <a:lstStyle/>
          <a:p>
            <a:pPr lvl="0">
              <a:lnSpc>
                <a:spcPct val="130000"/>
              </a:lnSpc>
            </a:pPr>
            <a:r>
              <a:rPr lang="en-US" sz="3000" b="1" dirty="0" smtClean="0">
                <a:solidFill>
                  <a:srgbClr val="FF0000"/>
                </a:solidFill>
                <a:latin typeface="HP001" pitchFamily="34" charset="0"/>
                <a:ea typeface="HP001" pitchFamily="34" charset="0"/>
              </a:rPr>
              <a:t>                                                      h</a:t>
            </a:r>
            <a:r>
              <a:rPr lang="vi-VN" sz="3000" b="1" dirty="0">
                <a:solidFill>
                  <a:srgbClr val="FF0000"/>
                </a:solidFill>
                <a:latin typeface="HP001" pitchFamily="34" charset="0"/>
                <a:ea typeface="HP001" pitchFamily="34" charset="0"/>
              </a:rPr>
              <a:t>oΟa </a:t>
            </a:r>
            <a:r>
              <a:rPr lang="vi-VN" sz="3000" b="1" dirty="0" smtClean="0">
                <a:solidFill>
                  <a:srgbClr val="FF0000"/>
                </a:solidFill>
                <a:latin typeface="HP001" pitchFamily="34" charset="0"/>
                <a:ea typeface="HP001" pitchFamily="34" charset="0"/>
              </a:rPr>
              <a:t>đoΟɂȰ</a:t>
            </a:r>
            <a:endParaRPr lang="en-US" sz="3000" b="1" dirty="0" smtClean="0">
              <a:solidFill>
                <a:srgbClr val="FF0000"/>
              </a:solidFill>
              <a:latin typeface="HP001" pitchFamily="34" charset="0"/>
              <a:ea typeface="HP001" pitchFamily="34" charset="0"/>
            </a:endParaRPr>
          </a:p>
          <a:p>
            <a:pPr lvl="0">
              <a:lnSpc>
                <a:spcPct val="130000"/>
              </a:lnSpc>
            </a:pPr>
            <a:r>
              <a:rPr lang="vi-VN" sz="3000" b="1" dirty="0" smtClean="0">
                <a:solidFill>
                  <a:srgbClr val="FF0000"/>
                </a:solidFill>
                <a:latin typeface="HP001" pitchFamily="34" charset="0"/>
                <a:ea typeface="HP001" pitchFamily="34" charset="0"/>
              </a:rPr>
              <a:t> </a:t>
            </a:r>
            <a:r>
              <a:rPr lang="vi-VN" sz="3000" b="1" dirty="0">
                <a:solidFill>
                  <a:srgbClr val="FF0000"/>
                </a:solidFill>
                <a:latin typeface="HP001" pitchFamily="34" charset="0"/>
                <a:ea typeface="HP001" pitchFamily="34" charset="0"/>
              </a:rPr>
              <a:t>Γʴt</a:t>
            </a:r>
            <a:r>
              <a:rPr lang="vi-VN" sz="3000" b="1" dirty="0" smtClean="0">
                <a:latin typeface="HP001" pitchFamily="34" charset="0"/>
                <a:ea typeface="HP001" pitchFamily="34" charset="0"/>
              </a:rPr>
              <a:t>.</a:t>
            </a:r>
            <a:endParaRPr lang="vi-VN" sz="3000" b="1" dirty="0">
              <a:solidFill>
                <a:srgbClr val="FF0000"/>
              </a:solidFill>
              <a:latin typeface="HP001" pitchFamily="34" charset="0"/>
              <a:ea typeface="HP001" pitchFamily="34" charset="0"/>
              <a:sym typeface="Arial" panose="020B0604020202020204"/>
            </a:endParaRPr>
          </a:p>
        </p:txBody>
      </p:sp>
      <p:cxnSp>
        <p:nvCxnSpPr>
          <p:cNvPr id="12" name="Straight Connector 11"/>
          <p:cNvCxnSpPr/>
          <p:nvPr/>
        </p:nvCxnSpPr>
        <p:spPr>
          <a:xfrm>
            <a:off x="1031166" y="5780673"/>
            <a:ext cx="8143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sp>
        <p:nvSpPr>
          <p:cNvPr id="3" name="TextBox 2"/>
          <p:cNvSpPr txBox="1"/>
          <p:nvPr/>
        </p:nvSpPr>
        <p:spPr>
          <a:xfrm>
            <a:off x="912294" y="85124"/>
            <a:ext cx="486738" cy="477054"/>
          </a:xfrm>
          <a:prstGeom prst="rect">
            <a:avLst/>
          </a:prstGeom>
          <a:noFill/>
        </p:spPr>
        <p:txBody>
          <a:bodyPr wrap="square" rtlCol="0">
            <a:spAutoFit/>
          </a:bodyPr>
          <a:lstStyle/>
          <a:p>
            <a:r>
              <a:rPr lang="en-US" sz="2500" dirty="0" smtClean="0"/>
              <a:t>4.</a:t>
            </a:r>
            <a:endParaRPr lang="en-US" sz="2500" dirty="0"/>
          </a:p>
        </p:txBody>
      </p:sp>
    </p:spTree>
    <p:extLst>
      <p:ext uri="{BB962C8B-B14F-4D97-AF65-F5344CB8AC3E}">
        <p14:creationId xmlns:p14="http://schemas.microsoft.com/office/powerpoint/2010/main" xmlns="" val="19012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500"/>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xmlns=""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xmlns="" val="4208267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xmlns="" val="30822248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8799799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39441" y="3459012"/>
            <a:ext cx="4469720"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68044" y="3870726"/>
            <a:ext cx="850564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6125" y="4380448"/>
            <a:ext cx="6171796" cy="430887"/>
          </a:xfrm>
          <a:prstGeom prst="rect">
            <a:avLst/>
          </a:prstGeom>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7306" t="46222" r="7306" b="8544"/>
          <a:stretch/>
        </p:blipFill>
        <p:spPr>
          <a:xfrm>
            <a:off x="6690360" y="1039213"/>
            <a:ext cx="2346960" cy="3637701"/>
          </a:xfrm>
          <a:prstGeom prst="rect">
            <a:avLst/>
          </a:prstGeom>
        </p:spPr>
      </p:pic>
      <p:sp>
        <p:nvSpPr>
          <p:cNvPr id="3" name="Rectangle 2"/>
          <p:cNvSpPr/>
          <p:nvPr/>
        </p:nvSpPr>
        <p:spPr>
          <a:xfrm>
            <a:off x="0" y="-151834"/>
            <a:ext cx="7620000" cy="3477875"/>
          </a:xfrm>
          <a:prstGeom prst="rect">
            <a:avLst/>
          </a:prstGeom>
        </p:spPr>
        <p:txBody>
          <a:bodyPr wrap="square">
            <a:spAutoFit/>
          </a:bodyPr>
          <a:lstStyle/>
          <a:p>
            <a:pPr algn="ctr"/>
            <a:r>
              <a:rPr lang="vi-VN" altLang="zh-CN" sz="2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200" b="1">
              <a:solidFill>
                <a:srgbClr val="FF0000"/>
              </a:solidFill>
              <a:sym typeface="+mn-lt"/>
            </a:endParaRPr>
          </a:p>
          <a:p>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Tuệ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An hí hoáy vẽ siêu nhân áo đỏ, thắt lưng vàng.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Gia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Huy say sưa vẽ mèo máy, tỉ mỉ tô cái ria cong cong.</a:t>
            </a:r>
          </a:p>
          <a:p>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Hà.</a:t>
            </a:r>
            <a:r>
              <a:rPr lang="en-US"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200" b="1" smtClean="0">
                <a:latin typeface="Arial-Rounded" panose="020B0500000000000000" pitchFamily="34" charset="-93"/>
                <a:ea typeface="Arial-Rounded" panose="020B0500000000000000" pitchFamily="34" charset="-93"/>
                <a:cs typeface="Arial-Rounded" panose="020B0500000000000000" pitchFamily="34" charset="-93"/>
                <a:sym typeface="+mn-lt"/>
              </a:rPr>
              <a:t>Trên </a:t>
            </a:r>
            <a:r>
              <a:rPr lang="vi-VN" altLang="zh-CN" sz="2200" b="1">
                <a:latin typeface="Arial-Rounded" panose="020B0500000000000000" pitchFamily="34" charset="-93"/>
                <a:ea typeface="Arial-Rounded" panose="020B0500000000000000" pitchFamily="34" charset="-93"/>
                <a:cs typeface="Arial-Rounded" panose="020B0500000000000000" pitchFamily="34" charset="-93"/>
                <a:sym typeface="+mn-lt"/>
              </a:rPr>
              <a:t>mỗi cánh hoa ghi tên một tổ trong lớp.  Giữa nhụy hoa là cô giáo cười rất tươi. Bên dưới có dòng chữ nắn nót “Hoa yêu thương”.  Ai cũng thấy có mình trong tranh.   Chúng tôi treo bức tranh ở góc sáng tạo của lớp.</a:t>
            </a:r>
            <a:endParaRPr lang="vi-VN" altLang="zh-CN" sz="2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DAECB3AA-DE44-4B2E-8E42-EC1E254E3EC5}"/>
              </a:ext>
            </a:extLst>
          </p:cNvPr>
          <p:cNvSpPr/>
          <p:nvPr/>
        </p:nvSpPr>
        <p:spPr>
          <a:xfrm>
            <a:off x="297353" y="3443772"/>
            <a:ext cx="4469720"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a:t>
            </a:r>
            <a:r>
              <a:rPr lang="vi-VN"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có </a:t>
            </a:r>
            <a:r>
              <a:rPr lang="en-US" altLang="zh-CN"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4</a:t>
            </a:r>
            <a:r>
              <a:rPr lang="vi-VN"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tổ</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矩形 8">
            <a:extLst>
              <a:ext uri="{FF2B5EF4-FFF2-40B4-BE49-F238E27FC236}">
                <a16:creationId xmlns:a16="http://schemas.microsoft.com/office/drawing/2014/main" xmlns="" id="{D97AFF8F-506F-4519-A1B5-52D97C6C130F}"/>
              </a:ext>
            </a:extLst>
          </p:cNvPr>
          <p:cNvSpPr/>
          <p:nvPr/>
        </p:nvSpPr>
        <p:spPr>
          <a:xfrm>
            <a:off x="168044" y="3870725"/>
            <a:ext cx="8505646"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2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a:t>
            </a:r>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a:t>
            </a:r>
            <a:r>
              <a:rPr lang="vi-VN" altLang="zh-CN" sz="2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yêu </a:t>
            </a:r>
            <a:r>
              <a:rPr lang="vi-VN"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r>
              <a:rPr lang="en-US" altLang="zh-CN" sz="2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BEF69370-038A-4CCC-B259-2DF7CD5468DF}"/>
              </a:ext>
            </a:extLst>
          </p:cNvPr>
          <p:cNvSpPr/>
          <p:nvPr/>
        </p:nvSpPr>
        <p:spPr>
          <a:xfrm>
            <a:off x="46125" y="4342352"/>
            <a:ext cx="6171796" cy="430887"/>
          </a:xfrm>
          <a:prstGeom prst="rect">
            <a:avLst/>
          </a:prstGeom>
          <a:solidFill>
            <a:schemeClr val="bg1"/>
          </a:solidFill>
        </p:spPr>
        <p:txBody>
          <a:bodyPr wrap="square">
            <a:spAutoFit/>
          </a:bodyPr>
          <a:lstStyle/>
          <a:p>
            <a:r>
              <a:rPr lang="en-US" altLang="zh-CN" sz="2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tình</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thương</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TextBox 9"/>
          <p:cNvSpPr txBox="1"/>
          <p:nvPr/>
        </p:nvSpPr>
        <p:spPr>
          <a:xfrm>
            <a:off x="2272067" y="4381312"/>
            <a:ext cx="1800493" cy="430887"/>
          </a:xfrm>
          <a:prstGeom prst="rect">
            <a:avLst/>
          </a:prstGeom>
          <a:noFill/>
        </p:spPr>
        <p:txBody>
          <a:bodyPr wrap="none" rtlCol="0">
            <a:spAutoFit/>
          </a:bodyPr>
          <a:lstStyle/>
          <a:p>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đoàn</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kết</a:t>
            </a:r>
            <a:r>
              <a:rPr lang="en-US" altLang="zh-CN"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200" dirty="0"/>
          </a:p>
        </p:txBody>
      </p:sp>
      <p:sp>
        <p:nvSpPr>
          <p:cNvPr id="11" name="TextBox 10"/>
          <p:cNvSpPr txBox="1"/>
          <p:nvPr/>
        </p:nvSpPr>
        <p:spPr>
          <a:xfrm>
            <a:off x="3942526" y="4393280"/>
            <a:ext cx="1939955" cy="430887"/>
          </a:xfrm>
          <a:prstGeom prst="rect">
            <a:avLst/>
          </a:prstGeom>
          <a:noFill/>
        </p:spPr>
        <p:txBody>
          <a:bodyPr wrap="none" rtlCol="0">
            <a:spAutoFit/>
          </a:bodyPr>
          <a:lstStyle/>
          <a:p>
            <a:r>
              <a:rPr lang="en-US" sz="22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ớp</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yêu</a:t>
            </a:r>
            <a:r>
              <a:rPr lang="en-US" sz="2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200" dirty="0"/>
          </a:p>
        </p:txBody>
      </p:sp>
      <p:sp>
        <p:nvSpPr>
          <p:cNvPr id="12" name="TextBox 11"/>
          <p:cNvSpPr txBox="1"/>
          <p:nvPr/>
        </p:nvSpPr>
        <p:spPr>
          <a:xfrm>
            <a:off x="5751426" y="4386656"/>
            <a:ext cx="2584362" cy="430887"/>
          </a:xfrm>
          <a:prstGeom prst="rect">
            <a:avLst/>
          </a:prstGeom>
          <a:noFill/>
        </p:spPr>
        <p:txBody>
          <a:bodyPr wrap="none" rtlCol="0">
            <a:spAutoFit/>
          </a:bodyPr>
          <a:lstStyle/>
          <a:p>
            <a:r>
              <a:rPr lang="en-US" sz="220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sz="22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ức tranh đặc biệt…</a:t>
            </a:r>
            <a:endParaRPr lang="en-US" sz="2200"/>
          </a:p>
        </p:txBody>
      </p:sp>
    </p:spTree>
    <p:extLst>
      <p:ext uri="{BB962C8B-B14F-4D97-AF65-F5344CB8AC3E}">
        <p14:creationId xmlns:p14="http://schemas.microsoft.com/office/powerpoint/2010/main" xmlns="" val="35857495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523301" y="1507753"/>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41899875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5. </a:t>
            </a:r>
            <a:r>
              <a:rPr lang="en-US" altLang="zh-CN" sz="30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0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30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a:t>
            </a:r>
            <a:r>
              <a:rPr lang="vi-VN" altLang="zh-CN" sz="2800" b="1" dirty="0" smtClean="0">
                <a:latin typeface="Arial-Rounded" panose="020B0500000000000000" pitchFamily="34" charset="-93"/>
                <a:ea typeface="Arial-Rounded" panose="020B0500000000000000" pitchFamily="34" charset="-93"/>
                <a:cs typeface="Arial-Rounded" panose="020B0500000000000000" pitchFamily="34" charset="-93"/>
                <a:sym typeface="+mn-lt"/>
              </a:rPr>
              <a:t>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1" name="Straight Connector 10"/>
          <p:cNvCxnSpPr/>
          <p:nvPr/>
        </p:nvCxnSpPr>
        <p:spPr>
          <a:xfrm>
            <a:off x="820929" y="676656"/>
            <a:ext cx="7737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988304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2"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9" presetClass="path" presetSubtype="0" accel="50000" decel="50000" fill="hold" grpId="1" nodeType="clickEffect">
                                  <p:stCondLst>
                                    <p:cond delay="0"/>
                                  </p:stCondLst>
                                  <p:childTnLst>
                                    <p:animMotion origin="layout" path="M -3.88889E-6 4.81481E-6 L 0.10487 0.29691 " pathEditMode="relative" rAng="0" ptsTypes="AA">
                                      <p:cBhvr>
                                        <p:cTn id="45" dur="2000" fill="hold"/>
                                        <p:tgtEl>
                                          <p:spTgt spid="2"/>
                                        </p:tgtEl>
                                        <p:attrNameLst>
                                          <p:attrName>ppt_x</p:attrName>
                                          <p:attrName>ppt_y</p:attrName>
                                        </p:attrNameLst>
                                      </p:cBhvr>
                                      <p:rCtr x="5243" y="14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1"/>
      <p:bldP spid="10" grpId="2"/>
      <p:bldP spid="2" grpId="1"/>
      <p:bldP spid="2"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50" y="-264110"/>
            <a:ext cx="9735670" cy="5825617"/>
          </a:xfrm>
          <a:prstGeom prst="rect">
            <a:avLst/>
          </a:prstGeom>
        </p:spPr>
      </p:pic>
      <p:sp>
        <p:nvSpPr>
          <p:cNvPr id="4" name="Google Shape;362;p12"/>
          <p:cNvSpPr/>
          <p:nvPr/>
        </p:nvSpPr>
        <p:spPr>
          <a:xfrm>
            <a:off x="1258526" y="182082"/>
            <a:ext cx="8547246" cy="1972807"/>
          </a:xfrm>
          <a:prstGeom prst="rect">
            <a:avLst/>
          </a:prstGeom>
          <a:noFill/>
          <a:ln>
            <a:noFill/>
          </a:ln>
        </p:spPr>
        <p:txBody>
          <a:bodyPr spcFirstLastPara="1" wrap="square" lIns="91425" tIns="45700" rIns="91425" bIns="45700" anchor="t" anchorCtr="0">
            <a:spAutoFit/>
          </a:bodyPr>
          <a:lstStyle/>
          <a:p>
            <a:pPr lvl="0">
              <a:lnSpc>
                <a:spcPct val="130000"/>
              </a:lnSpc>
            </a:pPr>
            <a:r>
              <a:rPr lang="en-US" sz="3000" b="1" dirty="0" smtClean="0">
                <a:latin typeface="HP001" pitchFamily="34" charset="0"/>
                <a:ea typeface="HP001" pitchFamily="34" charset="0"/>
              </a:rPr>
              <a:t>     </a:t>
            </a:r>
            <a:r>
              <a:rPr lang="vi-VN" sz="3200" b="1" dirty="0">
                <a:latin typeface="HP001" pitchFamily="34" charset="0"/>
                <a:ea typeface="HP001" pitchFamily="34" charset="0"/>
              </a:rPr>
              <a:t>PhươΪḑ ǻẑɇʎ ηɬȰ </a:t>
            </a:r>
            <a:r>
              <a:rPr lang="en-US" sz="3200" b="1" dirty="0" smtClean="0">
                <a:latin typeface="HP001" pitchFamily="34" charset="0"/>
                <a:ea typeface="HP001" pitchFamily="34" charset="0"/>
              </a:rPr>
              <a:t>             </a:t>
            </a:r>
            <a:r>
              <a:rPr lang="vi-VN" sz="3200" b="1" dirty="0" smtClean="0">
                <a:latin typeface="HP001" pitchFamily="34" charset="0"/>
                <a:ea typeface="HP001" pitchFamily="34" charset="0"/>
              </a:rPr>
              <a:t>ǻɇȰ </a:t>
            </a:r>
            <a:r>
              <a:rPr lang="vi-VN" sz="3200" b="1" dirty="0">
                <a:latin typeface="HP001" pitchFamily="34" charset="0"/>
                <a:ea typeface="HP001" pitchFamily="34" charset="0"/>
              </a:rPr>
              <a:t>ǻóΤή </a:t>
            </a:r>
            <a:endParaRPr lang="en-US" sz="3200" b="1" dirty="0" smtClean="0">
              <a:latin typeface="HP001" pitchFamily="34" charset="0"/>
              <a:ea typeface="HP001" pitchFamily="34" charset="0"/>
            </a:endParaRPr>
          </a:p>
          <a:p>
            <a:pPr lvl="0">
              <a:lnSpc>
                <a:spcPct val="130000"/>
              </a:lnSpc>
            </a:pPr>
            <a:r>
              <a:rPr lang="vi-VN" sz="3200" b="1" dirty="0" smtClean="0">
                <a:latin typeface="HP001" pitchFamily="34" charset="0"/>
                <a:ea typeface="HP001" pitchFamily="34" charset="0"/>
              </a:rPr>
              <a:t>ǇΛên </a:t>
            </a:r>
            <a:r>
              <a:rPr lang="vi-VN" sz="3200" b="1" dirty="0">
                <a:latin typeface="HP001" pitchFamily="34" charset="0"/>
                <a:ea typeface="HP001" pitchFamily="34" charset="0"/>
              </a:rPr>
              <a:t>bɛȰḑ.</a:t>
            </a:r>
            <a:r>
              <a:rPr lang="vi-VN" sz="3200" dirty="0">
                <a:latin typeface="HP001" pitchFamily="34" charset="0"/>
                <a:ea typeface="HP001" pitchFamily="34" charset="0"/>
              </a:rPr>
              <a:t/>
            </a:r>
            <a:br>
              <a:rPr lang="vi-VN" sz="3200" dirty="0">
                <a:latin typeface="HP001" pitchFamily="34" charset="0"/>
                <a:ea typeface="HP001" pitchFamily="34" charset="0"/>
              </a:rPr>
            </a:br>
            <a:endParaRPr sz="3000" b="1" dirty="0">
              <a:solidFill>
                <a:srgbClr val="0070C0"/>
              </a:solidFill>
              <a:latin typeface="HP001" pitchFamily="34" charset="0"/>
              <a:ea typeface="HP001" pitchFamily="34" charset="0"/>
              <a:sym typeface="Arial" panose="020B0604020202020204"/>
            </a:endParaRPr>
          </a:p>
        </p:txBody>
      </p:sp>
      <p:sp>
        <p:nvSpPr>
          <p:cNvPr id="7" name="TextBox 6"/>
          <p:cNvSpPr txBox="1"/>
          <p:nvPr/>
        </p:nvSpPr>
        <p:spPr>
          <a:xfrm>
            <a:off x="5528686" y="237961"/>
            <a:ext cx="1772895" cy="692497"/>
          </a:xfrm>
          <a:prstGeom prst="rect">
            <a:avLst/>
          </a:prstGeom>
          <a:noFill/>
        </p:spPr>
        <p:txBody>
          <a:bodyPr wrap="square" rtlCol="0">
            <a:spAutoFit/>
          </a:bodyPr>
          <a:lstStyle/>
          <a:p>
            <a:pPr lvl="0">
              <a:lnSpc>
                <a:spcPct val="130000"/>
              </a:lnSpc>
            </a:pPr>
            <a:r>
              <a:rPr lang="vi-VN" sz="3000" b="1" dirty="0">
                <a:solidFill>
                  <a:srgbClr val="FF0000"/>
                </a:solidFill>
                <a:latin typeface="HP001" pitchFamily="34" charset="0"/>
                <a:ea typeface="HP001" pitchFamily="34" charset="0"/>
              </a:rPr>
              <a:t>dòΪḑ </a:t>
            </a:r>
            <a:r>
              <a:rPr lang="vi-VN" sz="3000" b="1" dirty="0" smtClean="0">
                <a:solidFill>
                  <a:srgbClr val="FF0000"/>
                </a:solidFill>
                <a:latin typeface="HP001" pitchFamily="34" charset="0"/>
                <a:ea typeface="HP001" pitchFamily="34" charset="0"/>
              </a:rPr>
              <a:t>εữ</a:t>
            </a:r>
            <a:r>
              <a:rPr lang="en-US" sz="3000" b="1" dirty="0" smtClean="0">
                <a:solidFill>
                  <a:srgbClr val="FF0000"/>
                </a:solidFill>
                <a:latin typeface="HP001" pitchFamily="34" charset="0"/>
                <a:ea typeface="HP001" pitchFamily="34" charset="0"/>
              </a:rPr>
              <a:t> </a:t>
            </a:r>
            <a:endParaRPr lang="vi-VN" sz="3000" b="1" dirty="0">
              <a:solidFill>
                <a:srgbClr val="FF0000"/>
              </a:solidFill>
              <a:latin typeface="HP001" pitchFamily="34" charset="0"/>
              <a:ea typeface="HP001" pitchFamily="34" charset="0"/>
              <a:sym typeface="Arial" panose="020B0604020202020204"/>
            </a:endParaRPr>
          </a:p>
        </p:txBody>
      </p:sp>
      <p:cxnSp>
        <p:nvCxnSpPr>
          <p:cNvPr id="12" name="Straight Connector 11"/>
          <p:cNvCxnSpPr/>
          <p:nvPr/>
        </p:nvCxnSpPr>
        <p:spPr>
          <a:xfrm>
            <a:off x="1031166" y="5780673"/>
            <a:ext cx="8143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spTree>
    <p:extLst>
      <p:ext uri="{BB962C8B-B14F-4D97-AF65-F5344CB8AC3E}">
        <p14:creationId xmlns:p14="http://schemas.microsoft.com/office/powerpoint/2010/main" xmlns="" val="684006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8251346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75794" y="126424"/>
            <a:ext cx="8505646" cy="523220"/>
          </a:xfrm>
          <a:prstGeom prst="rect">
            <a:avLst/>
          </a:prstGeom>
        </p:spPr>
        <p:txBody>
          <a:bodyPr wrap="square">
            <a:spAutoFit/>
          </a:bodyPr>
          <a:lstStyle/>
          <a:p>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6.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4217947" y="1435511"/>
            <a:ext cx="4710072" cy="553998"/>
          </a:xfrm>
          <a:prstGeom prst="rect">
            <a:avLst/>
          </a:prstGeom>
          <a:noFill/>
        </p:spPr>
        <p:txBody>
          <a:bodyPr wrap="none" rtlCol="0">
            <a:spAutoFit/>
          </a:bodyPr>
          <a:lstStyle/>
          <a:p>
            <a:r>
              <a:rPr lang="en-US" sz="3000" dirty="0" err="1" smtClean="0"/>
              <a:t>Cô</a:t>
            </a:r>
            <a:r>
              <a:rPr lang="en-US" sz="3000" dirty="0" smtClean="0"/>
              <a:t> </a:t>
            </a:r>
            <a:r>
              <a:rPr lang="en-US" sz="3000" dirty="0" err="1" smtClean="0"/>
              <a:t>giáo</a:t>
            </a:r>
            <a:r>
              <a:rPr lang="en-US" sz="3000" dirty="0" smtClean="0"/>
              <a:t> </a:t>
            </a:r>
            <a:r>
              <a:rPr lang="en-US" sz="3000" dirty="0" err="1" smtClean="0">
                <a:solidFill>
                  <a:srgbClr val="FF0000"/>
                </a:solidFill>
              </a:rPr>
              <a:t>âu</a:t>
            </a:r>
            <a:r>
              <a:rPr lang="en-US" sz="3000" dirty="0" smtClean="0">
                <a:solidFill>
                  <a:srgbClr val="FF0000"/>
                </a:solidFill>
              </a:rPr>
              <a:t> </a:t>
            </a:r>
            <a:r>
              <a:rPr lang="en-US" sz="3000" dirty="0" err="1" smtClean="0">
                <a:solidFill>
                  <a:srgbClr val="FF0000"/>
                </a:solidFill>
              </a:rPr>
              <a:t>yếm</a:t>
            </a:r>
            <a:r>
              <a:rPr lang="en-US" sz="3000" dirty="0" smtClean="0">
                <a:solidFill>
                  <a:srgbClr val="FF0000"/>
                </a:solidFill>
              </a:rPr>
              <a:t> </a:t>
            </a:r>
            <a:r>
              <a:rPr lang="en-US" sz="3000" dirty="0" err="1" smtClean="0"/>
              <a:t>nhìn</a:t>
            </a:r>
            <a:r>
              <a:rPr lang="en-US" sz="3000" dirty="0" smtClean="0"/>
              <a:t> </a:t>
            </a:r>
            <a:r>
              <a:rPr lang="en-US" sz="3000" dirty="0" err="1" smtClean="0"/>
              <a:t>các</a:t>
            </a:r>
            <a:r>
              <a:rPr lang="en-US" sz="3000" dirty="0" smtClean="0"/>
              <a:t> </a:t>
            </a:r>
            <a:r>
              <a:rPr lang="en-US" sz="3000" dirty="0" err="1" smtClean="0"/>
              <a:t>bạn</a:t>
            </a:r>
            <a:r>
              <a:rPr lang="en-US" sz="3000" dirty="0"/>
              <a:t>.</a:t>
            </a:r>
          </a:p>
        </p:txBody>
      </p:sp>
      <p:sp>
        <p:nvSpPr>
          <p:cNvPr id="5" name="TextBox 4"/>
          <p:cNvSpPr txBox="1"/>
          <p:nvPr/>
        </p:nvSpPr>
        <p:spPr>
          <a:xfrm>
            <a:off x="4562169" y="3052879"/>
            <a:ext cx="4609864" cy="1015663"/>
          </a:xfrm>
          <a:prstGeom prst="rect">
            <a:avLst/>
          </a:prstGeom>
          <a:noFill/>
        </p:spPr>
        <p:txBody>
          <a:bodyPr wrap="square" rtlCol="0">
            <a:spAutoFit/>
          </a:bodyPr>
          <a:lstStyle/>
          <a:p>
            <a:r>
              <a:rPr lang="en-US" sz="3000" dirty="0" err="1" smtClean="0"/>
              <a:t>Các</a:t>
            </a:r>
            <a:r>
              <a:rPr lang="en-US" sz="3000" dirty="0" smtClean="0"/>
              <a:t> </a:t>
            </a:r>
            <a:r>
              <a:rPr lang="en-US" sz="3000" dirty="0" err="1" smtClean="0"/>
              <a:t>bạn</a:t>
            </a:r>
            <a:r>
              <a:rPr lang="en-US" sz="3000" dirty="0" smtClean="0"/>
              <a:t> </a:t>
            </a:r>
            <a:r>
              <a:rPr lang="en-US" sz="3000" dirty="0" err="1" smtClean="0">
                <a:solidFill>
                  <a:srgbClr val="FF0000"/>
                </a:solidFill>
              </a:rPr>
              <a:t>chúc</a:t>
            </a:r>
            <a:r>
              <a:rPr lang="en-US" sz="3000" dirty="0" smtClean="0">
                <a:solidFill>
                  <a:srgbClr val="FF0000"/>
                </a:solidFill>
              </a:rPr>
              <a:t> </a:t>
            </a:r>
            <a:r>
              <a:rPr lang="en-US" sz="3000" dirty="0" err="1" smtClean="0">
                <a:solidFill>
                  <a:srgbClr val="FF0000"/>
                </a:solidFill>
              </a:rPr>
              <a:t>mừng</a:t>
            </a:r>
            <a:r>
              <a:rPr lang="en-US" sz="3000" dirty="0" smtClean="0">
                <a:solidFill>
                  <a:srgbClr val="FF0000"/>
                </a:solidFill>
              </a:rPr>
              <a:t> </a:t>
            </a:r>
            <a:r>
              <a:rPr lang="en-US" sz="3000" dirty="0" err="1" smtClean="0"/>
              <a:t>sinh</a:t>
            </a:r>
            <a:r>
              <a:rPr lang="en-US" sz="3000" dirty="0" smtClean="0"/>
              <a:t> </a:t>
            </a:r>
          </a:p>
          <a:p>
            <a:r>
              <a:rPr lang="en-US" sz="3000" dirty="0" err="1" smtClean="0"/>
              <a:t>nhật</a:t>
            </a:r>
            <a:r>
              <a:rPr lang="en-US" sz="3000" dirty="0" smtClean="0"/>
              <a:t> </a:t>
            </a:r>
            <a:r>
              <a:rPr lang="en-US" sz="3000" dirty="0" err="1" smtClean="0"/>
              <a:t>thầy</a:t>
            </a:r>
            <a:r>
              <a:rPr lang="en-US" sz="3000" dirty="0" smtClean="0"/>
              <a:t> </a:t>
            </a:r>
            <a:r>
              <a:rPr lang="en-US" sz="3000" dirty="0" err="1" smtClean="0"/>
              <a:t>giáo</a:t>
            </a:r>
            <a:r>
              <a:rPr lang="en-US" sz="3000" dirty="0" smtClean="0"/>
              <a:t>.</a:t>
            </a:r>
            <a:endParaRPr lang="en-US" sz="3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38988" t="67895" r="20740" b="13140"/>
          <a:stretch/>
        </p:blipFill>
        <p:spPr>
          <a:xfrm>
            <a:off x="284876" y="3179291"/>
            <a:ext cx="4011821" cy="1789235"/>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23040" t="45541" r="38886" b="33995"/>
          <a:stretch/>
        </p:blipFill>
        <p:spPr>
          <a:xfrm>
            <a:off x="201560" y="1284786"/>
            <a:ext cx="3977147" cy="1768093"/>
          </a:xfrm>
          <a:prstGeom prst="rect">
            <a:avLst/>
          </a:prstGeom>
        </p:spPr>
      </p:pic>
      <p:sp>
        <p:nvSpPr>
          <p:cNvPr id="8" name="Rectangle 7"/>
          <p:cNvSpPr/>
          <p:nvPr/>
        </p:nvSpPr>
        <p:spPr>
          <a:xfrm>
            <a:off x="984738" y="783771"/>
            <a:ext cx="3016436"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â</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u</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yếm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chúc</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mừng</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9" name="Straight Connector 8"/>
          <p:cNvCxnSpPr/>
          <p:nvPr/>
        </p:nvCxnSpPr>
        <p:spPr>
          <a:xfrm>
            <a:off x="875792" y="594780"/>
            <a:ext cx="7262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62169" y="941832"/>
            <a:ext cx="1921232" cy="523220"/>
          </a:xfrm>
          <a:prstGeom prst="rect">
            <a:avLst/>
          </a:prstGeom>
          <a:noFill/>
        </p:spPr>
        <p:txBody>
          <a:bodyPr wrap="none" rtlCol="0">
            <a:spAutoFit/>
          </a:bodyPr>
          <a:lstStyle/>
          <a:p>
            <a:r>
              <a:rPr lang="en-US" sz="2800" dirty="0" err="1" smtClean="0"/>
              <a:t>Tranh</a:t>
            </a:r>
            <a:r>
              <a:rPr lang="en-US" sz="2800" dirty="0" smtClean="0"/>
              <a:t> </a:t>
            </a:r>
            <a:r>
              <a:rPr lang="en-US" sz="2800" dirty="0" err="1" smtClean="0"/>
              <a:t>vẽ</a:t>
            </a:r>
            <a:r>
              <a:rPr lang="en-US" sz="2800" dirty="0" smtClean="0"/>
              <a:t> </a:t>
            </a:r>
            <a:r>
              <a:rPr lang="en-US" sz="2800" dirty="0" err="1" smtClean="0"/>
              <a:t>gì</a:t>
            </a:r>
            <a:r>
              <a:rPr lang="en-US" sz="2800" dirty="0" smtClean="0"/>
              <a:t>?</a:t>
            </a:r>
            <a:endParaRPr lang="en-US" sz="2800" dirty="0"/>
          </a:p>
        </p:txBody>
      </p:sp>
    </p:spTree>
    <p:extLst>
      <p:ext uri="{BB962C8B-B14F-4D97-AF65-F5344CB8AC3E}">
        <p14:creationId xmlns:p14="http://schemas.microsoft.com/office/powerpoint/2010/main" xmlns="" val="2837296450"/>
      </p:ext>
    </p:extLst>
  </p:cSld>
  <p:clrMapOvr>
    <a:masterClrMapping/>
  </p:clrMapOvr>
  <mc:AlternateContent xmlns:mc="http://schemas.openxmlformats.org/markup-compatibility/2006">
    <mc:Choice xmlns:p14="http://schemas.microsoft.com/office/powerpoint/2010/main" xmlns="" Requires="p14">
      <p:transition spd="slow" p14:dur="800" advTm="1000">
        <p:circle/>
      </p:transition>
    </mc:Choice>
    <mc:Fallback>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75794" y="126424"/>
            <a:ext cx="8505646" cy="523220"/>
          </a:xfrm>
          <a:prstGeom prst="rect">
            <a:avLst/>
          </a:prstGeom>
        </p:spPr>
        <p:txBody>
          <a:bodyPr wrap="square">
            <a:spAutoFit/>
          </a:bodyPr>
          <a:lstStyle/>
          <a:p>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6.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38988" t="67895" r="20740" b="13140"/>
          <a:stretch/>
        </p:blipFill>
        <p:spPr>
          <a:xfrm>
            <a:off x="284876" y="2933491"/>
            <a:ext cx="3526971" cy="1789235"/>
          </a:xfrm>
          <a:prstGeom prst="rect">
            <a:avLst/>
          </a:prstGeom>
        </p:spPr>
      </p:pic>
      <p:sp>
        <p:nvSpPr>
          <p:cNvPr id="3" name="TextBox 2"/>
          <p:cNvSpPr txBox="1"/>
          <p:nvPr/>
        </p:nvSpPr>
        <p:spPr>
          <a:xfrm>
            <a:off x="3715547" y="1602975"/>
            <a:ext cx="5550815" cy="2677656"/>
          </a:xfrm>
          <a:prstGeom prst="rect">
            <a:avLst/>
          </a:prstGeom>
          <a:noFill/>
        </p:spPr>
        <p:txBody>
          <a:bodyPr wrap="none" rtlCol="0">
            <a:spAutoFit/>
          </a:bodyPr>
          <a:lstStyle/>
          <a:p>
            <a:r>
              <a:rPr lang="en-US" sz="2800" dirty="0" smtClean="0"/>
              <a:t>     </a:t>
            </a:r>
            <a:r>
              <a:rPr lang="en-US" sz="2800" dirty="0" err="1" smtClean="0"/>
              <a:t>Trong</a:t>
            </a:r>
            <a:r>
              <a:rPr lang="en-US" sz="2800" dirty="0" smtClean="0"/>
              <a:t> </a:t>
            </a:r>
            <a:r>
              <a:rPr lang="en-US" sz="2800" dirty="0" err="1" smtClean="0"/>
              <a:t>giờ</a:t>
            </a:r>
            <a:r>
              <a:rPr lang="en-US" sz="2800" dirty="0" smtClean="0"/>
              <a:t> </a:t>
            </a:r>
            <a:r>
              <a:rPr lang="en-US" sz="2800" dirty="0" err="1" smtClean="0"/>
              <a:t>học</a:t>
            </a:r>
            <a:r>
              <a:rPr lang="en-US" sz="2800" dirty="0" smtClean="0"/>
              <a:t>, </a:t>
            </a:r>
            <a:r>
              <a:rPr lang="en-US" sz="2800" dirty="0" err="1" smtClean="0"/>
              <a:t>cô</a:t>
            </a:r>
            <a:r>
              <a:rPr lang="en-US" sz="2800" dirty="0" smtClean="0"/>
              <a:t> </a:t>
            </a:r>
            <a:r>
              <a:rPr lang="en-US" sz="2800" dirty="0" err="1" smtClean="0"/>
              <a:t>giáo</a:t>
            </a:r>
            <a:r>
              <a:rPr lang="en-US" sz="2800" dirty="0" smtClean="0"/>
              <a:t> </a:t>
            </a:r>
            <a:r>
              <a:rPr lang="en-US" sz="2800" dirty="0" err="1" smtClean="0">
                <a:solidFill>
                  <a:srgbClr val="FF0000"/>
                </a:solidFill>
              </a:rPr>
              <a:t>âu</a:t>
            </a:r>
            <a:r>
              <a:rPr lang="en-US" sz="2800" dirty="0" smtClean="0">
                <a:solidFill>
                  <a:srgbClr val="FF0000"/>
                </a:solidFill>
              </a:rPr>
              <a:t> </a:t>
            </a:r>
            <a:r>
              <a:rPr lang="en-US" sz="2800" dirty="0" err="1" smtClean="0">
                <a:solidFill>
                  <a:srgbClr val="FF0000"/>
                </a:solidFill>
              </a:rPr>
              <a:t>yếm</a:t>
            </a:r>
            <a:r>
              <a:rPr lang="en-US" sz="2800" dirty="0" smtClean="0">
                <a:solidFill>
                  <a:srgbClr val="FF0000"/>
                </a:solidFill>
              </a:rPr>
              <a:t> </a:t>
            </a:r>
          </a:p>
          <a:p>
            <a:r>
              <a:rPr lang="en-US" sz="2800" dirty="0" err="1" smtClean="0"/>
              <a:t>nhìn</a:t>
            </a:r>
            <a:r>
              <a:rPr lang="en-US" sz="2800" dirty="0" smtClean="0"/>
              <a:t> </a:t>
            </a:r>
            <a:r>
              <a:rPr lang="en-US" sz="2800" dirty="0" err="1" smtClean="0"/>
              <a:t>các</a:t>
            </a:r>
            <a:r>
              <a:rPr lang="en-US" sz="2800" dirty="0" smtClean="0"/>
              <a:t> </a:t>
            </a:r>
            <a:r>
              <a:rPr lang="en-US" sz="2800" dirty="0" err="1" smtClean="0"/>
              <a:t>bạn</a:t>
            </a:r>
            <a:r>
              <a:rPr lang="en-US" sz="2800" dirty="0" smtClean="0"/>
              <a:t>. </a:t>
            </a:r>
            <a:r>
              <a:rPr lang="en-US" sz="2800" dirty="0" err="1" smtClean="0"/>
              <a:t>Đến</a:t>
            </a:r>
            <a:r>
              <a:rPr lang="en-US" sz="2800" dirty="0" smtClean="0"/>
              <a:t> </a:t>
            </a:r>
            <a:r>
              <a:rPr lang="en-US" sz="2800" dirty="0" err="1" smtClean="0"/>
              <a:t>giờ</a:t>
            </a:r>
            <a:r>
              <a:rPr lang="en-US" sz="2800" dirty="0" smtClean="0"/>
              <a:t> </a:t>
            </a:r>
            <a:r>
              <a:rPr lang="en-US" sz="2800" dirty="0" err="1" smtClean="0"/>
              <a:t>ra</a:t>
            </a:r>
            <a:r>
              <a:rPr lang="en-US" sz="2800" dirty="0" smtClean="0"/>
              <a:t> </a:t>
            </a:r>
            <a:r>
              <a:rPr lang="en-US" sz="2800" dirty="0" err="1" smtClean="0"/>
              <a:t>chơi</a:t>
            </a:r>
            <a:r>
              <a:rPr lang="en-US" sz="2800" dirty="0" smtClean="0"/>
              <a:t>, </a:t>
            </a:r>
            <a:r>
              <a:rPr lang="en-US" sz="2800" dirty="0" err="1"/>
              <a:t>c</a:t>
            </a:r>
            <a:r>
              <a:rPr lang="en-US" sz="2800" dirty="0" err="1" smtClean="0"/>
              <a:t>húng</a:t>
            </a:r>
            <a:r>
              <a:rPr lang="en-US" sz="2800" dirty="0" smtClean="0"/>
              <a:t> </a:t>
            </a:r>
          </a:p>
          <a:p>
            <a:r>
              <a:rPr lang="en-US" sz="2800" dirty="0" err="1" smtClean="0"/>
              <a:t>em</a:t>
            </a:r>
            <a:r>
              <a:rPr lang="en-US" sz="2800" dirty="0" smtClean="0"/>
              <a:t> </a:t>
            </a:r>
            <a:r>
              <a:rPr lang="en-US" sz="2800" dirty="0" err="1" smtClean="0"/>
              <a:t>tặng</a:t>
            </a:r>
            <a:r>
              <a:rPr lang="en-US" sz="2800" dirty="0" smtClean="0"/>
              <a:t> </a:t>
            </a:r>
            <a:r>
              <a:rPr lang="en-US" sz="2800" dirty="0" err="1" smtClean="0"/>
              <a:t>thầy</a:t>
            </a:r>
            <a:r>
              <a:rPr lang="en-US" sz="2800" dirty="0" smtClean="0"/>
              <a:t> </a:t>
            </a:r>
            <a:r>
              <a:rPr lang="en-US" sz="2800" dirty="0" err="1" smtClean="0"/>
              <a:t>giáo</a:t>
            </a:r>
            <a:r>
              <a:rPr lang="en-US" sz="2800" dirty="0" smtClean="0"/>
              <a:t> </a:t>
            </a:r>
            <a:r>
              <a:rPr lang="en-US" sz="2800" dirty="0" err="1" smtClean="0"/>
              <a:t>bó</a:t>
            </a:r>
            <a:r>
              <a:rPr lang="en-US" sz="2800" dirty="0" smtClean="0"/>
              <a:t> </a:t>
            </a:r>
            <a:r>
              <a:rPr lang="en-US" sz="2800" dirty="0" err="1" smtClean="0"/>
              <a:t>hoa</a:t>
            </a:r>
            <a:r>
              <a:rPr lang="en-US" sz="2800" dirty="0" smtClean="0"/>
              <a:t>.</a:t>
            </a:r>
            <a:r>
              <a:rPr lang="en-US" sz="2800" dirty="0">
                <a:solidFill>
                  <a:srgbClr val="FF0000"/>
                </a:solidFill>
              </a:rPr>
              <a:t> </a:t>
            </a:r>
            <a:r>
              <a:rPr lang="en-US" sz="2800" dirty="0" err="1" smtClean="0"/>
              <a:t>Chúng</a:t>
            </a:r>
            <a:r>
              <a:rPr lang="en-US" sz="2800" dirty="0" smtClean="0"/>
              <a:t> </a:t>
            </a:r>
          </a:p>
          <a:p>
            <a:r>
              <a:rPr lang="en-US" sz="2800" dirty="0" err="1" smtClean="0"/>
              <a:t>em</a:t>
            </a:r>
            <a:r>
              <a:rPr lang="en-US" sz="2800" dirty="0" smtClean="0"/>
              <a:t> </a:t>
            </a:r>
            <a:r>
              <a:rPr lang="en-US" sz="2800" dirty="0" err="1" smtClean="0"/>
              <a:t>nói</a:t>
            </a:r>
            <a:r>
              <a:rPr lang="en-US" sz="2800" dirty="0" smtClean="0"/>
              <a:t> </a:t>
            </a:r>
            <a:r>
              <a:rPr lang="en-US" sz="2800" dirty="0" err="1" smtClean="0"/>
              <a:t>lời</a:t>
            </a:r>
            <a:r>
              <a:rPr lang="en-US" sz="2800" dirty="0" smtClean="0"/>
              <a:t> </a:t>
            </a:r>
            <a:r>
              <a:rPr lang="en-US" sz="2800" dirty="0" err="1" smtClean="0">
                <a:solidFill>
                  <a:srgbClr val="FF0000"/>
                </a:solidFill>
              </a:rPr>
              <a:t>chúc</a:t>
            </a:r>
            <a:r>
              <a:rPr lang="en-US" sz="2800" dirty="0" smtClean="0">
                <a:solidFill>
                  <a:srgbClr val="FF0000"/>
                </a:solidFill>
              </a:rPr>
              <a:t> </a:t>
            </a:r>
            <a:r>
              <a:rPr lang="en-US" sz="2800" dirty="0" err="1">
                <a:solidFill>
                  <a:srgbClr val="FF0000"/>
                </a:solidFill>
              </a:rPr>
              <a:t>mừng</a:t>
            </a:r>
            <a:r>
              <a:rPr lang="en-US" sz="2800" dirty="0">
                <a:solidFill>
                  <a:srgbClr val="FF0000"/>
                </a:solidFill>
              </a:rPr>
              <a:t> </a:t>
            </a:r>
            <a:r>
              <a:rPr lang="en-US" sz="2800" dirty="0" err="1"/>
              <a:t>sinh</a:t>
            </a:r>
            <a:r>
              <a:rPr lang="en-US" sz="2800" dirty="0"/>
              <a:t> </a:t>
            </a:r>
            <a:r>
              <a:rPr lang="en-US" sz="2800" dirty="0" err="1" smtClean="0"/>
              <a:t>nhật</a:t>
            </a:r>
            <a:endParaRPr lang="en-US" sz="2800" dirty="0" smtClean="0"/>
          </a:p>
          <a:p>
            <a:r>
              <a:rPr lang="en-US" sz="2800" dirty="0" smtClean="0"/>
              <a:t> </a:t>
            </a:r>
            <a:r>
              <a:rPr lang="en-US" sz="2800" dirty="0" err="1"/>
              <a:t>thầy</a:t>
            </a:r>
            <a:r>
              <a:rPr lang="en-US" sz="2800" dirty="0"/>
              <a:t> </a:t>
            </a:r>
            <a:r>
              <a:rPr lang="en-US" sz="2800" dirty="0" err="1" smtClean="0"/>
              <a:t>giáo.Thầy</a:t>
            </a:r>
            <a:r>
              <a:rPr lang="en-US" sz="2800" dirty="0" smtClean="0"/>
              <a:t> </a:t>
            </a:r>
            <a:r>
              <a:rPr lang="en-US" sz="2800" dirty="0" err="1" smtClean="0"/>
              <a:t>giáo</a:t>
            </a:r>
            <a:r>
              <a:rPr lang="en-US" sz="2800" dirty="0" smtClean="0"/>
              <a:t> </a:t>
            </a:r>
            <a:r>
              <a:rPr lang="en-US" sz="2800" dirty="0" err="1" smtClean="0"/>
              <a:t>rất</a:t>
            </a:r>
            <a:r>
              <a:rPr lang="en-US" sz="2800" dirty="0" smtClean="0"/>
              <a:t> </a:t>
            </a:r>
            <a:r>
              <a:rPr lang="en-US" sz="2800" dirty="0" err="1" smtClean="0"/>
              <a:t>vui</a:t>
            </a:r>
            <a:r>
              <a:rPr lang="en-US" sz="2800" dirty="0" smtClean="0"/>
              <a:t>. </a:t>
            </a:r>
            <a:r>
              <a:rPr lang="en-US" sz="2800" dirty="0" err="1" smtClean="0"/>
              <a:t>Thầy</a:t>
            </a:r>
            <a:r>
              <a:rPr lang="en-US" sz="2800" dirty="0" smtClean="0"/>
              <a:t> </a:t>
            </a:r>
            <a:r>
              <a:rPr lang="en-US" sz="2800" dirty="0" err="1" smtClean="0"/>
              <a:t>nói</a:t>
            </a:r>
            <a:endParaRPr lang="en-US" sz="2800" dirty="0" smtClean="0"/>
          </a:p>
          <a:p>
            <a:r>
              <a:rPr lang="en-US" sz="2800" dirty="0" smtClean="0"/>
              <a:t> </a:t>
            </a:r>
            <a:r>
              <a:rPr lang="en-US" sz="2800" dirty="0" err="1" smtClean="0"/>
              <a:t>cảm</a:t>
            </a:r>
            <a:r>
              <a:rPr lang="en-US" sz="2800" dirty="0" smtClean="0"/>
              <a:t> </a:t>
            </a:r>
            <a:r>
              <a:rPr lang="en-US" sz="2800" dirty="0" err="1" smtClean="0"/>
              <a:t>ơn</a:t>
            </a:r>
            <a:r>
              <a:rPr lang="en-US" sz="2800" dirty="0" smtClean="0"/>
              <a:t> </a:t>
            </a:r>
            <a:r>
              <a:rPr lang="en-US" sz="2800" dirty="0" err="1" smtClean="0"/>
              <a:t>các</a:t>
            </a:r>
            <a:r>
              <a:rPr lang="en-US" sz="2800" dirty="0" smtClean="0"/>
              <a:t> </a:t>
            </a:r>
            <a:r>
              <a:rPr lang="en-US" sz="2800" dirty="0" err="1" smtClean="0"/>
              <a:t>em</a:t>
            </a:r>
            <a:r>
              <a:rPr lang="en-US" sz="2800" dirty="0" smtClean="0"/>
              <a: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23040" t="45541" r="38886" b="33995"/>
          <a:stretch/>
        </p:blipFill>
        <p:spPr>
          <a:xfrm>
            <a:off x="152401" y="1284786"/>
            <a:ext cx="3334378" cy="1648705"/>
          </a:xfrm>
          <a:prstGeom prst="rect">
            <a:avLst/>
          </a:prstGeom>
        </p:spPr>
      </p:pic>
      <p:sp>
        <p:nvSpPr>
          <p:cNvPr id="8" name="Rectangle 7"/>
          <p:cNvSpPr/>
          <p:nvPr/>
        </p:nvSpPr>
        <p:spPr>
          <a:xfrm>
            <a:off x="984738" y="783771"/>
            <a:ext cx="3016436"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â</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u</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yếm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chúc</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mừng</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xmlns="" val="38116292"/>
      </p:ext>
    </p:extLst>
  </p:cSld>
  <p:clrMapOvr>
    <a:masterClrMapping/>
  </p:clrMapOvr>
  <mc:AlternateContent xmlns:mc="http://schemas.openxmlformats.org/markup-compatibility/2006">
    <mc:Choice xmlns:p14="http://schemas.microsoft.com/office/powerpoint/2010/main" xmlns="" Requires="p14">
      <p:transition spd="slow" p14:dur="800" advTm="1000">
        <p:circle/>
      </p:transition>
    </mc:Choice>
    <mc:Fallback>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pic>
        <p:nvPicPr>
          <p:cNvPr id="8" name="Picture 7">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2"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5"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smtClean="0">
                <a:solidFill>
                  <a:srgbClr val="FF0000"/>
                </a:solidFill>
              </a:rPr>
              <a:t>2</a:t>
            </a:r>
            <a:endParaRPr lang="en-US" altLang="en-US" sz="3600" b="1" dirty="0">
              <a:solidFill>
                <a:srgbClr val="FF0000"/>
              </a:solidFill>
            </a:endParaRPr>
          </a:p>
        </p:txBody>
      </p:sp>
      <p:sp>
        <p:nvSpPr>
          <p:cNvPr id="14" name="Rectangle 36">
            <a:hlinkClick r:id="rId4"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u="sng" dirty="0" smtClean="0">
                <a:solidFill>
                  <a:srgbClr val="002060"/>
                </a:solidFill>
                <a:latin typeface="Times New Roman" panose="02020603050405020304" pitchFamily="18" charset="0"/>
                <a:cs typeface="Times New Roman" panose="02020603050405020304" pitchFamily="18" charset="0"/>
                <a:hlinkClick r:id="rId6" action="ppaction://hlinksldjump"/>
              </a:rPr>
              <a:t>Tiếp</a:t>
            </a:r>
            <a:r>
              <a:rPr lang="vi-VN" b="1" u="sng" dirty="0" smtClean="0">
                <a:solidFill>
                  <a:srgbClr val="002060"/>
                </a:solidFill>
                <a:latin typeface="Times New Roman" panose="02020603050405020304" pitchFamily="18" charset="0"/>
                <a:cs typeface="Times New Roman" panose="02020603050405020304" pitchFamily="18" charset="0"/>
              </a:rPr>
              <a:t> tục</a:t>
            </a:r>
            <a:endParaRPr lang="en-US" b="1" u="sng" dirty="0">
              <a:solidFill>
                <a:srgbClr val="002060"/>
              </a:solidFill>
              <a:latin typeface="Times New Roman" panose="02020603050405020304" pitchFamily="18" charset="0"/>
              <a:cs typeface="Times New Roman" panose="02020603050405020304" pitchFamily="18" charset="0"/>
            </a:endParaRPr>
          </a:p>
        </p:txBody>
      </p:sp>
      <p:pic>
        <p:nvPicPr>
          <p:cNvPr id="16" name="Picture 15">
            <a:hlinkClick r:id="rId7" action="ppaction://hlinksldjump"/>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
        <p:nvSpPr>
          <p:cNvPr id="2" name="TextBox 1"/>
          <p:cNvSpPr txBox="1"/>
          <p:nvPr/>
        </p:nvSpPr>
        <p:spPr>
          <a:xfrm>
            <a:off x="1615203" y="722376"/>
            <a:ext cx="5231945" cy="523220"/>
          </a:xfrm>
          <a:prstGeom prst="rect">
            <a:avLst/>
          </a:prstGeom>
          <a:noFill/>
        </p:spPr>
        <p:txBody>
          <a:bodyPr wrap="none" rtlCol="0">
            <a:spAutoFit/>
          </a:bodyPr>
          <a:lstStyle/>
          <a:p>
            <a:r>
              <a:rPr lang="en-US" sz="2800" b="1" dirty="0" err="1" smtClean="0">
                <a:solidFill>
                  <a:srgbClr val="FF0000"/>
                </a:solidFill>
                <a:effectLst>
                  <a:reflection blurRad="6350" stA="55000" endA="300" endPos="45500" dir="5400000" sy="-100000" algn="bl" rotWithShape="0"/>
                </a:effectLst>
                <a:latin typeface="Arial" pitchFamily="34" charset="0"/>
                <a:cs typeface="Arial" pitchFamily="34" charset="0"/>
              </a:rPr>
              <a:t>Trò</a:t>
            </a:r>
            <a:r>
              <a:rPr lang="en-US" sz="2800" b="1" dirty="0" smtClean="0">
                <a:solidFill>
                  <a:srgbClr val="FF0000"/>
                </a:solidFill>
                <a:effectLst>
                  <a:reflection blurRad="6350" stA="55000" endA="300" endPos="45500" dir="5400000" sy="-100000" algn="bl" rotWithShape="0"/>
                </a:effectLst>
                <a:latin typeface="Arial" pitchFamily="34" charset="0"/>
                <a:cs typeface="Arial" pitchFamily="34" charset="0"/>
              </a:rPr>
              <a:t> </a:t>
            </a:r>
            <a:r>
              <a:rPr lang="en-US" sz="28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28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28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28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28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28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2800" b="1" dirty="0">
                <a:solidFill>
                  <a:srgbClr val="FF0000"/>
                </a:solidFill>
                <a:effectLst>
                  <a:reflection blurRad="6350" stA="55000" endA="300" endPos="45500" dir="5400000" sy="-100000" algn="bl" rotWithShape="0"/>
                </a:effectLst>
                <a:latin typeface="Arial" pitchFamily="34" charset="0"/>
                <a:cs typeface="Arial" pitchFamily="34" charset="0"/>
              </a:rPr>
              <a:t>n</a:t>
            </a:r>
            <a:endParaRPr lang="en-US" sz="2800" dirty="0"/>
          </a:p>
        </p:txBody>
      </p:sp>
    </p:spTree>
    <p:extLst>
      <p:ext uri="{BB962C8B-B14F-4D97-AF65-F5344CB8AC3E}">
        <p14:creationId xmlns:p14="http://schemas.microsoft.com/office/powerpoint/2010/main" xmlns="" val="25769359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xmlns=""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41411603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6786907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68016" y="171418"/>
            <a:ext cx="2350675" cy="523220"/>
          </a:xfrm>
          <a:prstGeom prst="rect">
            <a:avLst/>
          </a:prstGeom>
        </p:spPr>
        <p:txBody>
          <a:bodyPr wrap="square">
            <a:spAutoFit/>
          </a:bodyPr>
          <a:lstStyle/>
          <a:p>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7.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0" name="Straight Connector 9"/>
          <p:cNvCxnSpPr/>
          <p:nvPr/>
        </p:nvCxnSpPr>
        <p:spPr>
          <a:xfrm>
            <a:off x="969818" y="613172"/>
            <a:ext cx="13900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矩形 8">
            <a:extLst>
              <a:ext uri="{FF2B5EF4-FFF2-40B4-BE49-F238E27FC236}">
                <a16:creationId xmlns:a16="http://schemas.microsoft.com/office/drawing/2014/main" xmlns="" id="{DAECB3AA-DE44-4B2E-8E42-EC1E254E3EC5}"/>
              </a:ext>
            </a:extLst>
          </p:cNvPr>
          <p:cNvSpPr/>
          <p:nvPr/>
        </p:nvSpPr>
        <p:spPr>
          <a:xfrm>
            <a:off x="568016" y="3649991"/>
            <a:ext cx="5229280" cy="477054"/>
          </a:xfrm>
          <a:prstGeom prst="rect">
            <a:avLst/>
          </a:prstGeom>
        </p:spPr>
        <p:txBody>
          <a:bodyPr wrap="square">
            <a:spAutoFit/>
          </a:bodyPr>
          <a:lstStyle/>
          <a:p>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矩形 8">
            <a:extLst>
              <a:ext uri="{FF2B5EF4-FFF2-40B4-BE49-F238E27FC236}">
                <a16:creationId xmlns:a16="http://schemas.microsoft.com/office/drawing/2014/main" xmlns="" id="{DAECB3AA-DE44-4B2E-8E42-EC1E254E3EC5}"/>
              </a:ext>
            </a:extLst>
          </p:cNvPr>
          <p:cNvSpPr/>
          <p:nvPr/>
        </p:nvSpPr>
        <p:spPr>
          <a:xfrm>
            <a:off x="471044" y="3635587"/>
            <a:ext cx="4895293" cy="477054"/>
          </a:xfrm>
          <a:prstGeom prst="rect">
            <a:avLst/>
          </a:prstGeom>
          <a:solidFill>
            <a:schemeClr val="bg1"/>
          </a:solidFill>
        </p:spPr>
        <p:txBody>
          <a:bodyPr wrap="square">
            <a:spAutoFit/>
          </a:bodyPr>
          <a:lstStyle/>
          <a:p>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treo</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矩形 8">
            <a:extLst>
              <a:ext uri="{FF2B5EF4-FFF2-40B4-BE49-F238E27FC236}">
                <a16:creationId xmlns:a16="http://schemas.microsoft.com/office/drawing/2014/main" xmlns="" id="{DAECB3AA-DE44-4B2E-8E42-EC1E254E3EC5}"/>
              </a:ext>
            </a:extLst>
          </p:cNvPr>
          <p:cNvSpPr/>
          <p:nvPr/>
        </p:nvSpPr>
        <p:spPr>
          <a:xfrm>
            <a:off x="595991" y="3768821"/>
            <a:ext cx="4895293" cy="477054"/>
          </a:xfrm>
          <a:prstGeom prst="rect">
            <a:avLst/>
          </a:prstGeom>
          <a:solidFill>
            <a:schemeClr val="bg1"/>
          </a:solidFill>
        </p:spPr>
        <p:txBody>
          <a:bodyPr wrap="square">
            <a:spAutoFit/>
          </a:bodyPr>
          <a:lstStyle/>
          <a:p>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đoạn</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văn</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gồm</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矩形 8">
            <a:extLst>
              <a:ext uri="{FF2B5EF4-FFF2-40B4-BE49-F238E27FC236}">
                <a16:creationId xmlns:a16="http://schemas.microsoft.com/office/drawing/2014/main" xmlns="" id="{DAECB3AA-DE44-4B2E-8E42-EC1E254E3EC5}"/>
              </a:ext>
            </a:extLst>
          </p:cNvPr>
          <p:cNvSpPr/>
          <p:nvPr/>
        </p:nvSpPr>
        <p:spPr>
          <a:xfrm>
            <a:off x="309405" y="3734404"/>
            <a:ext cx="6483937" cy="477054"/>
          </a:xfrm>
          <a:prstGeom prst="rect">
            <a:avLst/>
          </a:prstGeom>
          <a:solidFill>
            <a:schemeClr val="bg1"/>
          </a:solidFill>
        </p:spPr>
        <p:txBody>
          <a:bodyPr wrap="square">
            <a:spAutoFit/>
          </a:bodyPr>
          <a:lstStyle/>
          <a:p>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ghi</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xmlns="" val="0"/>
              </a:ext>
            </a:extLst>
          </a:blip>
          <a:srcRect l="31916" t="21791" r="27970" b="60435"/>
          <a:stretch/>
        </p:blipFill>
        <p:spPr>
          <a:xfrm>
            <a:off x="3288370" y="1704436"/>
            <a:ext cx="5148072" cy="2029968"/>
          </a:xfrm>
          <a:prstGeom prst="rect">
            <a:avLst/>
          </a:prstGeom>
        </p:spPr>
      </p:pic>
      <p:pic>
        <p:nvPicPr>
          <p:cNvPr id="25" name="Picture 24"/>
          <p:cNvPicPr>
            <a:picLocks noChangeAspect="1"/>
          </p:cNvPicPr>
          <p:nvPr/>
        </p:nvPicPr>
        <p:blipFill rotWithShape="1">
          <a:blip r:embed="rId2" cstate="print">
            <a:extLst>
              <a:ext uri="{28A0092B-C50C-407E-A947-70E740481C1C}">
                <a14:useLocalDpi xmlns:a14="http://schemas.microsoft.com/office/drawing/2010/main" xmlns="" val="0"/>
              </a:ext>
            </a:extLst>
          </a:blip>
          <a:srcRect l="21870" t="15244" r="16641" b="78422"/>
          <a:stretch/>
        </p:blipFill>
        <p:spPr>
          <a:xfrm>
            <a:off x="911352" y="675605"/>
            <a:ext cx="7891272" cy="1084790"/>
          </a:xfrm>
          <a:prstGeom prst="rect">
            <a:avLst/>
          </a:prstGeom>
        </p:spPr>
      </p:pic>
      <p:cxnSp>
        <p:nvCxnSpPr>
          <p:cNvPr id="26" name="Straight Connector 25"/>
          <p:cNvCxnSpPr/>
          <p:nvPr/>
        </p:nvCxnSpPr>
        <p:spPr>
          <a:xfrm>
            <a:off x="1254989" y="1218000"/>
            <a:ext cx="2171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1352" y="1661130"/>
            <a:ext cx="2516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299293" y="1208856"/>
            <a:ext cx="288862"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29" name="TextBox 28"/>
          <p:cNvSpPr txBox="1"/>
          <p:nvPr/>
        </p:nvSpPr>
        <p:spPr>
          <a:xfrm>
            <a:off x="8500450" y="749942"/>
            <a:ext cx="288862" cy="584775"/>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cxnSp>
        <p:nvCxnSpPr>
          <p:cNvPr id="30" name="Straight Connector 29"/>
          <p:cNvCxnSpPr/>
          <p:nvPr/>
        </p:nvCxnSpPr>
        <p:spPr>
          <a:xfrm flipV="1">
            <a:off x="1273510" y="1208856"/>
            <a:ext cx="7371371" cy="91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76744" y="1637701"/>
            <a:ext cx="6322549" cy="234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75304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par>
                                <p:cTn id="66" presetID="22" presetClass="entr" presetSubtype="4"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P spid="21" grpId="0" animBg="1"/>
      <p:bldP spid="28"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xmlns="" id="{DAECB3AA-DE44-4B2E-8E42-EC1E254E3EC5}"/>
              </a:ext>
            </a:extLst>
          </p:cNvPr>
          <p:cNvSpPr/>
          <p:nvPr/>
        </p:nvSpPr>
        <p:spPr>
          <a:xfrm>
            <a:off x="568016" y="171418"/>
            <a:ext cx="2350675" cy="523220"/>
          </a:xfrm>
          <a:prstGeom prst="rect">
            <a:avLst/>
          </a:prstGeom>
        </p:spPr>
        <p:txBody>
          <a:bodyPr wrap="square">
            <a:spAutoFit/>
          </a:bodyPr>
          <a:lstStyle/>
          <a:p>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7. </a:t>
            </a:r>
            <a:r>
              <a:rPr lang="en-US" altLang="zh-CN" sz="28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28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683480" y="3685315"/>
            <a:ext cx="6483937" cy="477054"/>
          </a:xfrm>
          <a:prstGeom prst="rect">
            <a:avLst/>
          </a:prstGeom>
          <a:solidFill>
            <a:schemeClr val="bg1"/>
          </a:solidFill>
        </p:spPr>
        <p:txBody>
          <a:bodyPr wrap="square">
            <a:spAutoFit/>
          </a:bodyPr>
          <a:lstStyle/>
          <a:p>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số</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sau</a:t>
            </a:r>
            <a:r>
              <a:rPr lang="en-US" altLang="zh-CN" sz="25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21870" t="15244" r="16641" b="78422"/>
          <a:stretch/>
        </p:blipFill>
        <p:spPr>
          <a:xfrm>
            <a:off x="847344" y="745105"/>
            <a:ext cx="7891272" cy="1084790"/>
          </a:xfrm>
          <a:prstGeom prst="rect">
            <a:avLst/>
          </a:prstGeom>
        </p:spPr>
      </p:pic>
      <p:cxnSp>
        <p:nvCxnSpPr>
          <p:cNvPr id="9" name="Straight Connector 8"/>
          <p:cNvCxnSpPr/>
          <p:nvPr/>
        </p:nvCxnSpPr>
        <p:spPr>
          <a:xfrm>
            <a:off x="3236976" y="1287500"/>
            <a:ext cx="688471"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83555" y="1287501"/>
            <a:ext cx="12801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440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699542"/>
            <a:ext cx="3168352" cy="523220"/>
          </a:xfrm>
          <a:prstGeom prst="rect">
            <a:avLst/>
          </a:prstGeom>
          <a:noFill/>
        </p:spPr>
        <p:txBody>
          <a:bodyPr wrap="square" rtlCol="0">
            <a:spAutoFit/>
          </a:bodyPr>
          <a:lstStyle/>
          <a:p>
            <a:r>
              <a:rPr lang="en-US" sz="2800" dirty="0" err="1" smtClean="0"/>
              <a:t>Viết</a:t>
            </a:r>
            <a:r>
              <a:rPr lang="en-US" sz="2800" dirty="0" smtClean="0"/>
              <a:t> </a:t>
            </a:r>
            <a:r>
              <a:rPr lang="en-US" sz="2800" dirty="0" err="1" smtClean="0"/>
              <a:t>bảng</a:t>
            </a:r>
            <a:r>
              <a:rPr lang="en-US" sz="2800" dirty="0" smtClean="0"/>
              <a:t> con</a:t>
            </a:r>
            <a:endParaRPr lang="en-US" sz="2800" dirty="0"/>
          </a:p>
        </p:txBody>
      </p:sp>
      <p:sp>
        <p:nvSpPr>
          <p:cNvPr id="3" name="TextBox 2"/>
          <p:cNvSpPr txBox="1"/>
          <p:nvPr/>
        </p:nvSpPr>
        <p:spPr>
          <a:xfrm>
            <a:off x="906593" y="1375162"/>
            <a:ext cx="1656184" cy="523220"/>
          </a:xfrm>
          <a:prstGeom prst="rect">
            <a:avLst/>
          </a:prstGeom>
          <a:noFill/>
        </p:spPr>
        <p:txBody>
          <a:bodyPr wrap="square" rtlCol="0">
            <a:spAutoFit/>
          </a:bodyPr>
          <a:lstStyle/>
          <a:p>
            <a:r>
              <a:rPr lang="en-US" sz="2800" dirty="0" err="1" smtClean="0"/>
              <a:t>thích</a:t>
            </a:r>
            <a:endParaRPr lang="en-US" sz="2800" dirty="0"/>
          </a:p>
        </p:txBody>
      </p:sp>
      <p:sp>
        <p:nvSpPr>
          <p:cNvPr id="4" name="TextBox 3"/>
          <p:cNvSpPr txBox="1"/>
          <p:nvPr/>
        </p:nvSpPr>
        <p:spPr>
          <a:xfrm>
            <a:off x="2627784" y="1400458"/>
            <a:ext cx="2232248" cy="523220"/>
          </a:xfrm>
          <a:prstGeom prst="rect">
            <a:avLst/>
          </a:prstGeom>
          <a:noFill/>
        </p:spPr>
        <p:txBody>
          <a:bodyPr wrap="square" rtlCol="0">
            <a:spAutoFit/>
          </a:bodyPr>
          <a:lstStyle/>
          <a:p>
            <a:r>
              <a:rPr lang="en-US" sz="2800" dirty="0" err="1"/>
              <a:t>b</a:t>
            </a:r>
            <a:r>
              <a:rPr lang="en-US" sz="2800" dirty="0" err="1" smtClean="0"/>
              <a:t>ức</a:t>
            </a:r>
            <a:r>
              <a:rPr lang="en-US" sz="2800" dirty="0" smtClean="0"/>
              <a:t> </a:t>
            </a:r>
            <a:r>
              <a:rPr lang="en-US" sz="2800" dirty="0" err="1" smtClean="0"/>
              <a:t>tranh</a:t>
            </a:r>
            <a:endParaRPr lang="en-US" sz="2800" dirty="0"/>
          </a:p>
        </p:txBody>
      </p:sp>
      <p:pic>
        <p:nvPicPr>
          <p:cNvPr id="5" name="Picture 8"/>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741862" y="1371432"/>
            <a:ext cx="4216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
          <p:cNvSpPr>
            <a:spLocks noChangeArrowheads="1"/>
          </p:cNvSpPr>
          <p:nvPr/>
        </p:nvSpPr>
        <p:spPr bwMode="auto">
          <a:xfrm>
            <a:off x="5397175" y="2645499"/>
            <a:ext cx="212429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sz="3600" b="1" dirty="0" err="1">
                <a:latin typeface="HP001" pitchFamily="34" charset="0"/>
                <a:ea typeface="HP001" pitchFamily="34" charset="0"/>
              </a:rPr>
              <a:t>b</a:t>
            </a:r>
            <a:r>
              <a:rPr lang="en-US" altLang="en-US" sz="3600" b="1" dirty="0" err="1" smtClean="0">
                <a:latin typeface="HP001" pitchFamily="34" charset="0"/>
                <a:ea typeface="HP001" pitchFamily="34" charset="0"/>
              </a:rPr>
              <a:t>ức</a:t>
            </a:r>
            <a:r>
              <a:rPr lang="en-US" altLang="en-US" sz="3600" b="1" dirty="0" smtClean="0">
                <a:latin typeface="HP001" pitchFamily="34" charset="0"/>
                <a:ea typeface="HP001" pitchFamily="34" charset="0"/>
              </a:rPr>
              <a:t> </a:t>
            </a:r>
            <a:r>
              <a:rPr lang="en-US" altLang="en-US" sz="3600" b="1" dirty="0" err="1" smtClean="0">
                <a:latin typeface="HP001" pitchFamily="34" charset="0"/>
                <a:ea typeface="HP001" pitchFamily="34" charset="0"/>
              </a:rPr>
              <a:t>tranh</a:t>
            </a:r>
            <a:endParaRPr lang="en-US" altLang="en-US" sz="3600" dirty="0">
              <a:latin typeface="HP001" pitchFamily="34" charset="0"/>
            </a:endParaRPr>
          </a:p>
        </p:txBody>
      </p:sp>
      <p:sp>
        <p:nvSpPr>
          <p:cNvPr id="7" name="TextBox 7"/>
          <p:cNvSpPr txBox="1">
            <a:spLocks noChangeArrowheads="1"/>
          </p:cNvSpPr>
          <p:nvPr/>
        </p:nvSpPr>
        <p:spPr bwMode="auto">
          <a:xfrm>
            <a:off x="5436096" y="1898382"/>
            <a:ext cx="11368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sz="3600" b="1" dirty="0" err="1" smtClean="0">
                <a:latin typeface="HP001" pitchFamily="34" charset="0"/>
                <a:ea typeface="HP001" pitchFamily="34" charset="0"/>
              </a:rPr>
              <a:t>thích</a:t>
            </a:r>
            <a:endParaRPr lang="en-US" altLang="en-US" sz="3600" b="1" dirty="0">
              <a:latin typeface="HP001" pitchFamily="34" charset="0"/>
            </a:endParaRPr>
          </a:p>
        </p:txBody>
      </p:sp>
    </p:spTree>
    <p:extLst>
      <p:ext uri="{BB962C8B-B14F-4D97-AF65-F5344CB8AC3E}">
        <p14:creationId xmlns:p14="http://schemas.microsoft.com/office/powerpoint/2010/main" xmlns="" val="26645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 the ngo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47864" y="195486"/>
            <a:ext cx="4878388" cy="43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5"/>
          <p:cNvSpPr txBox="1">
            <a:spLocks noChangeArrowheads="1"/>
          </p:cNvSpPr>
          <p:nvPr/>
        </p:nvSpPr>
        <p:spPr bwMode="auto">
          <a:xfrm>
            <a:off x="-107950" y="703263"/>
            <a:ext cx="4810125"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3400"/>
              <a:t>  Khi ngồi viết:</a:t>
            </a:r>
          </a:p>
          <a:p>
            <a:pPr eaLnBrk="1" hangingPunct="1"/>
            <a:endParaRPr lang="en-US" altLang="en-US" sz="3400"/>
          </a:p>
        </p:txBody>
      </p:sp>
    </p:spTree>
    <p:extLst>
      <p:ext uri="{BB962C8B-B14F-4D97-AF65-F5344CB8AC3E}">
        <p14:creationId xmlns:p14="http://schemas.microsoft.com/office/powerpoint/2010/main" xmlns="" val="2915698465"/>
      </p:ext>
    </p:extLst>
  </p:cSld>
  <p:clrMapOvr>
    <a:masterClrMapping/>
  </p:clrMapOvr>
  <p:transition spd="slow" advTm="5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5CDAE1-FB72-4E05-A1B7-F89E11502758}"/>
              </a:ext>
            </a:extLst>
          </p:cNvPr>
          <p:cNvPicPr>
            <a:picLocks noChangeAspect="1"/>
          </p:cNvPicPr>
          <p:nvPr/>
        </p:nvPicPr>
        <p:blipFill rotWithShape="1">
          <a:blip r:embed="rId2"/>
          <a:srcRect t="24511" r="34444"/>
          <a:stretch/>
        </p:blipFill>
        <p:spPr>
          <a:xfrm>
            <a:off x="76200" y="939629"/>
            <a:ext cx="7239000" cy="4174525"/>
          </a:xfrm>
          <a:prstGeom prst="rect">
            <a:avLst/>
          </a:prstGeom>
        </p:spPr>
      </p:pic>
      <p:sp>
        <p:nvSpPr>
          <p:cNvPr id="3" name="Rectangle 2"/>
          <p:cNvSpPr/>
          <p:nvPr/>
        </p:nvSpPr>
        <p:spPr>
          <a:xfrm>
            <a:off x="5867400" y="940143"/>
            <a:ext cx="1447800" cy="247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Rounded Rectangle 3"/>
          <p:cNvSpPr/>
          <p:nvPr/>
        </p:nvSpPr>
        <p:spPr>
          <a:xfrm>
            <a:off x="1021493" y="1139653"/>
            <a:ext cx="4136159" cy="89869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1025610" y="2467876"/>
            <a:ext cx="4554501" cy="1111985"/>
          </a:xfrm>
          <a:prstGeom prst="roundRect">
            <a:avLst/>
          </a:prstGeom>
          <a:solidFill>
            <a:srgbClr val="E2E6CC"/>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8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a:t>
            </a:r>
            <a:r>
              <a:rPr lang="en-US" sz="2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ầu</a:t>
            </a:r>
            <a:r>
              <a:rPr lang="en-US" sz="2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ghi</a:t>
            </a:r>
            <a:r>
              <a:rPr lang="en-US" sz="2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r>
              <a:rPr lang="en-US" sz="2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ounded Rectangle 5"/>
          <p:cNvSpPr/>
          <p:nvPr/>
        </p:nvSpPr>
        <p:spPr>
          <a:xfrm>
            <a:off x="1025611" y="3985440"/>
            <a:ext cx="6124832" cy="8963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Trình</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bày</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xuôi</a:t>
            </a:r>
            <a:r>
              <a:rPr lang="en-US" sz="28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2338252" y="131730"/>
            <a:ext cx="5638800" cy="807914"/>
          </a:xfrm>
          <a:prstGeom prst="rect">
            <a:avLst/>
          </a:prstGeom>
          <a:noFill/>
        </p:spPr>
        <p:txBody>
          <a:bodyPr wrap="square" lIns="68580" tIns="34290" rIns="68580" bIns="34290" rtlCol="0">
            <a:spAutoFit/>
          </a:bodyPr>
          <a:lstStyle/>
          <a:p>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9" descr="tu the ngo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4168" y="1177128"/>
            <a:ext cx="2646141" cy="254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3894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50" y="-308086"/>
            <a:ext cx="9300037" cy="5825617"/>
          </a:xfrm>
          <a:prstGeom prst="rect">
            <a:avLst/>
          </a:prstGeom>
        </p:spPr>
      </p:pic>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sp>
        <p:nvSpPr>
          <p:cNvPr id="21" name="Google Shape;364;p12"/>
          <p:cNvSpPr/>
          <p:nvPr/>
        </p:nvSpPr>
        <p:spPr>
          <a:xfrm>
            <a:off x="4020151" y="902289"/>
            <a:ext cx="1557665" cy="553957"/>
          </a:xfrm>
          <a:prstGeom prst="rect">
            <a:avLst/>
          </a:prstGeom>
          <a:noFill/>
          <a:ln>
            <a:noFill/>
          </a:ln>
        </p:spPr>
        <p:txBody>
          <a:bodyPr spcFirstLastPara="1" wrap="square" lIns="91425" tIns="45700" rIns="91425" bIns="45700" anchor="t" anchorCtr="0">
            <a:spAutoFit/>
          </a:bodyPr>
          <a:lstStyle/>
          <a:p>
            <a:r>
              <a:rPr lang="vi-VN" sz="3000" b="1" dirty="0">
                <a:latin typeface="HP001" pitchFamily="34" charset="0"/>
                <a:ea typeface="HP001" pitchFamily="34" charset="0"/>
              </a:rPr>
              <a:t>đượΟɖ ǇΛʰo</a:t>
            </a:r>
            <a:endParaRPr lang="en-US" sz="3000" dirty="0"/>
          </a:p>
        </p:txBody>
      </p:sp>
      <p:sp>
        <p:nvSpPr>
          <p:cNvPr id="22" name="Google Shape;362;p12"/>
          <p:cNvSpPr/>
          <p:nvPr/>
        </p:nvSpPr>
        <p:spPr>
          <a:xfrm>
            <a:off x="1556942" y="166650"/>
            <a:ext cx="1851906" cy="692457"/>
          </a:xfrm>
          <a:prstGeom prst="rect">
            <a:avLst/>
          </a:prstGeom>
          <a:noFill/>
          <a:ln>
            <a:noFill/>
          </a:ln>
        </p:spPr>
        <p:txBody>
          <a:bodyPr spcFirstLastPara="1" wrap="square" lIns="91425" tIns="45700" rIns="91425" bIns="45700" anchor="t" anchorCtr="0">
            <a:spAutoFit/>
          </a:bodyPr>
          <a:lstStyle/>
          <a:p>
            <a:pPr>
              <a:lnSpc>
                <a:spcPct val="130000"/>
              </a:lnSpc>
            </a:pPr>
            <a:r>
              <a:rPr lang="en-US" sz="3000" b="1" dirty="0" smtClean="0">
                <a:latin typeface="HP001" pitchFamily="34" charset="0"/>
                <a:ea typeface="HP001" pitchFamily="34" charset="0"/>
              </a:rPr>
              <a:t> </a:t>
            </a:r>
            <a:r>
              <a:rPr lang="vi-VN" sz="3000" b="1" dirty="0">
                <a:latin typeface="HP001" pitchFamily="34" charset="0"/>
                <a:ea typeface="HP001" pitchFamily="34" charset="0"/>
              </a:rPr>
              <a:t>Cáɖ bɝȰ</a:t>
            </a:r>
            <a:endParaRPr sz="3000" b="1" dirty="0">
              <a:solidFill>
                <a:srgbClr val="0070C0"/>
              </a:solidFill>
              <a:latin typeface="HP001" pitchFamily="34" charset="0"/>
              <a:ea typeface="HP001" pitchFamily="34" charset="0"/>
              <a:sym typeface="Arial" panose="020B0604020202020204"/>
            </a:endParaRPr>
          </a:p>
        </p:txBody>
      </p:sp>
      <p:sp>
        <p:nvSpPr>
          <p:cNvPr id="23" name="TextBox 22"/>
          <p:cNvSpPr txBox="1"/>
          <p:nvPr/>
        </p:nvSpPr>
        <p:spPr>
          <a:xfrm>
            <a:off x="3260427" y="304235"/>
            <a:ext cx="1731564" cy="553998"/>
          </a:xfrm>
          <a:prstGeom prst="rect">
            <a:avLst/>
          </a:prstGeom>
          <a:noFill/>
        </p:spPr>
        <p:txBody>
          <a:bodyPr wrap="none" rtlCol="0">
            <a:spAutoFit/>
          </a:bodyPr>
          <a:lstStyle/>
          <a:p>
            <a:r>
              <a:rPr lang="vi-VN" sz="3000" b="1" dirty="0">
                <a:latin typeface="HP001" pitchFamily="34" charset="0"/>
                <a:ea typeface="HP001" pitchFamily="34" charset="0"/>
              </a:rPr>
              <a:t>Αʵu </a:t>
            </a:r>
            <a:r>
              <a:rPr lang="vi-VN" sz="3000" b="1" dirty="0" smtClean="0">
                <a:latin typeface="HP001" pitchFamily="34" charset="0"/>
                <a:ea typeface="HP001" pitchFamily="34" charset="0"/>
              </a:rPr>
              <a:t>κíε</a:t>
            </a:r>
            <a:r>
              <a:rPr lang="en-US" sz="3000" b="1" dirty="0" smtClean="0">
                <a:latin typeface="HP001" pitchFamily="34" charset="0"/>
                <a:ea typeface="HP001" pitchFamily="34" charset="0"/>
              </a:rPr>
              <a:t> </a:t>
            </a:r>
            <a:endParaRPr lang="en-US" sz="3000" dirty="0"/>
          </a:p>
        </p:txBody>
      </p:sp>
      <p:sp>
        <p:nvSpPr>
          <p:cNvPr id="24" name="TextBox 23"/>
          <p:cNvSpPr txBox="1"/>
          <p:nvPr/>
        </p:nvSpPr>
        <p:spPr>
          <a:xfrm>
            <a:off x="4797146" y="316940"/>
            <a:ext cx="4091215" cy="553998"/>
          </a:xfrm>
          <a:prstGeom prst="rect">
            <a:avLst/>
          </a:prstGeom>
          <a:noFill/>
        </p:spPr>
        <p:txBody>
          <a:bodyPr wrap="square" rtlCol="0">
            <a:spAutoFit/>
          </a:bodyPr>
          <a:lstStyle/>
          <a:p>
            <a:r>
              <a:rPr lang="en-US" sz="3000" b="1" dirty="0">
                <a:latin typeface="HP001" pitchFamily="34" charset="0"/>
                <a:ea typeface="HP001" pitchFamily="34" charset="0"/>
              </a:rPr>
              <a:t>b</a:t>
            </a:r>
            <a:r>
              <a:rPr lang="vi-VN" sz="3000" b="1" dirty="0" smtClean="0">
                <a:latin typeface="HP001" pitchFamily="34" charset="0"/>
                <a:ea typeface="HP001" pitchFamily="34" charset="0"/>
              </a:rPr>
              <a:t>ẁɖ</a:t>
            </a:r>
            <a:r>
              <a:rPr lang="en-US" sz="3000" b="1" dirty="0" smtClean="0">
                <a:latin typeface="HP001" pitchFamily="34" charset="0"/>
                <a:ea typeface="HP001" pitchFamily="34" charset="0"/>
              </a:rPr>
              <a:t> </a:t>
            </a:r>
            <a:r>
              <a:rPr lang="en-US" sz="3000" b="1" dirty="0" err="1" smtClean="0">
                <a:latin typeface="HP001" pitchFamily="34" charset="0"/>
                <a:ea typeface="HP001" pitchFamily="34" charset="0"/>
              </a:rPr>
              <a:t>tranh</a:t>
            </a:r>
            <a:r>
              <a:rPr lang="vi-VN" sz="3000" b="1" dirty="0" smtClean="0">
                <a:latin typeface="HP001" pitchFamily="34" charset="0"/>
                <a:ea typeface="HP001" pitchFamily="34" charset="0"/>
              </a:rPr>
              <a:t> </a:t>
            </a:r>
            <a:r>
              <a:rPr lang="vi-VN" sz="3000" b="1" dirty="0">
                <a:latin typeface="HP001" pitchFamily="34" charset="0"/>
                <a:ea typeface="HP001" pitchFamily="34" charset="0"/>
              </a:rPr>
              <a:t>bôΪḑ ẘoΟa bốΪ </a:t>
            </a:r>
            <a:r>
              <a:rPr lang="vi-VN" sz="3000" b="1" dirty="0" smtClean="0">
                <a:latin typeface="HP001" pitchFamily="34" charset="0"/>
                <a:ea typeface="HP001" pitchFamily="34" charset="0"/>
              </a:rPr>
              <a:t> </a:t>
            </a:r>
            <a:endParaRPr lang="en-US" sz="3000" dirty="0"/>
          </a:p>
        </p:txBody>
      </p:sp>
      <p:sp>
        <p:nvSpPr>
          <p:cNvPr id="25" name="TextBox 24"/>
          <p:cNvSpPr txBox="1"/>
          <p:nvPr/>
        </p:nvSpPr>
        <p:spPr>
          <a:xfrm>
            <a:off x="2030214" y="772405"/>
            <a:ext cx="2699079" cy="738664"/>
          </a:xfrm>
          <a:prstGeom prst="rect">
            <a:avLst/>
          </a:prstGeom>
          <a:noFill/>
        </p:spPr>
        <p:txBody>
          <a:bodyPr wrap="square" rtlCol="0">
            <a:spAutoFit/>
          </a:bodyPr>
          <a:lstStyle/>
          <a:p>
            <a:pPr>
              <a:lnSpc>
                <a:spcPct val="140000"/>
              </a:lnSpc>
            </a:pPr>
            <a:r>
              <a:rPr lang="en-US" sz="3000" b="1" dirty="0" smtClean="0">
                <a:latin typeface="HP001" pitchFamily="34" charset="0"/>
                <a:ea typeface="HP001" pitchFamily="34" charset="0"/>
              </a:rPr>
              <a:t> </a:t>
            </a:r>
            <a:r>
              <a:rPr lang="vi-VN" sz="3000" b="1" dirty="0">
                <a:latin typeface="HP001" pitchFamily="34" charset="0"/>
                <a:ea typeface="HP001" pitchFamily="34" charset="0"/>
              </a:rPr>
              <a:t>ȳẁɖ Ǉrȯʏ</a:t>
            </a:r>
            <a:endParaRPr lang="en-US" sz="3000" dirty="0"/>
          </a:p>
        </p:txBody>
      </p:sp>
      <p:sp>
        <p:nvSpPr>
          <p:cNvPr id="26" name="TextBox 25"/>
          <p:cNvSpPr txBox="1"/>
          <p:nvPr/>
        </p:nvSpPr>
        <p:spPr>
          <a:xfrm>
            <a:off x="5513392" y="896552"/>
            <a:ext cx="3733714" cy="1015663"/>
          </a:xfrm>
          <a:prstGeom prst="rect">
            <a:avLst/>
          </a:prstGeom>
          <a:noFill/>
        </p:spPr>
        <p:txBody>
          <a:bodyPr wrap="none" rtlCol="0">
            <a:spAutoFit/>
          </a:bodyPr>
          <a:lstStyle/>
          <a:p>
            <a:r>
              <a:rPr lang="vi-VN" sz="3000" b="1" dirty="0">
                <a:latin typeface="HP001" pitchFamily="34" charset="0"/>
                <a:ea typeface="HP001" pitchFamily="34" charset="0"/>
              </a:rPr>
              <a:t>ở ẑóΟɖ ȤɁȰḑ Ǉạo của </a:t>
            </a:r>
            <a:r>
              <a:rPr lang="vi-VN" sz="3000" b="1" dirty="0" smtClean="0">
                <a:latin typeface="HP001" pitchFamily="34" charset="0"/>
                <a:ea typeface="HP001" pitchFamily="34" charset="0"/>
              </a:rPr>
              <a:t>ẚớΤǈ</a:t>
            </a:r>
            <a:r>
              <a:rPr lang="en-US" sz="3000" b="1" dirty="0" smtClean="0">
                <a:latin typeface="HP001" pitchFamily="34" charset="0"/>
                <a:ea typeface="HP001" pitchFamily="34" charset="0"/>
              </a:rPr>
              <a:t>.</a:t>
            </a:r>
            <a:endParaRPr lang="en-US" sz="3000" dirty="0"/>
          </a:p>
          <a:p>
            <a:endParaRPr lang="en-US" sz="3000" dirty="0"/>
          </a:p>
        </p:txBody>
      </p:sp>
      <p:sp>
        <p:nvSpPr>
          <p:cNvPr id="13" name="TextBox 12"/>
          <p:cNvSpPr txBox="1"/>
          <p:nvPr/>
        </p:nvSpPr>
        <p:spPr>
          <a:xfrm>
            <a:off x="1213386" y="882284"/>
            <a:ext cx="1148071" cy="553998"/>
          </a:xfrm>
          <a:prstGeom prst="rect">
            <a:avLst/>
          </a:prstGeom>
          <a:noFill/>
        </p:spPr>
        <p:txBody>
          <a:bodyPr wrap="none" rtlCol="0">
            <a:spAutoFit/>
          </a:bodyPr>
          <a:lstStyle/>
          <a:p>
            <a:r>
              <a:rPr lang="vi-VN" sz="3000" b="1" dirty="0" smtClean="0">
                <a:latin typeface="HP001" pitchFamily="34" charset="0"/>
                <a:ea typeface="HP001" pitchFamily="34" charset="0"/>
              </a:rPr>
              <a:t>cɁʏ. </a:t>
            </a:r>
            <a:endParaRPr lang="en-US" sz="3000" dirty="0"/>
          </a:p>
        </p:txBody>
      </p:sp>
    </p:spTree>
    <p:extLst>
      <p:ext uri="{BB962C8B-B14F-4D97-AF65-F5344CB8AC3E}">
        <p14:creationId xmlns:p14="http://schemas.microsoft.com/office/powerpoint/2010/main" xmlns="" val="11577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6"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5CDAE1-FB72-4E05-A1B7-F89E11502758}"/>
              </a:ext>
            </a:extLst>
          </p:cNvPr>
          <p:cNvPicPr>
            <a:picLocks noChangeAspect="1"/>
          </p:cNvPicPr>
          <p:nvPr/>
        </p:nvPicPr>
        <p:blipFill rotWithShape="1">
          <a:blip r:embed="rId3"/>
          <a:srcRect r="1666"/>
          <a:stretch/>
        </p:blipFill>
        <p:spPr>
          <a:xfrm>
            <a:off x="-76200" y="345475"/>
            <a:ext cx="9220200" cy="4419600"/>
          </a:xfrm>
          <a:prstGeom prst="rect">
            <a:avLst/>
          </a:prstGeom>
        </p:spPr>
      </p:pic>
      <p:sp>
        <p:nvSpPr>
          <p:cNvPr id="3" name="Rounded Rectangle 2"/>
          <p:cNvSpPr/>
          <p:nvPr/>
        </p:nvSpPr>
        <p:spPr>
          <a:xfrm>
            <a:off x="716693" y="1657350"/>
            <a:ext cx="3169507" cy="6096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ounded Rectangle 3"/>
          <p:cNvSpPr/>
          <p:nvPr/>
        </p:nvSpPr>
        <p:spPr>
          <a:xfrm>
            <a:off x="716693" y="2724151"/>
            <a:ext cx="3443415" cy="685799"/>
          </a:xfrm>
          <a:prstGeom prst="roundRect">
            <a:avLst/>
          </a:prstGeom>
          <a:solidFill>
            <a:srgbClr val="DFE2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ounded Rectangle 4"/>
          <p:cNvSpPr/>
          <p:nvPr/>
        </p:nvSpPr>
        <p:spPr>
          <a:xfrm>
            <a:off x="716692" y="3943350"/>
            <a:ext cx="5150708" cy="647701"/>
          </a:xfrm>
          <a:prstGeom prst="roundRect">
            <a:avLst/>
          </a:prstGeom>
          <a:solidFill>
            <a:srgbClr val="DFE2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Trình</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bày</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xuôi</a:t>
            </a:r>
            <a:r>
              <a:rPr lang="en-US" sz="2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36340102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495988" y="1535048"/>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5593468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xmlns="" val="3655666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8. </a:t>
            </a:r>
            <a:r>
              <a:rPr lang="en-US" altLang="zh-CN" sz="3200" b="1"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smtClean="0">
                <a:latin typeface="Arial-Rounded" panose="020B0500000000000000" pitchFamily="34" charset="-93"/>
                <a:ea typeface="Arial-Rounded" panose="020B0500000000000000" pitchFamily="34" charset="-93"/>
                <a:cs typeface="Arial-Rounded" panose="020B0500000000000000" pitchFamily="34" charset="-93"/>
              </a:rPr>
              <a:t>ắn nót</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6939648" y="167592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m </a:t>
            </a:r>
            <a:r>
              <a:rPr lang="vi-V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h</a:t>
            </a:r>
            <a:r>
              <a:rPr lang="vi-VN" sz="32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vi-V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smtClean="0">
                <a:latin typeface="Arial-Rounded" panose="020B0500000000000000" pitchFamily="34" charset="-93"/>
                <a:ea typeface="Arial-Rounded" panose="020B0500000000000000" pitchFamily="34" charset="-93"/>
                <a:cs typeface="Arial-Rounded" panose="020B0500000000000000" pitchFamily="34" charset="-93"/>
              </a:rPr>
              <a:t>àng</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10" name="Straight Connector 9"/>
          <p:cNvCxnSpPr/>
          <p:nvPr/>
        </p:nvCxnSpPr>
        <p:spPr>
          <a:xfrm>
            <a:off x="1315243" y="1024128"/>
            <a:ext cx="64754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0027" y="2182368"/>
            <a:ext cx="1274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7640" y="2810256"/>
            <a:ext cx="16251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230967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circle(in)">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circle(in)">
                                      <p:cBhvr>
                                        <p:cTn id="63" dur="20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ircle(in)">
                                      <p:cBhvr>
                                        <p:cTn id="6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框 41"/>
          <p:cNvSpPr txBox="1"/>
          <p:nvPr/>
        </p:nvSpPr>
        <p:spPr>
          <a:xfrm>
            <a:off x="1495988" y="1854491"/>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40937009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2" presetClass="entr" presetSubtype="2" decel="38600" fill="hold" nodeType="withEffect">
                                  <p:stCondLst>
                                    <p:cond delay="225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1250" fill="hold"/>
                                        <p:tgtEl>
                                          <p:spTgt spid="4"/>
                                        </p:tgtEl>
                                        <p:attrNameLst>
                                          <p:attrName>ppt_x</p:attrName>
                                        </p:attrNameLst>
                                      </p:cBhvr>
                                      <p:tavLst>
                                        <p:tav tm="0">
                                          <p:val>
                                            <p:strVal val="1+#ppt_w/2"/>
                                          </p:val>
                                        </p:tav>
                                        <p:tav tm="100000">
                                          <p:val>
                                            <p:strVal val="#ppt_x"/>
                                          </p:val>
                                        </p:tav>
                                      </p:tavLst>
                                    </p:anim>
                                    <p:anim calcmode="lin" valueType="num">
                                      <p:cBhvr additive="base">
                                        <p:cTn id="8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7583" t="54716" r="6197" b="8148"/>
          <a:stretch/>
        </p:blipFill>
        <p:spPr>
          <a:xfrm>
            <a:off x="91440" y="162552"/>
            <a:ext cx="8981440" cy="4980948"/>
          </a:xfrm>
          <a:prstGeom prst="rect">
            <a:avLst/>
          </a:prstGeom>
        </p:spPr>
      </p:pic>
      <p:cxnSp>
        <p:nvCxnSpPr>
          <p:cNvPr id="3" name="Straight Connector 2"/>
          <p:cNvCxnSpPr/>
          <p:nvPr/>
        </p:nvCxnSpPr>
        <p:spPr>
          <a:xfrm>
            <a:off x="917253" y="618744"/>
            <a:ext cx="766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917253" y="972312"/>
            <a:ext cx="41576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563173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Vận</a:t>
            </a:r>
            <a:r>
              <a:rPr lang="en-US" altLang="zh-CN" sz="4400" b="1" dirty="0" smtClean="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rPr>
              <a:t>dụng</a:t>
            </a:r>
            <a:endParaRPr lang="zh-CN" altLang="en-US" sz="4400" b="1" dirty="0">
              <a:pattFill prst="ltDnDiag">
                <a:fgClr>
                  <a:srgbClr val="00B0F0"/>
                </a:fgClr>
                <a:bgClr>
                  <a:srgbClr val="0070C0"/>
                </a:bgClr>
              </a:patt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0035208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9576" y="1215931"/>
            <a:ext cx="5997989" cy="584775"/>
          </a:xfrm>
          <a:prstGeom prst="rect">
            <a:avLst/>
          </a:prstGeom>
          <a:noFill/>
        </p:spPr>
        <p:txBody>
          <a:bodyPr wrap="none" rtlCol="0">
            <a:spAutoFit/>
          </a:bodyPr>
          <a:lstStyle/>
          <a:p>
            <a:r>
              <a:rPr lang="en-US" sz="3200" dirty="0" smtClean="0"/>
              <a:t>Qua </a:t>
            </a:r>
            <a:r>
              <a:rPr lang="en-US" sz="3200" dirty="0" err="1" smtClean="0"/>
              <a:t>bài</a:t>
            </a:r>
            <a:r>
              <a:rPr lang="en-US" sz="3200" dirty="0" smtClean="0"/>
              <a:t> </a:t>
            </a:r>
            <a:r>
              <a:rPr lang="en-US" sz="3200" dirty="0" err="1" smtClean="0"/>
              <a:t>học</a:t>
            </a:r>
            <a:r>
              <a:rPr lang="en-US" sz="3200" dirty="0" smtClean="0"/>
              <a:t> con </a:t>
            </a:r>
            <a:r>
              <a:rPr lang="en-US" sz="3200" dirty="0" err="1" smtClean="0"/>
              <a:t>biết</a:t>
            </a:r>
            <a:r>
              <a:rPr lang="en-US" sz="3200" dirty="0" smtClean="0"/>
              <a:t> </a:t>
            </a:r>
            <a:r>
              <a:rPr lang="en-US" sz="3200" dirty="0" err="1" smtClean="0"/>
              <a:t>thêm</a:t>
            </a:r>
            <a:r>
              <a:rPr lang="en-US" sz="3200" dirty="0" smtClean="0"/>
              <a:t> </a:t>
            </a:r>
            <a:r>
              <a:rPr lang="en-US" sz="3200" dirty="0" err="1" smtClean="0"/>
              <a:t>điều</a:t>
            </a:r>
            <a:r>
              <a:rPr lang="en-US" sz="3200" dirty="0" smtClean="0"/>
              <a:t> </a:t>
            </a:r>
            <a:r>
              <a:rPr lang="en-US" sz="3200" dirty="0" err="1" smtClean="0"/>
              <a:t>gì</a:t>
            </a:r>
            <a:r>
              <a:rPr lang="en-US" sz="3200" dirty="0"/>
              <a:t>?</a:t>
            </a:r>
          </a:p>
        </p:txBody>
      </p:sp>
    </p:spTree>
    <p:extLst>
      <p:ext uri="{BB962C8B-B14F-4D97-AF65-F5344CB8AC3E}">
        <p14:creationId xmlns:p14="http://schemas.microsoft.com/office/powerpoint/2010/main" xmlns="" val="36676683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50" y="-549239"/>
            <a:ext cx="9735670" cy="5825617"/>
          </a:xfrm>
          <a:prstGeom prst="rect">
            <a:avLst/>
          </a:prstGeom>
        </p:spPr>
      </p:pic>
      <p:sp>
        <p:nvSpPr>
          <p:cNvPr id="8" name="TextBox 7"/>
          <p:cNvSpPr txBox="1"/>
          <p:nvPr/>
        </p:nvSpPr>
        <p:spPr>
          <a:xfrm>
            <a:off x="1721198" y="66710"/>
            <a:ext cx="7011856" cy="584775"/>
          </a:xfrm>
          <a:prstGeom prst="rect">
            <a:avLst/>
          </a:prstGeom>
          <a:noFill/>
        </p:spPr>
        <p:txBody>
          <a:bodyPr wrap="none" rtlCol="0">
            <a:spAutoFit/>
          </a:bodyPr>
          <a:lstStyle/>
          <a:p>
            <a:r>
              <a:rPr lang="en-US" sz="3000" b="1" smtClean="0">
                <a:latin typeface="HP001" pitchFamily="34" charset="0"/>
                <a:ea typeface="HP001" pitchFamily="34" charset="0"/>
              </a:rPr>
              <a:t>Thứ </a:t>
            </a:r>
            <a:r>
              <a:rPr lang="en-US" sz="3200" b="1">
                <a:latin typeface="HP001" pitchFamily="34" charset="0"/>
                <a:ea typeface="HP001" pitchFamily="34" charset="0"/>
              </a:rPr>
              <a:t>Ȥáu</a:t>
            </a:r>
            <a:r>
              <a:rPr lang="en-US" sz="3000" b="1" smtClean="0">
                <a:latin typeface="HP001" pitchFamily="34" charset="0"/>
                <a:ea typeface="HP001" pitchFamily="34" charset="0"/>
              </a:rPr>
              <a:t> ngày </a:t>
            </a:r>
            <a:r>
              <a:rPr lang="en-US" sz="3000" b="1">
                <a:latin typeface="HP001" pitchFamily="34" charset="0"/>
                <a:ea typeface="HP001" pitchFamily="34" charset="0"/>
              </a:rPr>
              <a:t> </a:t>
            </a:r>
            <a:r>
              <a:rPr lang="en-US" sz="3000" b="1" smtClean="0">
                <a:latin typeface="HP001" pitchFamily="34" charset="0"/>
                <a:ea typeface="HP001" pitchFamily="34" charset="0"/>
              </a:rPr>
              <a:t>25  tháng  2 năm 2022</a:t>
            </a:r>
            <a:endParaRPr lang="en-US" sz="3000" b="1">
              <a:latin typeface="HP001" pitchFamily="34" charset="0"/>
              <a:ea typeface="HP001" pitchFamily="34" charset="0"/>
            </a:endParaRPr>
          </a:p>
        </p:txBody>
      </p:sp>
      <p:sp>
        <p:nvSpPr>
          <p:cNvPr id="9" name="TextBox 8"/>
          <p:cNvSpPr txBox="1"/>
          <p:nvPr/>
        </p:nvSpPr>
        <p:spPr>
          <a:xfrm>
            <a:off x="3937278" y="679516"/>
            <a:ext cx="2010487" cy="1046440"/>
          </a:xfrm>
          <a:prstGeom prst="rect">
            <a:avLst/>
          </a:prstGeom>
          <a:noFill/>
        </p:spPr>
        <p:txBody>
          <a:bodyPr wrap="none" rtlCol="0">
            <a:spAutoFit/>
          </a:bodyPr>
          <a:lstStyle/>
          <a:p>
            <a:r>
              <a:rPr lang="vi-VN" sz="3200" b="1">
                <a:latin typeface="HP001" pitchFamily="34" charset="0"/>
                <a:ea typeface="HP001" pitchFamily="34" charset="0"/>
              </a:rPr>
              <a:t>ǡμếnḑ VΘʸt</a:t>
            </a:r>
            <a:r>
              <a:rPr lang="vi-VN" sz="3200">
                <a:latin typeface="HP001" pitchFamily="34" charset="0"/>
                <a:ea typeface="HP001" pitchFamily="34" charset="0"/>
              </a:rPr>
              <a:t/>
            </a:r>
            <a:br>
              <a:rPr lang="vi-VN" sz="3200">
                <a:latin typeface="HP001" pitchFamily="34" charset="0"/>
                <a:ea typeface="HP001" pitchFamily="34" charset="0"/>
              </a:rPr>
            </a:br>
            <a:endParaRPr lang="en-US" sz="3000" b="1">
              <a:latin typeface="HP001" pitchFamily="34" charset="0"/>
              <a:ea typeface="HP001" pitchFamily="34" charset="0"/>
            </a:endParaRPr>
          </a:p>
        </p:txBody>
      </p:sp>
      <p:sp>
        <p:nvSpPr>
          <p:cNvPr id="10" name="TextBox 9"/>
          <p:cNvSpPr txBox="1"/>
          <p:nvPr/>
        </p:nvSpPr>
        <p:spPr>
          <a:xfrm>
            <a:off x="3880776" y="1275606"/>
            <a:ext cx="3108543" cy="584775"/>
          </a:xfrm>
          <a:prstGeom prst="rect">
            <a:avLst/>
          </a:prstGeom>
          <a:noFill/>
        </p:spPr>
        <p:txBody>
          <a:bodyPr wrap="none" rtlCol="0">
            <a:spAutoFit/>
          </a:bodyPr>
          <a:lstStyle/>
          <a:p>
            <a:r>
              <a:rPr lang="en-US" sz="3000" b="1" smtClean="0">
                <a:latin typeface="HP001" pitchFamily="34" charset="0"/>
                <a:ea typeface="HP001" pitchFamily="34" charset="0"/>
              </a:rPr>
              <a:t> </a:t>
            </a:r>
            <a:r>
              <a:rPr lang="vi-VN" sz="3200" b="1">
                <a:latin typeface="HP001" pitchFamily="34" charset="0"/>
                <a:ea typeface="HP001" pitchFamily="34" charset="0"/>
              </a:rPr>
              <a:t>HoΟa ΐǘu </a:t>
            </a:r>
            <a:r>
              <a:rPr lang="vi-VN" sz="3200" b="1" smtClean="0">
                <a:latin typeface="HP001" pitchFamily="34" charset="0"/>
                <a:ea typeface="HP001" pitchFamily="34" charset="0"/>
              </a:rPr>
              <a:t>κươΪḑ</a:t>
            </a:r>
            <a:endParaRPr lang="en-US" sz="3000" b="1">
              <a:latin typeface="HP001" pitchFamily="34" charset="0"/>
              <a:ea typeface="HP001" pitchFamily="34" charset="0"/>
            </a:endParaRPr>
          </a:p>
        </p:txBody>
      </p:sp>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cxnSp>
        <p:nvCxnSpPr>
          <p:cNvPr id="28" name="Straight Connector 27"/>
          <p:cNvCxnSpPr/>
          <p:nvPr/>
        </p:nvCxnSpPr>
        <p:spPr>
          <a:xfrm>
            <a:off x="1287627" y="4632960"/>
            <a:ext cx="8294840" cy="45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183341" y="1761566"/>
            <a:ext cx="8363267" cy="1892826"/>
          </a:xfrm>
          <a:prstGeom prst="rect">
            <a:avLst/>
          </a:prstGeom>
          <a:noFill/>
        </p:spPr>
        <p:txBody>
          <a:bodyPr wrap="square" rtlCol="0">
            <a:spAutoFit/>
          </a:bodyPr>
          <a:lstStyle/>
          <a:p>
            <a:pPr>
              <a:lnSpc>
                <a:spcPct val="130000"/>
              </a:lnSpc>
            </a:pPr>
            <a:r>
              <a:rPr lang="en-US" sz="3000" b="1" smtClean="0">
                <a:latin typeface="HP001" pitchFamily="34" charset="0"/>
                <a:ea typeface="HP001" pitchFamily="34" charset="0"/>
              </a:rPr>
              <a:t>    Cuối giờ, chúng tôi mang tranh đính lên bảng.</a:t>
            </a:r>
          </a:p>
          <a:p>
            <a:pPr>
              <a:lnSpc>
                <a:spcPct val="130000"/>
              </a:lnSpc>
            </a:pPr>
            <a:r>
              <a:rPr lang="en-US" sz="3000" b="1" smtClean="0">
                <a:latin typeface="HP001" pitchFamily="34" charset="0"/>
                <a:ea typeface="HP001" pitchFamily="34" charset="0"/>
              </a:rPr>
              <a:t>Mọi ánh mắt đều hướng về bức tranh bông hoa bốn canhgs của Hà</a:t>
            </a:r>
            <a:endParaRPr lang="en-US" sz="3000" b="1">
              <a:latin typeface="HP001" pitchFamily="34" charset="0"/>
              <a:ea typeface="HP001" pitchFamily="34" charset="0"/>
            </a:endParaRPr>
          </a:p>
        </p:txBody>
      </p:sp>
    </p:spTree>
    <p:extLst>
      <p:ext uri="{BB962C8B-B14F-4D97-AF65-F5344CB8AC3E}">
        <p14:creationId xmlns:p14="http://schemas.microsoft.com/office/powerpoint/2010/main" xmlns="" val="41395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50" y="-549238"/>
            <a:ext cx="9735670" cy="5825617"/>
          </a:xfrm>
          <a:prstGeom prst="rect">
            <a:avLst/>
          </a:prstGeom>
        </p:spPr>
      </p:pic>
      <p:sp>
        <p:nvSpPr>
          <p:cNvPr id="4" name="Google Shape;362;p12"/>
          <p:cNvSpPr/>
          <p:nvPr/>
        </p:nvSpPr>
        <p:spPr>
          <a:xfrm>
            <a:off x="1150374" y="1755202"/>
            <a:ext cx="8547246" cy="1372643"/>
          </a:xfrm>
          <a:prstGeom prst="rect">
            <a:avLst/>
          </a:prstGeom>
          <a:noFill/>
          <a:ln>
            <a:noFill/>
          </a:ln>
        </p:spPr>
        <p:txBody>
          <a:bodyPr spcFirstLastPara="1" wrap="square" lIns="91425" tIns="45700" rIns="91425" bIns="45700" anchor="t" anchorCtr="0">
            <a:spAutoFit/>
          </a:bodyPr>
          <a:lstStyle/>
          <a:p>
            <a:pPr lvl="0">
              <a:lnSpc>
                <a:spcPct val="130000"/>
              </a:lnSpc>
            </a:pPr>
            <a:r>
              <a:rPr lang="en-US" sz="3000" b="1" dirty="0" smtClean="0">
                <a:latin typeface="HP001" pitchFamily="34" charset="0"/>
                <a:ea typeface="HP001" pitchFamily="34" charset="0"/>
              </a:rPr>
              <a:t>     </a:t>
            </a:r>
            <a:r>
              <a:rPr lang="vi-VN" sz="3200" b="1" dirty="0">
                <a:latin typeface="HP001" pitchFamily="34" charset="0"/>
                <a:ea typeface="HP001" pitchFamily="34" charset="0"/>
              </a:rPr>
              <a:t>PhươΪḑ ǻẑɇʎ ηɬȰ </a:t>
            </a:r>
            <a:r>
              <a:rPr lang="en-US" sz="3200" b="1" dirty="0" smtClean="0">
                <a:latin typeface="HP001" pitchFamily="34" charset="0"/>
                <a:ea typeface="HP001" pitchFamily="34" charset="0"/>
              </a:rPr>
              <a:t>              </a:t>
            </a:r>
            <a:r>
              <a:rPr lang="vi-VN" sz="3200" b="1" dirty="0" smtClean="0">
                <a:latin typeface="HP001" pitchFamily="34" charset="0"/>
                <a:ea typeface="HP001" pitchFamily="34" charset="0"/>
              </a:rPr>
              <a:t>ǻɇȰ </a:t>
            </a:r>
            <a:r>
              <a:rPr lang="vi-VN" sz="3200" b="1" dirty="0">
                <a:latin typeface="HP001" pitchFamily="34" charset="0"/>
                <a:ea typeface="HP001" pitchFamily="34" charset="0"/>
              </a:rPr>
              <a:t>ǻóΤή ǇΛên bɛȰḑ</a:t>
            </a:r>
            <a:r>
              <a:rPr lang="vi-VN" sz="3200" b="1" dirty="0" smtClean="0">
                <a:latin typeface="HP001" pitchFamily="34" charset="0"/>
                <a:ea typeface="HP001" pitchFamily="34" charset="0"/>
              </a:rPr>
              <a:t>.</a:t>
            </a:r>
            <a:endParaRPr sz="3000" b="1" dirty="0">
              <a:solidFill>
                <a:srgbClr val="0070C0"/>
              </a:solidFill>
              <a:latin typeface="HP001" pitchFamily="34" charset="0"/>
              <a:ea typeface="HP001" pitchFamily="34" charset="0"/>
              <a:sym typeface="Arial" panose="020B0604020202020204"/>
            </a:endParaRPr>
          </a:p>
        </p:txBody>
      </p:sp>
      <p:sp>
        <p:nvSpPr>
          <p:cNvPr id="6" name="Google Shape;363;p12"/>
          <p:cNvSpPr/>
          <p:nvPr/>
        </p:nvSpPr>
        <p:spPr>
          <a:xfrm>
            <a:off x="5552451" y="1917182"/>
            <a:ext cx="2253005"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smtClean="0">
                <a:solidFill>
                  <a:srgbClr val="0070C0"/>
                </a:solidFill>
                <a:latin typeface="HP001" pitchFamily="34" charset="0"/>
                <a:ea typeface="HP001" pitchFamily="34" charset="0"/>
                <a:cs typeface="Arial Rounded"/>
                <a:sym typeface="Arial Rounded"/>
              </a:rPr>
              <a:t>(………….)</a:t>
            </a:r>
            <a:endParaRPr sz="3000" b="1" dirty="0">
              <a:solidFill>
                <a:srgbClr val="0070C0"/>
              </a:solidFill>
              <a:latin typeface="HP001" pitchFamily="34" charset="0"/>
              <a:ea typeface="HP001" pitchFamily="34" charset="0"/>
              <a:sym typeface="Arial" panose="020B0604020202020204"/>
            </a:endParaRPr>
          </a:p>
        </p:txBody>
      </p:sp>
      <p:sp>
        <p:nvSpPr>
          <p:cNvPr id="7" name="TextBox 6"/>
          <p:cNvSpPr txBox="1"/>
          <p:nvPr/>
        </p:nvSpPr>
        <p:spPr>
          <a:xfrm>
            <a:off x="5528686" y="1771753"/>
            <a:ext cx="1772895" cy="692497"/>
          </a:xfrm>
          <a:prstGeom prst="rect">
            <a:avLst/>
          </a:prstGeom>
          <a:noFill/>
        </p:spPr>
        <p:txBody>
          <a:bodyPr wrap="square" rtlCol="0">
            <a:spAutoFit/>
          </a:bodyPr>
          <a:lstStyle/>
          <a:p>
            <a:pPr lvl="0">
              <a:lnSpc>
                <a:spcPct val="130000"/>
              </a:lnSpc>
            </a:pPr>
            <a:r>
              <a:rPr lang="vi-VN" sz="3000" b="1">
                <a:solidFill>
                  <a:srgbClr val="FF0000"/>
                </a:solidFill>
                <a:latin typeface="HP001" pitchFamily="34" charset="0"/>
                <a:ea typeface="HP001" pitchFamily="34" charset="0"/>
              </a:rPr>
              <a:t>dòΪḑ </a:t>
            </a:r>
            <a:r>
              <a:rPr lang="vi-VN" sz="3000" b="1" smtClean="0">
                <a:solidFill>
                  <a:srgbClr val="FF0000"/>
                </a:solidFill>
                <a:latin typeface="HP001" pitchFamily="34" charset="0"/>
                <a:ea typeface="HP001" pitchFamily="34" charset="0"/>
              </a:rPr>
              <a:t>εữ</a:t>
            </a:r>
            <a:r>
              <a:rPr lang="en-US" sz="3000" b="1" smtClean="0">
                <a:solidFill>
                  <a:srgbClr val="FF0000"/>
                </a:solidFill>
                <a:latin typeface="HP001" pitchFamily="34" charset="0"/>
                <a:ea typeface="HP001" pitchFamily="34" charset="0"/>
              </a:rPr>
              <a:t> </a:t>
            </a:r>
            <a:endParaRPr lang="vi-VN" sz="3000" b="1" dirty="0">
              <a:solidFill>
                <a:srgbClr val="FF0000"/>
              </a:solidFill>
              <a:latin typeface="HP001" pitchFamily="34" charset="0"/>
              <a:ea typeface="HP001" pitchFamily="34" charset="0"/>
              <a:sym typeface="Arial" panose="020B0604020202020204"/>
            </a:endParaRPr>
          </a:p>
        </p:txBody>
      </p:sp>
      <p:sp>
        <p:nvSpPr>
          <p:cNvPr id="8" name="TextBox 7"/>
          <p:cNvSpPr txBox="1"/>
          <p:nvPr/>
        </p:nvSpPr>
        <p:spPr>
          <a:xfrm>
            <a:off x="1721198" y="66710"/>
            <a:ext cx="7011856" cy="584775"/>
          </a:xfrm>
          <a:prstGeom prst="rect">
            <a:avLst/>
          </a:prstGeom>
          <a:noFill/>
        </p:spPr>
        <p:txBody>
          <a:bodyPr wrap="none" rtlCol="0">
            <a:spAutoFit/>
          </a:bodyPr>
          <a:lstStyle/>
          <a:p>
            <a:r>
              <a:rPr lang="en-US" sz="3000" b="1" smtClean="0">
                <a:latin typeface="HP001" pitchFamily="34" charset="0"/>
                <a:ea typeface="HP001" pitchFamily="34" charset="0"/>
              </a:rPr>
              <a:t>Thứ </a:t>
            </a:r>
            <a:r>
              <a:rPr lang="en-US" sz="3200" b="1">
                <a:latin typeface="HP001" pitchFamily="34" charset="0"/>
                <a:ea typeface="HP001" pitchFamily="34" charset="0"/>
              </a:rPr>
              <a:t>Ȥáu</a:t>
            </a:r>
            <a:r>
              <a:rPr lang="en-US" sz="3000" b="1" smtClean="0">
                <a:latin typeface="HP001" pitchFamily="34" charset="0"/>
                <a:ea typeface="HP001" pitchFamily="34" charset="0"/>
              </a:rPr>
              <a:t> ngày </a:t>
            </a:r>
            <a:r>
              <a:rPr lang="en-US" sz="3000" b="1">
                <a:latin typeface="HP001" pitchFamily="34" charset="0"/>
                <a:ea typeface="HP001" pitchFamily="34" charset="0"/>
              </a:rPr>
              <a:t> </a:t>
            </a:r>
            <a:r>
              <a:rPr lang="en-US" sz="3000" b="1" smtClean="0">
                <a:latin typeface="HP001" pitchFamily="34" charset="0"/>
                <a:ea typeface="HP001" pitchFamily="34" charset="0"/>
              </a:rPr>
              <a:t>25  tháng  2 năm 2022</a:t>
            </a:r>
            <a:endParaRPr lang="en-US" sz="3000" b="1">
              <a:latin typeface="HP001" pitchFamily="34" charset="0"/>
              <a:ea typeface="HP001" pitchFamily="34" charset="0"/>
            </a:endParaRPr>
          </a:p>
        </p:txBody>
      </p:sp>
      <p:sp>
        <p:nvSpPr>
          <p:cNvPr id="9" name="TextBox 8"/>
          <p:cNvSpPr txBox="1"/>
          <p:nvPr/>
        </p:nvSpPr>
        <p:spPr>
          <a:xfrm>
            <a:off x="3937278" y="679516"/>
            <a:ext cx="2010487" cy="1046440"/>
          </a:xfrm>
          <a:prstGeom prst="rect">
            <a:avLst/>
          </a:prstGeom>
          <a:noFill/>
        </p:spPr>
        <p:txBody>
          <a:bodyPr wrap="none" rtlCol="0">
            <a:spAutoFit/>
          </a:bodyPr>
          <a:lstStyle/>
          <a:p>
            <a:r>
              <a:rPr lang="vi-VN" sz="3200" b="1" dirty="0">
                <a:latin typeface="HP001" pitchFamily="34" charset="0"/>
                <a:ea typeface="HP001" pitchFamily="34" charset="0"/>
              </a:rPr>
              <a:t>ǡμếnḑ VΘʸt</a:t>
            </a:r>
            <a:r>
              <a:rPr lang="vi-VN" sz="3200" dirty="0">
                <a:latin typeface="HP001" pitchFamily="34" charset="0"/>
                <a:ea typeface="HP001" pitchFamily="34" charset="0"/>
              </a:rPr>
              <a:t/>
            </a:r>
            <a:br>
              <a:rPr lang="vi-VN" sz="3200" dirty="0">
                <a:latin typeface="HP001" pitchFamily="34" charset="0"/>
                <a:ea typeface="HP001" pitchFamily="34" charset="0"/>
              </a:rPr>
            </a:br>
            <a:endParaRPr lang="en-US" sz="3000" b="1" dirty="0">
              <a:latin typeface="HP001" pitchFamily="34" charset="0"/>
              <a:ea typeface="HP001" pitchFamily="34" charset="0"/>
            </a:endParaRPr>
          </a:p>
        </p:txBody>
      </p:sp>
      <p:sp>
        <p:nvSpPr>
          <p:cNvPr id="10" name="TextBox 9"/>
          <p:cNvSpPr txBox="1"/>
          <p:nvPr/>
        </p:nvSpPr>
        <p:spPr>
          <a:xfrm>
            <a:off x="3880776" y="1275606"/>
            <a:ext cx="3108543" cy="584775"/>
          </a:xfrm>
          <a:prstGeom prst="rect">
            <a:avLst/>
          </a:prstGeom>
          <a:noFill/>
        </p:spPr>
        <p:txBody>
          <a:bodyPr wrap="none" rtlCol="0">
            <a:spAutoFit/>
          </a:bodyPr>
          <a:lstStyle/>
          <a:p>
            <a:r>
              <a:rPr lang="en-US" sz="3000" b="1" dirty="0" smtClean="0">
                <a:latin typeface="HP001" pitchFamily="34" charset="0"/>
                <a:ea typeface="HP001" pitchFamily="34" charset="0"/>
              </a:rPr>
              <a:t> </a:t>
            </a:r>
            <a:r>
              <a:rPr lang="vi-VN" sz="3200" b="1" dirty="0">
                <a:latin typeface="HP001" pitchFamily="34" charset="0"/>
                <a:ea typeface="HP001" pitchFamily="34" charset="0"/>
              </a:rPr>
              <a:t>HoΟa </a:t>
            </a:r>
            <a:r>
              <a:rPr lang="vi-VN" sz="3200" b="1" dirty="0" smtClean="0">
                <a:latin typeface="HP001" pitchFamily="34" charset="0"/>
                <a:ea typeface="HP001" pitchFamily="34" charset="0"/>
              </a:rPr>
              <a:t>ΐǘu κươΪḑ</a:t>
            </a:r>
            <a:endParaRPr lang="en-US" sz="3000" b="1" dirty="0">
              <a:latin typeface="HP001" pitchFamily="34" charset="0"/>
              <a:ea typeface="HP001" pitchFamily="34" charset="0"/>
            </a:endParaRPr>
          </a:p>
        </p:txBody>
      </p:sp>
      <p:sp>
        <p:nvSpPr>
          <p:cNvPr id="15" name="Google Shape;364;p12"/>
          <p:cNvSpPr/>
          <p:nvPr/>
        </p:nvSpPr>
        <p:spPr>
          <a:xfrm>
            <a:off x="4412502" y="6163189"/>
            <a:ext cx="4235421" cy="553957"/>
          </a:xfrm>
          <a:prstGeom prst="rect">
            <a:avLst/>
          </a:prstGeom>
          <a:noFill/>
          <a:ln>
            <a:noFill/>
          </a:ln>
        </p:spPr>
        <p:txBody>
          <a:bodyPr spcFirstLastPara="1" wrap="square" lIns="91425" tIns="45700" rIns="91425" bIns="45700" anchor="t" anchorCtr="0">
            <a:spAutoFit/>
          </a:bodyPr>
          <a:lstStyle/>
          <a:p>
            <a:r>
              <a:rPr lang="en-US" sz="3000" smtClean="0">
                <a:solidFill>
                  <a:srgbClr val="0070C0"/>
                </a:solidFill>
                <a:latin typeface="Arial Rounded"/>
                <a:ea typeface="Arial Rounded"/>
                <a:cs typeface="Arial Rounded"/>
                <a:sym typeface="Arial Rounded"/>
              </a:rPr>
              <a:t>.</a:t>
            </a:r>
            <a:endParaRPr lang="en-US" sz="3000" b="1" dirty="0">
              <a:solidFill>
                <a:srgbClr val="0070C0"/>
              </a:solidFill>
            </a:endParaRPr>
          </a:p>
        </p:txBody>
      </p:sp>
      <p:sp>
        <p:nvSpPr>
          <p:cNvPr id="21" name="Google Shape;364;p12"/>
          <p:cNvSpPr/>
          <p:nvPr/>
        </p:nvSpPr>
        <p:spPr>
          <a:xfrm>
            <a:off x="3105775" y="3679561"/>
            <a:ext cx="1557665" cy="523180"/>
          </a:xfrm>
          <a:prstGeom prst="rect">
            <a:avLst/>
          </a:prstGeom>
          <a:noFill/>
          <a:ln>
            <a:noFill/>
          </a:ln>
        </p:spPr>
        <p:txBody>
          <a:bodyPr spcFirstLastPara="1" wrap="square" lIns="91425" tIns="45700" rIns="91425" bIns="45700" anchor="t" anchorCtr="0">
            <a:spAutoFit/>
          </a:bodyPr>
          <a:lstStyle/>
          <a:p>
            <a:r>
              <a:rPr lang="vi-VN" sz="2800" b="1">
                <a:latin typeface="HP001" pitchFamily="34" charset="0"/>
                <a:ea typeface="HP001" pitchFamily="34" charset="0"/>
              </a:rPr>
              <a:t>đượΟɖ ǇΛʰo</a:t>
            </a:r>
            <a:endParaRPr lang="en-US" sz="2800"/>
          </a:p>
        </p:txBody>
      </p:sp>
      <p:sp>
        <p:nvSpPr>
          <p:cNvPr id="22" name="Google Shape;362;p12"/>
          <p:cNvSpPr/>
          <p:nvPr/>
        </p:nvSpPr>
        <p:spPr>
          <a:xfrm>
            <a:off x="1714254" y="2943922"/>
            <a:ext cx="1851906" cy="732468"/>
          </a:xfrm>
          <a:prstGeom prst="rect">
            <a:avLst/>
          </a:prstGeom>
          <a:noFill/>
          <a:ln>
            <a:noFill/>
          </a:ln>
        </p:spPr>
        <p:txBody>
          <a:bodyPr spcFirstLastPara="1" wrap="square" lIns="91425" tIns="45700" rIns="91425" bIns="45700" anchor="t" anchorCtr="0">
            <a:spAutoFit/>
          </a:bodyPr>
          <a:lstStyle/>
          <a:p>
            <a:pPr>
              <a:lnSpc>
                <a:spcPct val="130000"/>
              </a:lnSpc>
            </a:pPr>
            <a:r>
              <a:rPr lang="en-US" sz="3000" b="1" smtClean="0">
                <a:latin typeface="HP001" pitchFamily="34" charset="0"/>
                <a:ea typeface="HP001" pitchFamily="34" charset="0"/>
              </a:rPr>
              <a:t> </a:t>
            </a:r>
            <a:r>
              <a:rPr lang="vi-VN" sz="3200" b="1">
                <a:latin typeface="HP001" pitchFamily="34" charset="0"/>
                <a:ea typeface="HP001" pitchFamily="34" charset="0"/>
              </a:rPr>
              <a:t>Cáɖ bɝȰ</a:t>
            </a:r>
            <a:endParaRPr sz="3000" b="1" dirty="0">
              <a:solidFill>
                <a:srgbClr val="0070C0"/>
              </a:solidFill>
              <a:latin typeface="HP001" pitchFamily="34" charset="0"/>
              <a:ea typeface="HP001" pitchFamily="34" charset="0"/>
              <a:sym typeface="Arial" panose="020B0604020202020204"/>
            </a:endParaRPr>
          </a:p>
        </p:txBody>
      </p:sp>
      <p:sp>
        <p:nvSpPr>
          <p:cNvPr id="23" name="TextBox 22"/>
          <p:cNvSpPr txBox="1"/>
          <p:nvPr/>
        </p:nvSpPr>
        <p:spPr>
          <a:xfrm>
            <a:off x="3555387" y="3101171"/>
            <a:ext cx="1632178" cy="523220"/>
          </a:xfrm>
          <a:prstGeom prst="rect">
            <a:avLst/>
          </a:prstGeom>
          <a:noFill/>
        </p:spPr>
        <p:txBody>
          <a:bodyPr wrap="none" rtlCol="0">
            <a:spAutoFit/>
          </a:bodyPr>
          <a:lstStyle/>
          <a:p>
            <a:r>
              <a:rPr lang="vi-VN" sz="2800" b="1">
                <a:latin typeface="HP001" pitchFamily="34" charset="0"/>
                <a:ea typeface="HP001" pitchFamily="34" charset="0"/>
              </a:rPr>
              <a:t>Αʵu </a:t>
            </a:r>
            <a:r>
              <a:rPr lang="vi-VN" sz="2800" b="1" smtClean="0">
                <a:latin typeface="HP001" pitchFamily="34" charset="0"/>
                <a:ea typeface="HP001" pitchFamily="34" charset="0"/>
              </a:rPr>
              <a:t>κíε</a:t>
            </a:r>
            <a:r>
              <a:rPr lang="en-US" sz="2800" b="1" smtClean="0">
                <a:latin typeface="HP001" pitchFamily="34" charset="0"/>
                <a:ea typeface="HP001" pitchFamily="34" charset="0"/>
              </a:rPr>
              <a:t> </a:t>
            </a:r>
            <a:endParaRPr lang="en-US"/>
          </a:p>
        </p:txBody>
      </p:sp>
      <p:sp>
        <p:nvSpPr>
          <p:cNvPr id="24" name="TextBox 23"/>
          <p:cNvSpPr txBox="1"/>
          <p:nvPr/>
        </p:nvSpPr>
        <p:spPr>
          <a:xfrm>
            <a:off x="5023282" y="3094212"/>
            <a:ext cx="4782078" cy="523220"/>
          </a:xfrm>
          <a:prstGeom prst="rect">
            <a:avLst/>
          </a:prstGeom>
          <a:noFill/>
        </p:spPr>
        <p:txBody>
          <a:bodyPr wrap="none" rtlCol="0">
            <a:spAutoFit/>
          </a:bodyPr>
          <a:lstStyle/>
          <a:p>
            <a:r>
              <a:rPr lang="en-US" sz="2800" b="1">
                <a:latin typeface="HP001" pitchFamily="34" charset="0"/>
                <a:ea typeface="HP001" pitchFamily="34" charset="0"/>
              </a:rPr>
              <a:t>b</a:t>
            </a:r>
            <a:r>
              <a:rPr lang="vi-VN" sz="2800" b="1" smtClean="0">
                <a:latin typeface="HP001" pitchFamily="34" charset="0"/>
                <a:ea typeface="HP001" pitchFamily="34" charset="0"/>
              </a:rPr>
              <a:t>ẁɖ</a:t>
            </a:r>
            <a:r>
              <a:rPr lang="en-US" sz="2800" b="1" smtClean="0">
                <a:latin typeface="HP001" pitchFamily="34" charset="0"/>
                <a:ea typeface="HP001" pitchFamily="34" charset="0"/>
              </a:rPr>
              <a:t> tranh</a:t>
            </a:r>
            <a:r>
              <a:rPr lang="vi-VN" sz="2800" b="1" smtClean="0">
                <a:latin typeface="HP001" pitchFamily="34" charset="0"/>
                <a:ea typeface="HP001" pitchFamily="34" charset="0"/>
              </a:rPr>
              <a:t> </a:t>
            </a:r>
            <a:r>
              <a:rPr lang="vi-VN" sz="2800" b="1">
                <a:latin typeface="HP001" pitchFamily="34" charset="0"/>
                <a:ea typeface="HP001" pitchFamily="34" charset="0"/>
              </a:rPr>
              <a:t>bôΪḑ ẘoΟa bốΪ cɁʏ</a:t>
            </a:r>
            <a:r>
              <a:rPr lang="vi-VN" sz="2800" b="1" smtClean="0">
                <a:latin typeface="HP001" pitchFamily="34" charset="0"/>
                <a:ea typeface="HP001" pitchFamily="34" charset="0"/>
              </a:rPr>
              <a:t>. </a:t>
            </a:r>
            <a:endParaRPr lang="en-US" sz="2800"/>
          </a:p>
        </p:txBody>
      </p:sp>
      <p:sp>
        <p:nvSpPr>
          <p:cNvPr id="25" name="TextBox 24"/>
          <p:cNvSpPr txBox="1"/>
          <p:nvPr/>
        </p:nvSpPr>
        <p:spPr>
          <a:xfrm>
            <a:off x="1174831" y="3569341"/>
            <a:ext cx="1961424" cy="695575"/>
          </a:xfrm>
          <a:prstGeom prst="rect">
            <a:avLst/>
          </a:prstGeom>
          <a:noFill/>
        </p:spPr>
        <p:txBody>
          <a:bodyPr wrap="square" rtlCol="0">
            <a:spAutoFit/>
          </a:bodyPr>
          <a:lstStyle/>
          <a:p>
            <a:pPr>
              <a:lnSpc>
                <a:spcPct val="140000"/>
              </a:lnSpc>
            </a:pPr>
            <a:r>
              <a:rPr lang="en-US" sz="2800" b="1" smtClean="0">
                <a:latin typeface="HP001" pitchFamily="34" charset="0"/>
                <a:ea typeface="HP001" pitchFamily="34" charset="0"/>
              </a:rPr>
              <a:t> </a:t>
            </a:r>
            <a:r>
              <a:rPr lang="vi-VN" sz="2800" b="1">
                <a:latin typeface="HP001" pitchFamily="34" charset="0"/>
                <a:ea typeface="HP001" pitchFamily="34" charset="0"/>
              </a:rPr>
              <a:t>ȳẁɖ Ǉrȯʏ</a:t>
            </a:r>
            <a:endParaRPr lang="en-US" sz="2800"/>
          </a:p>
        </p:txBody>
      </p:sp>
      <p:sp>
        <p:nvSpPr>
          <p:cNvPr id="26" name="TextBox 25"/>
          <p:cNvSpPr txBox="1"/>
          <p:nvPr/>
        </p:nvSpPr>
        <p:spPr>
          <a:xfrm>
            <a:off x="4500696" y="3673824"/>
            <a:ext cx="3571812" cy="730969"/>
          </a:xfrm>
          <a:prstGeom prst="rect">
            <a:avLst/>
          </a:prstGeom>
          <a:noFill/>
        </p:spPr>
        <p:txBody>
          <a:bodyPr wrap="none" rtlCol="0">
            <a:spAutoFit/>
          </a:bodyPr>
          <a:lstStyle/>
          <a:p>
            <a:r>
              <a:rPr lang="vi-VN" sz="2800" b="1">
                <a:latin typeface="HP001" pitchFamily="34" charset="0"/>
                <a:ea typeface="HP001" pitchFamily="34" charset="0"/>
              </a:rPr>
              <a:t>ở ẑóΟɖ ȤɁȰḑ Ǉạo của </a:t>
            </a:r>
            <a:r>
              <a:rPr lang="vi-VN" sz="2800" b="1" smtClean="0">
                <a:latin typeface="HP001" pitchFamily="34" charset="0"/>
                <a:ea typeface="HP001" pitchFamily="34" charset="0"/>
              </a:rPr>
              <a:t>ẚớΤǈ</a:t>
            </a:r>
            <a:r>
              <a:rPr lang="en-US" sz="2800" b="1" smtClean="0">
                <a:latin typeface="HP001" pitchFamily="34" charset="0"/>
                <a:ea typeface="HP001" pitchFamily="34" charset="0"/>
              </a:rPr>
              <a:t>.</a:t>
            </a:r>
            <a:endParaRPr lang="en-US" sz="2800"/>
          </a:p>
          <a:p>
            <a:endParaRPr lang="en-US"/>
          </a:p>
        </p:txBody>
      </p:sp>
      <p:cxnSp>
        <p:nvCxnSpPr>
          <p:cNvPr id="28" name="Straight Connector 27"/>
          <p:cNvCxnSpPr/>
          <p:nvPr/>
        </p:nvCxnSpPr>
        <p:spPr>
          <a:xfrm>
            <a:off x="1287627" y="4632960"/>
            <a:ext cx="8294840" cy="45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766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500"/>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hlinkClick r:id="rId3" action="ppaction://hlinksldjump"/>
          </p:cNvPr>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95314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smtClean="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2"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5734713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a:t>
            </a:r>
            <a:r>
              <a:rPr lang="vi-VN" sz="2800" b="1"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tiên trong bài “Đi học”</a:t>
            </a:r>
            <a:endParaRPr lang="en-US" sz="2400" b="1" dirty="0"/>
          </a:p>
        </p:txBody>
      </p:sp>
      <p:sp>
        <p:nvSpPr>
          <p:cNvPr id="4" name="矩形 8">
            <a:extLst>
              <a:ext uri="{FF2B5EF4-FFF2-40B4-BE49-F238E27FC236}">
                <a16:creationId xmlns:a16="http://schemas.microsoft.com/office/drawing/2014/main" xmlns=""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a:hlinkClick r:id="rId2" action="ppaction://hlinksldjump"/>
          </p:cNvPr>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210727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xmlns="" val="19495421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1355</TotalTime>
  <Words>2257</Words>
  <Application>Microsoft Office PowerPoint</Application>
  <PresentationFormat>On-screen Show (16:9)</PresentationFormat>
  <Paragraphs>270</Paragraphs>
  <Slides>56</Slides>
  <Notes>21</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宋体</vt:lpstr>
      <vt:lpstr>Arial-Rounded</vt:lpstr>
      <vt:lpstr>Times New Roman</vt:lpstr>
      <vt:lpstr>微软雅黑</vt:lpstr>
      <vt:lpstr>幼圆</vt:lpstr>
      <vt:lpstr>HP001</vt:lpstr>
      <vt:lpstr>Arial Rounded</vt:lpstr>
      <vt:lpstr>HL Hoctro</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viettelstrore</cp:lastModifiedBy>
  <cp:revision>90</cp:revision>
  <dcterms:created xsi:type="dcterms:W3CDTF">2020-08-13T09:19:08Z</dcterms:created>
  <dcterms:modified xsi:type="dcterms:W3CDTF">2024-04-05T08:36:57Z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