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47"/>
  </p:notesMasterIdLst>
  <p:sldIdLst>
    <p:sldId id="256" r:id="rId2"/>
    <p:sldId id="299" r:id="rId3"/>
    <p:sldId id="257" r:id="rId4"/>
    <p:sldId id="280" r:id="rId5"/>
    <p:sldId id="259" r:id="rId6"/>
    <p:sldId id="282" r:id="rId7"/>
    <p:sldId id="283" r:id="rId8"/>
    <p:sldId id="313" r:id="rId9"/>
    <p:sldId id="285" r:id="rId10"/>
    <p:sldId id="291" r:id="rId11"/>
    <p:sldId id="284" r:id="rId12"/>
    <p:sldId id="314" r:id="rId13"/>
    <p:sldId id="315" r:id="rId14"/>
    <p:sldId id="300" r:id="rId15"/>
    <p:sldId id="302" r:id="rId16"/>
    <p:sldId id="263" r:id="rId17"/>
    <p:sldId id="264" r:id="rId18"/>
    <p:sldId id="317" r:id="rId19"/>
    <p:sldId id="265" r:id="rId20"/>
    <p:sldId id="267" r:id="rId21"/>
    <p:sldId id="304" r:id="rId22"/>
    <p:sldId id="311" r:id="rId23"/>
    <p:sldId id="305" r:id="rId24"/>
    <p:sldId id="268" r:id="rId25"/>
    <p:sldId id="269" r:id="rId26"/>
    <p:sldId id="270" r:id="rId27"/>
    <p:sldId id="271" r:id="rId28"/>
    <p:sldId id="309" r:id="rId29"/>
    <p:sldId id="312" r:id="rId30"/>
    <p:sldId id="307" r:id="rId31"/>
    <p:sldId id="308" r:id="rId32"/>
    <p:sldId id="272" r:id="rId33"/>
    <p:sldId id="286" r:id="rId34"/>
    <p:sldId id="318" r:id="rId35"/>
    <p:sldId id="321" r:id="rId36"/>
    <p:sldId id="322" r:id="rId37"/>
    <p:sldId id="323" r:id="rId38"/>
    <p:sldId id="290" r:id="rId39"/>
    <p:sldId id="324" r:id="rId40"/>
    <p:sldId id="275" r:id="rId41"/>
    <p:sldId id="276" r:id="rId42"/>
    <p:sldId id="277" r:id="rId43"/>
    <p:sldId id="288" r:id="rId44"/>
    <p:sldId id="279" r:id="rId45"/>
    <p:sldId id="326"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96" d="100"/>
          <a:sy n="96" d="100"/>
        </p:scale>
        <p:origin x="-624" y="6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49294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xmlns="" val="34377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spTree>
    <p:extLst>
      <p:ext uri="{BB962C8B-B14F-4D97-AF65-F5344CB8AC3E}">
        <p14:creationId xmlns:p14="http://schemas.microsoft.com/office/powerpoint/2010/main" xmlns="" val="38172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617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32</a:t>
            </a:fld>
            <a:endParaRPr/>
          </a:p>
        </p:txBody>
      </p:sp>
    </p:spTree>
    <p:extLst>
      <p:ext uri="{BB962C8B-B14F-4D97-AF65-F5344CB8AC3E}">
        <p14:creationId xmlns:p14="http://schemas.microsoft.com/office/powerpoint/2010/main" xmlns="" val="3344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39</a:t>
            </a:fld>
            <a:endParaRPr lang="en-US"/>
          </a:p>
        </p:txBody>
      </p:sp>
    </p:spTree>
    <p:extLst>
      <p:ext uri="{BB962C8B-B14F-4D97-AF65-F5344CB8AC3E}">
        <p14:creationId xmlns:p14="http://schemas.microsoft.com/office/powerpoint/2010/main" xmlns="" val="91844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40</a:t>
            </a:fld>
            <a:endParaRPr/>
          </a:p>
        </p:txBody>
      </p:sp>
    </p:spTree>
    <p:extLst>
      <p:ext uri="{BB962C8B-B14F-4D97-AF65-F5344CB8AC3E}">
        <p14:creationId xmlns:p14="http://schemas.microsoft.com/office/powerpoint/2010/main" xmlns="" val="321655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56332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42</a:t>
            </a:fld>
            <a:endParaRPr/>
          </a:p>
        </p:txBody>
      </p:sp>
    </p:spTree>
    <p:extLst>
      <p:ext uri="{BB962C8B-B14F-4D97-AF65-F5344CB8AC3E}">
        <p14:creationId xmlns:p14="http://schemas.microsoft.com/office/powerpoint/2010/main" xmlns="" val="18056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44</a:t>
            </a:fld>
            <a:endParaRPr/>
          </a:p>
        </p:txBody>
      </p:sp>
    </p:spTree>
    <p:extLst>
      <p:ext uri="{BB962C8B-B14F-4D97-AF65-F5344CB8AC3E}">
        <p14:creationId xmlns:p14="http://schemas.microsoft.com/office/powerpoint/2010/main" xmlns="" val="383420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extLst>
      <p:ext uri="{BB962C8B-B14F-4D97-AF65-F5344CB8AC3E}">
        <p14:creationId xmlns:p14="http://schemas.microsoft.com/office/powerpoint/2010/main" xmlns="" val="29188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extLst>
      <p:ext uri="{BB962C8B-B14F-4D97-AF65-F5344CB8AC3E}">
        <p14:creationId xmlns:p14="http://schemas.microsoft.com/office/powerpoint/2010/main" xmlns="" val="263275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extLst>
      <p:ext uri="{BB962C8B-B14F-4D97-AF65-F5344CB8AC3E}">
        <p14:creationId xmlns:p14="http://schemas.microsoft.com/office/powerpoint/2010/main" xmlns="" val="199842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9554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Tree>
    <p:extLst>
      <p:ext uri="{BB962C8B-B14F-4D97-AF65-F5344CB8AC3E}">
        <p14:creationId xmlns:p14="http://schemas.microsoft.com/office/powerpoint/2010/main" xmlns="" val="408374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57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Tree>
    <p:extLst>
      <p:ext uri="{BB962C8B-B14F-4D97-AF65-F5344CB8AC3E}">
        <p14:creationId xmlns:p14="http://schemas.microsoft.com/office/powerpoint/2010/main" xmlns="" val="163781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9354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10781375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2831801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203957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xmlns="" val="272137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xmlns="" val="428932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99496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20415017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3990455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245106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99500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1625673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9485581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31895293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374882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xmlns="" val="419964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media" Target="../media/media1.mp3"/></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0.png"/><Relationship Id="rId5" Type="http://schemas.microsoft.com/office/2007/relationships/media" Target="../media/media1.mp3"/><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500651" y="1463020"/>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a:solidFill>
                  <a:schemeClr val="dk1"/>
                </a:solidFill>
                <a:latin typeface="Times New Roman"/>
                <a:ea typeface="Times New Roman"/>
                <a:cs typeface="Times New Roman"/>
                <a:sym typeface="Times New Roman"/>
              </a:rPr>
              <a:t>Giáo </a:t>
            </a:r>
            <a:r>
              <a:rPr lang="en-US" sz="1400" b="1" dirty="0" err="1">
                <a:solidFill>
                  <a:schemeClr val="dk1"/>
                </a:solidFill>
                <a:latin typeface="Times New Roman"/>
                <a:ea typeface="Times New Roman"/>
                <a:cs typeface="Times New Roman"/>
                <a:sym typeface="Times New Roman"/>
              </a:rPr>
              <a:t>viên</a:t>
            </a:r>
            <a:r>
              <a:rPr lang="en-US" sz="1400" b="1" dirty="0" smtClean="0">
                <a:solidFill>
                  <a:schemeClr val="dk1"/>
                </a:solidFill>
                <a:latin typeface="Times New Roman"/>
                <a:ea typeface="Times New Roman"/>
                <a:cs typeface="Times New Roman"/>
                <a:sym typeface="Times New Roman"/>
              </a:rPr>
              <a:t>: </a:t>
            </a:r>
            <a:r>
              <a:rPr lang="en-US" sz="1400" b="1" dirty="0" err="1" smtClean="0">
                <a:solidFill>
                  <a:schemeClr val="dk1"/>
                </a:solidFill>
                <a:latin typeface="Times New Roman"/>
                <a:ea typeface="Times New Roman"/>
                <a:cs typeface="Times New Roman"/>
                <a:sym typeface="Times New Roman"/>
              </a:rPr>
              <a:t>Nguyễn</a:t>
            </a:r>
            <a:r>
              <a:rPr lang="en-US" sz="1400" b="1" dirty="0" smtClean="0">
                <a:solidFill>
                  <a:schemeClr val="dk1"/>
                </a:solidFill>
                <a:latin typeface="Times New Roman"/>
                <a:ea typeface="Times New Roman"/>
                <a:cs typeface="Times New Roman"/>
                <a:sym typeface="Times New Roman"/>
              </a:rPr>
              <a:t> </a:t>
            </a:r>
            <a:r>
              <a:rPr lang="en-US" sz="1400" b="1" dirty="0" err="1" smtClean="0">
                <a:solidFill>
                  <a:schemeClr val="dk1"/>
                </a:solidFill>
                <a:latin typeface="Times New Roman"/>
                <a:ea typeface="Times New Roman"/>
                <a:cs typeface="Times New Roman"/>
                <a:sym typeface="Times New Roman"/>
              </a:rPr>
              <a:t>Thị</a:t>
            </a:r>
            <a:r>
              <a:rPr lang="en-US" sz="1400" b="1" dirty="0" smtClean="0">
                <a:solidFill>
                  <a:schemeClr val="dk1"/>
                </a:solidFill>
                <a:latin typeface="Times New Roman"/>
                <a:ea typeface="Times New Roman"/>
                <a:cs typeface="Times New Roman"/>
                <a:sym typeface="Times New Roman"/>
              </a:rPr>
              <a:t> </a:t>
            </a:r>
            <a:r>
              <a:rPr lang="en-US" sz="1400" b="1" dirty="0" err="1" smtClean="0">
                <a:solidFill>
                  <a:schemeClr val="dk1"/>
                </a:solidFill>
                <a:latin typeface="Times New Roman"/>
                <a:ea typeface="Times New Roman"/>
                <a:cs typeface="Times New Roman"/>
                <a:sym typeface="Times New Roman"/>
              </a:rPr>
              <a:t>Vân</a:t>
            </a:r>
            <a:r>
              <a:rPr lang="en-US" sz="1400" b="1" dirty="0" smtClean="0">
                <a:solidFill>
                  <a:schemeClr val="dk1"/>
                </a:solidFill>
                <a:latin typeface="Times New Roman"/>
                <a:ea typeface="Times New Roman"/>
                <a:cs typeface="Times New Roman"/>
                <a:sym typeface="Times New Roman"/>
              </a:rPr>
              <a:t> </a:t>
            </a:r>
            <a:r>
              <a:rPr lang="en-US" sz="1400" b="1" dirty="0" err="1" smtClean="0">
                <a:solidFill>
                  <a:schemeClr val="dk1"/>
                </a:solidFill>
                <a:latin typeface="Times New Roman"/>
                <a:ea typeface="Times New Roman"/>
                <a:cs typeface="Times New Roman"/>
                <a:sym typeface="Times New Roman"/>
              </a:rPr>
              <a:t>Liên</a:t>
            </a:r>
            <a:endParaRPr sz="1100" dirty="0">
              <a:solidFill>
                <a:schemeClr val="dk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2369708" y="2972075"/>
            <a:ext cx="4438095" cy="1009524"/>
          </a:xfrm>
          <a:prstGeom prst="rect">
            <a:avLst/>
          </a:prstGeom>
        </p:spPr>
      </p:pic>
      <p:sp>
        <p:nvSpPr>
          <p:cNvPr id="3" name="Rectangle 2"/>
          <p:cNvSpPr/>
          <p:nvPr/>
        </p:nvSpPr>
        <p:spPr>
          <a:xfrm>
            <a:off x="3652520" y="2110085"/>
            <a:ext cx="1838966"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par>
                                <p:cTn id="48" presetID="1" presetClass="entr" presetSubtype="0" fill="hold" grpId="0" nodeType="withEffect">
                                  <p:stCondLst>
                                    <p:cond delay="75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75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750"/>
                                  </p:stCondLst>
                                  <p:childTnLst>
                                    <p:set>
                                      <p:cBhvr>
                                        <p:cTn id="53"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671" y="2109881"/>
            <a:ext cx="7316685" cy="615553"/>
          </a:xfrm>
          <a:prstGeom prst="rect">
            <a:avLst/>
          </a:prstGeom>
          <a:solidFill>
            <a:schemeClr val="bg1"/>
          </a:solidFill>
        </p:spPr>
        <p:txBody>
          <a:bodyPr wrap="square" rtlCol="0">
            <a:spAutoFit/>
          </a:bodyPr>
          <a:lstStyle/>
          <a:p>
            <a:r>
              <a:rPr lang="vi-VN" sz="3400" dirty="0">
                <a:latin typeface="Arial Rounded"/>
                <a:ea typeface="Arial Rounded"/>
                <a:cs typeface="Arial Rounded"/>
                <a:sym typeface="Arial Rounded"/>
              </a:rPr>
              <a:t>Ông bà trông em bé  để mẹ nấu ăn</a:t>
            </a:r>
            <a:r>
              <a:rPr lang="vi-VN" sz="3400" dirty="0" smtClean="0">
                <a:latin typeface="Arial Rounded"/>
                <a:ea typeface="Arial Rounded"/>
                <a:cs typeface="Arial Rounded"/>
                <a:sym typeface="Arial Rounded"/>
              </a:rPr>
              <a:t>.</a:t>
            </a:r>
            <a:endParaRPr lang="en-US" sz="3400" dirty="0">
              <a:solidFill>
                <a:srgbClr val="FFC000"/>
              </a:solidFill>
            </a:endParaRPr>
          </a:p>
        </p:txBody>
      </p:sp>
      <p:sp>
        <p:nvSpPr>
          <p:cNvPr id="6" name="TextBox 5"/>
          <p:cNvSpPr txBox="1"/>
          <p:nvPr/>
        </p:nvSpPr>
        <p:spPr>
          <a:xfrm>
            <a:off x="460465" y="2872612"/>
            <a:ext cx="8368742" cy="1138773"/>
          </a:xfrm>
          <a:prstGeom prst="rect">
            <a:avLst/>
          </a:prstGeom>
          <a:solidFill>
            <a:schemeClr val="bg1"/>
          </a:solidFill>
        </p:spPr>
        <p:txBody>
          <a:bodyPr wrap="square" rtlCol="0">
            <a:spAutoFit/>
          </a:bodyPr>
          <a:lstStyle/>
          <a:p>
            <a:pPr lvl="0" algn="just"/>
            <a:r>
              <a:rPr lang="en-US" sz="3400" dirty="0" smtClean="0">
                <a:latin typeface="Arial Rounded"/>
                <a:ea typeface="Arial Rounded"/>
                <a:cs typeface="Arial Rounded"/>
                <a:sym typeface="Arial Rounded"/>
              </a:rPr>
              <a:t>Chi </a:t>
            </a:r>
            <a:r>
              <a:rPr lang="en-US" sz="3400" dirty="0" err="1" smtClean="0">
                <a:latin typeface="Arial Rounded"/>
                <a:ea typeface="Arial Rounded"/>
                <a:cs typeface="Arial Rounded"/>
                <a:sym typeface="Arial Rounded"/>
              </a:rPr>
              <a:t>thích</a:t>
            </a:r>
            <a:r>
              <a:rPr lang="en-US" sz="3400" dirty="0" smtClean="0">
                <a:latin typeface="Arial Rounded"/>
                <a:ea typeface="Arial Rounded"/>
                <a:cs typeface="Arial Rounded"/>
                <a:sym typeface="Arial Rounded"/>
              </a:rPr>
              <a:t> </a:t>
            </a:r>
            <a:r>
              <a:rPr lang="vi-VN" sz="3400" dirty="0" smtClean="0">
                <a:latin typeface="Arial Rounded"/>
                <a:ea typeface="Arial Rounded"/>
                <a:cs typeface="Arial Rounded"/>
                <a:sym typeface="Arial Rounded"/>
              </a:rPr>
              <a:t>ngày </a:t>
            </a:r>
            <a:r>
              <a:rPr lang="vi-VN" sz="3400" dirty="0">
                <a:latin typeface="Arial Rounded"/>
                <a:ea typeface="Arial Rounded"/>
                <a:cs typeface="Arial Rounded"/>
                <a:sym typeface="Arial Rounded"/>
              </a:rPr>
              <a:t>nào cũng là  </a:t>
            </a:r>
            <a:r>
              <a:rPr lang="en-US" sz="3400" dirty="0" smtClean="0">
                <a:latin typeface="Arial Rounded"/>
                <a:ea typeface="Arial Rounded"/>
                <a:cs typeface="Arial Rounded"/>
                <a:sym typeface="Arial Rounded"/>
              </a:rPr>
              <a:t>n</a:t>
            </a:r>
            <a:r>
              <a:rPr lang="vi-VN" sz="3400" dirty="0" smtClean="0">
                <a:latin typeface="Arial Rounded"/>
                <a:ea typeface="Arial Rounded"/>
                <a:cs typeface="Arial Rounded"/>
                <a:sym typeface="Arial Rounded"/>
              </a:rPr>
              <a:t>gày </a:t>
            </a:r>
            <a:r>
              <a:rPr lang="vi-VN" sz="3400" dirty="0">
                <a:latin typeface="Arial Rounded"/>
                <a:ea typeface="Arial Rounded"/>
                <a:cs typeface="Arial Rounded"/>
                <a:sym typeface="Arial Rounded"/>
              </a:rPr>
              <a:t>Gia đình Việt Nam.</a:t>
            </a:r>
            <a:endParaRPr lang="vi-VN" sz="3400" dirty="0"/>
          </a:p>
        </p:txBody>
      </p:sp>
      <p:grpSp>
        <p:nvGrpSpPr>
          <p:cNvPr id="8" name="Group 7"/>
          <p:cNvGrpSpPr/>
          <p:nvPr/>
        </p:nvGrpSpPr>
        <p:grpSpPr>
          <a:xfrm>
            <a:off x="2545856" y="3577777"/>
            <a:ext cx="306673" cy="293915"/>
            <a:chOff x="7667896" y="1031966"/>
            <a:chExt cx="156754" cy="391886"/>
          </a:xfrm>
        </p:grpSpPr>
        <p:cxnSp>
          <p:nvCxnSpPr>
            <p:cNvPr id="9" name="Straight Connector 8"/>
            <p:cNvCxnSpPr/>
            <p:nvPr/>
          </p:nvCxnSpPr>
          <p:spPr>
            <a:xfrm flipH="1">
              <a:off x="7667896" y="1031966"/>
              <a:ext cx="104503" cy="39188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a:off x="7720147" y="1031966"/>
              <a:ext cx="104503" cy="391886"/>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11" name="TextBox 10"/>
          <p:cNvSpPr txBox="1"/>
          <p:nvPr/>
        </p:nvSpPr>
        <p:spPr>
          <a:xfrm>
            <a:off x="3222885" y="569626"/>
            <a:ext cx="3509294" cy="584775"/>
          </a:xfrm>
          <a:prstGeom prst="rect">
            <a:avLst/>
          </a:prstGeom>
          <a:noFill/>
        </p:spPr>
        <p:txBody>
          <a:bodyPr wrap="none" rtlCol="0">
            <a:spAutoFit/>
          </a:bodyPr>
          <a:lstStyle/>
          <a:p>
            <a:r>
              <a:rPr lang="en-US" sz="3200" dirty="0" err="1" smtClean="0"/>
              <a:t>Luyện</a:t>
            </a:r>
            <a:r>
              <a:rPr lang="en-US" sz="3200" dirty="0" smtClean="0"/>
              <a:t> </a:t>
            </a:r>
            <a:r>
              <a:rPr lang="en-US" sz="3200" dirty="0" err="1" smtClean="0"/>
              <a:t>đọc</a:t>
            </a:r>
            <a:r>
              <a:rPr lang="en-US" sz="3200" dirty="0" smtClean="0"/>
              <a:t> </a:t>
            </a:r>
            <a:r>
              <a:rPr lang="en-US" sz="3200" dirty="0" err="1" smtClean="0"/>
              <a:t>câu</a:t>
            </a:r>
            <a:r>
              <a:rPr lang="en-US" sz="3200" dirty="0" smtClean="0"/>
              <a:t> </a:t>
            </a:r>
            <a:r>
              <a:rPr lang="en-US" sz="3200" dirty="0" err="1" smtClean="0"/>
              <a:t>dài</a:t>
            </a:r>
            <a:endParaRPr lang="en-US" sz="3200" dirty="0"/>
          </a:p>
        </p:txBody>
      </p:sp>
      <p:cxnSp>
        <p:nvCxnSpPr>
          <p:cNvPr id="12" name="Straight Connector 11"/>
          <p:cNvCxnSpPr/>
          <p:nvPr/>
        </p:nvCxnSpPr>
        <p:spPr>
          <a:xfrm flipH="1">
            <a:off x="2605491" y="3055379"/>
            <a:ext cx="89453" cy="34054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5234131" y="2286656"/>
            <a:ext cx="89453" cy="34054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818783" y="2992129"/>
            <a:ext cx="89453" cy="340540"/>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15" name="Group 14"/>
          <p:cNvGrpSpPr/>
          <p:nvPr/>
        </p:nvGrpSpPr>
        <p:grpSpPr>
          <a:xfrm>
            <a:off x="7815980" y="2280151"/>
            <a:ext cx="294350" cy="293915"/>
            <a:chOff x="7667896" y="1031966"/>
            <a:chExt cx="156754" cy="391886"/>
          </a:xfrm>
        </p:grpSpPr>
        <p:cxnSp>
          <p:nvCxnSpPr>
            <p:cNvPr id="16" name="Straight Connector 15"/>
            <p:cNvCxnSpPr/>
            <p:nvPr/>
          </p:nvCxnSpPr>
          <p:spPr>
            <a:xfrm flipH="1">
              <a:off x="7667896" y="1031966"/>
              <a:ext cx="104503" cy="39188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7720147" y="1031966"/>
              <a:ext cx="104503" cy="391886"/>
            </a:xfrm>
            <a:prstGeom prst="line">
              <a:avLst/>
            </a:prstGeom>
            <a:ln w="285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xmlns="" val="27853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3785652"/>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a:t>
            </a:r>
            <a:r>
              <a:rPr lang="en-US" sz="2400" dirty="0" smtClean="0">
                <a:solidFill>
                  <a:srgbClr val="0070C0"/>
                </a:solidFill>
                <a:latin typeface="Arial Rounded"/>
                <a:ea typeface="Arial Rounded"/>
                <a:cs typeface="Arial Rounded"/>
                <a:sym typeface="Arial Rounded"/>
              </a:rPr>
              <a:t>A, n</a:t>
            </a:r>
            <a:r>
              <a:rPr lang="vi-VN" sz="2400" dirty="0" smtClean="0">
                <a:solidFill>
                  <a:srgbClr val="0070C0"/>
                </a:solidFill>
                <a:latin typeface="Arial Rounded"/>
                <a:ea typeface="Arial Rounded"/>
                <a:cs typeface="Arial Rounded"/>
                <a:sym typeface="Arial Rounded"/>
              </a:rPr>
              <a:t>gày </a:t>
            </a:r>
            <a:r>
              <a:rPr lang="vi-VN" sz="2400" dirty="0">
                <a:solidFill>
                  <a:srgbClr val="0070C0"/>
                </a:solidFill>
                <a:latin typeface="Arial Rounded"/>
                <a:ea typeface="Arial Rounded"/>
                <a:cs typeface="Arial Rounded"/>
                <a:sym typeface="Arial Rounded"/>
              </a:rPr>
              <a:t>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r>
              <a:rPr lang="vi-VN" sz="2400" dirty="0" smtClean="0">
                <a:solidFill>
                  <a:schemeClr val="accent2">
                    <a:lumMod val="50000"/>
                  </a:schemeClr>
                </a:solidFill>
                <a:latin typeface="Arial Rounded"/>
                <a:ea typeface="Arial Rounded"/>
                <a:cs typeface="Arial Rounded"/>
                <a:sym typeface="Arial Rounded"/>
              </a:rPr>
              <a:t>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2514" y="209342"/>
            <a:ext cx="1192640" cy="457974"/>
          </a:xfrm>
          <a:prstGeom prst="rect">
            <a:avLst/>
          </a:prstGeom>
        </p:spPr>
      </p:pic>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
        <p:nvSpPr>
          <p:cNvPr id="2" name="TextBox 1"/>
          <p:cNvSpPr txBox="1"/>
          <p:nvPr/>
        </p:nvSpPr>
        <p:spPr>
          <a:xfrm>
            <a:off x="1488834" y="4591878"/>
            <a:ext cx="2084225" cy="430887"/>
          </a:xfrm>
          <a:prstGeom prst="rect">
            <a:avLst/>
          </a:prstGeom>
          <a:noFill/>
        </p:spPr>
        <p:txBody>
          <a:bodyPr wrap="none" rtlCol="0">
            <a:spAutoFit/>
          </a:bodyPr>
          <a:lstStyle/>
          <a:p>
            <a:r>
              <a:rPr lang="en-US" sz="2200" dirty="0" err="1" smtClean="0"/>
              <a:t>Đọc</a:t>
            </a:r>
            <a:r>
              <a:rPr lang="en-US" sz="2200" dirty="0" smtClean="0"/>
              <a:t> </a:t>
            </a:r>
            <a:r>
              <a:rPr lang="en-US" sz="2200" dirty="0" err="1" smtClean="0"/>
              <a:t>đoạn</a:t>
            </a:r>
            <a:r>
              <a:rPr lang="en-US" sz="2200" dirty="0" smtClean="0"/>
              <a:t> </a:t>
            </a:r>
            <a:r>
              <a:rPr lang="en-US" sz="2200" dirty="0" err="1" smtClean="0"/>
              <a:t>lần</a:t>
            </a:r>
            <a:r>
              <a:rPr lang="en-US" sz="2200" dirty="0" smtClean="0"/>
              <a:t> 1</a:t>
            </a:r>
            <a:endParaRPr lang="en-US" sz="2200" dirty="0"/>
          </a:p>
        </p:txBody>
      </p:sp>
    </p:spTree>
    <p:extLst>
      <p:ext uri="{BB962C8B-B14F-4D97-AF65-F5344CB8AC3E}">
        <p14:creationId xmlns:p14="http://schemas.microsoft.com/office/powerpoint/2010/main" xmlns="" val="24633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5557" y="1642097"/>
            <a:ext cx="7653129" cy="830997"/>
          </a:xfrm>
          <a:prstGeom prst="rect">
            <a:avLst/>
          </a:prstGeom>
          <a:solidFill>
            <a:schemeClr val="bg1"/>
          </a:solidFill>
        </p:spPr>
        <p:txBody>
          <a:bodyPr wrap="square" rtlCol="0">
            <a:spAutoFit/>
          </a:bodyPr>
          <a:lstStyle/>
          <a:p>
            <a:r>
              <a:rPr lang="en-US" sz="2400" dirty="0">
                <a:solidFill>
                  <a:srgbClr val="FF0000"/>
                </a:solidFill>
                <a:latin typeface="Arial Rounded"/>
                <a:ea typeface="Arial Rounded"/>
                <a:cs typeface="Arial Rounded"/>
                <a:sym typeface="Arial Rounded"/>
              </a:rPr>
              <a:t>L</a:t>
            </a:r>
            <a:r>
              <a:rPr lang="vi-VN" sz="2400" dirty="0" smtClean="0">
                <a:solidFill>
                  <a:srgbClr val="FF0000"/>
                </a:solidFill>
                <a:latin typeface="Arial Rounded"/>
                <a:ea typeface="Arial Rounded"/>
                <a:cs typeface="Arial Rounded"/>
                <a:sym typeface="Arial Rounded"/>
              </a:rPr>
              <a:t>iên hoan</a:t>
            </a:r>
            <a:r>
              <a:rPr lang="en-US" sz="2400" dirty="0" smtClean="0">
                <a:solidFill>
                  <a:srgbClr val="0070C0"/>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Bữa</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cơm</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chung</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nhân</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ngày</a:t>
            </a:r>
            <a:r>
              <a:rPr lang="en-US" sz="2400" dirty="0" smtClean="0">
                <a:solidFill>
                  <a:schemeClr val="tx1"/>
                </a:solidFill>
                <a:latin typeface="Arial Rounded"/>
                <a:ea typeface="Arial Rounded"/>
                <a:cs typeface="Arial Rounded"/>
                <a:sym typeface="Arial Rounded"/>
              </a:rPr>
              <a:t> 28 </a:t>
            </a:r>
            <a:r>
              <a:rPr lang="en-US" sz="2400" dirty="0" err="1" smtClean="0">
                <a:solidFill>
                  <a:schemeClr val="tx1"/>
                </a:solidFill>
                <a:latin typeface="Arial Rounded"/>
                <a:ea typeface="Arial Rounded"/>
                <a:cs typeface="Arial Rounded"/>
                <a:sym typeface="Arial Rounded"/>
              </a:rPr>
              <a:t>tháng</a:t>
            </a:r>
            <a:r>
              <a:rPr lang="en-US" sz="2400" dirty="0" smtClean="0">
                <a:solidFill>
                  <a:schemeClr val="tx1"/>
                </a:solidFill>
                <a:latin typeface="Arial Rounded"/>
                <a:ea typeface="Arial Rounded"/>
                <a:cs typeface="Arial Rounded"/>
                <a:sym typeface="Arial Rounded"/>
              </a:rPr>
              <a:t> 6  </a:t>
            </a:r>
            <a:r>
              <a:rPr lang="en-US" sz="2400" dirty="0" err="1" smtClean="0">
                <a:solidFill>
                  <a:schemeClr val="tx1"/>
                </a:solidFill>
                <a:latin typeface="Arial Rounded"/>
                <a:ea typeface="Arial Rounded"/>
                <a:cs typeface="Arial Rounded"/>
                <a:sym typeface="Arial Rounded"/>
              </a:rPr>
              <a:t>có</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đông</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người</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cùng</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tham</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gia</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ăn</a:t>
            </a:r>
            <a:r>
              <a:rPr lang="en-US" sz="2400" dirty="0" smtClean="0">
                <a:solidFill>
                  <a:schemeClr val="tx1"/>
                </a:solidFill>
                <a:latin typeface="Arial Rounded"/>
                <a:ea typeface="Arial Rounded"/>
                <a:cs typeface="Arial Rounded"/>
                <a:sym typeface="Arial Rounded"/>
              </a:rPr>
              <a:t>.</a:t>
            </a:r>
            <a:endParaRPr lang="en-US" sz="2400" dirty="0">
              <a:solidFill>
                <a:schemeClr val="tx1"/>
              </a:solidFill>
            </a:endParaRPr>
          </a:p>
        </p:txBody>
      </p:sp>
      <p:sp>
        <p:nvSpPr>
          <p:cNvPr id="5" name="TextBox 4"/>
          <p:cNvSpPr txBox="1"/>
          <p:nvPr/>
        </p:nvSpPr>
        <p:spPr>
          <a:xfrm>
            <a:off x="725558" y="2674975"/>
            <a:ext cx="6987208" cy="830997"/>
          </a:xfrm>
          <a:prstGeom prst="rect">
            <a:avLst/>
          </a:prstGeom>
          <a:solidFill>
            <a:schemeClr val="bg1"/>
          </a:solidFill>
        </p:spPr>
        <p:txBody>
          <a:bodyPr wrap="square" rtlCol="0">
            <a:spAutoFit/>
          </a:bodyPr>
          <a:lstStyle/>
          <a:p>
            <a:r>
              <a:rPr lang="en-US" sz="2400" dirty="0">
                <a:solidFill>
                  <a:srgbClr val="FF0000"/>
                </a:solidFill>
                <a:latin typeface="Arial Rounded"/>
                <a:ea typeface="Arial Rounded"/>
                <a:cs typeface="Arial Rounded"/>
                <a:sym typeface="Arial Rounded"/>
              </a:rPr>
              <a:t>Q</a:t>
            </a:r>
            <a:r>
              <a:rPr lang="vi-VN" sz="2400" dirty="0" smtClean="0">
                <a:solidFill>
                  <a:srgbClr val="FF0000"/>
                </a:solidFill>
                <a:latin typeface="Arial Rounded"/>
                <a:ea typeface="Arial Rounded"/>
                <a:cs typeface="Arial Rounded"/>
                <a:sym typeface="Arial Rounded"/>
              </a:rPr>
              <a:t>uây quần</a:t>
            </a:r>
            <a:r>
              <a:rPr lang="en-US" sz="2400" dirty="0" smtClean="0">
                <a:solidFill>
                  <a:srgbClr val="FF0000"/>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Tụ</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tập</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xúm</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xít</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lại</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trong</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một</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không</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khí</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thân</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mật</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đầm</a:t>
            </a:r>
            <a:r>
              <a:rPr lang="en-US" sz="2400" dirty="0" smtClean="0">
                <a:solidFill>
                  <a:schemeClr val="tx1"/>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ấm</a:t>
            </a:r>
            <a:r>
              <a:rPr lang="en-US" sz="2400" dirty="0" smtClean="0">
                <a:solidFill>
                  <a:schemeClr val="tx1"/>
                </a:solidFill>
                <a:latin typeface="Arial Rounded"/>
                <a:ea typeface="Arial Rounded"/>
                <a:cs typeface="Arial Rounded"/>
                <a:sym typeface="Arial Rounded"/>
              </a:rPr>
              <a:t>.</a:t>
            </a:r>
            <a:endParaRPr lang="en-US" sz="2400" dirty="0">
              <a:solidFill>
                <a:schemeClr val="tx1"/>
              </a:solidFill>
            </a:endParaRPr>
          </a:p>
        </p:txBody>
      </p:sp>
      <p:sp>
        <p:nvSpPr>
          <p:cNvPr id="6" name="TextBox 5"/>
          <p:cNvSpPr txBox="1"/>
          <p:nvPr/>
        </p:nvSpPr>
        <p:spPr>
          <a:xfrm>
            <a:off x="2922104" y="526775"/>
            <a:ext cx="2241319" cy="523220"/>
          </a:xfrm>
          <a:prstGeom prst="rect">
            <a:avLst/>
          </a:prstGeom>
          <a:noFill/>
        </p:spPr>
        <p:txBody>
          <a:bodyPr wrap="none" rtlCol="0">
            <a:spAutoFit/>
          </a:bodyPr>
          <a:lstStyle/>
          <a:p>
            <a:r>
              <a:rPr lang="en-US" sz="2800" dirty="0" err="1" smtClean="0"/>
              <a:t>Giải</a:t>
            </a:r>
            <a:r>
              <a:rPr lang="en-US" sz="2800" dirty="0" smtClean="0"/>
              <a:t>  </a:t>
            </a:r>
            <a:r>
              <a:rPr lang="en-US" sz="2800" dirty="0" err="1" smtClean="0"/>
              <a:t>thích</a:t>
            </a:r>
            <a:r>
              <a:rPr lang="en-US" sz="2800" dirty="0" smtClean="0"/>
              <a:t> </a:t>
            </a:r>
            <a:r>
              <a:rPr lang="en-US" sz="2800" dirty="0" err="1" smtClean="0"/>
              <a:t>từ</a:t>
            </a:r>
            <a:endParaRPr lang="en-US" sz="2800" dirty="0"/>
          </a:p>
        </p:txBody>
      </p:sp>
    </p:spTree>
    <p:extLst>
      <p:ext uri="{BB962C8B-B14F-4D97-AF65-F5344CB8AC3E}">
        <p14:creationId xmlns:p14="http://schemas.microsoft.com/office/powerpoint/2010/main" xmlns="" val="266405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3785652"/>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a:t>
            </a:r>
            <a:r>
              <a:rPr lang="en-US" sz="2400" dirty="0" smtClean="0">
                <a:solidFill>
                  <a:srgbClr val="0070C0"/>
                </a:solidFill>
                <a:latin typeface="Arial Rounded"/>
                <a:ea typeface="Arial Rounded"/>
                <a:cs typeface="Arial Rounded"/>
                <a:sym typeface="Arial Rounded"/>
              </a:rPr>
              <a:t>A, n</a:t>
            </a:r>
            <a:r>
              <a:rPr lang="vi-VN" sz="2400" dirty="0" smtClean="0">
                <a:solidFill>
                  <a:srgbClr val="0070C0"/>
                </a:solidFill>
                <a:latin typeface="Arial Rounded"/>
                <a:ea typeface="Arial Rounded"/>
                <a:cs typeface="Arial Rounded"/>
                <a:sym typeface="Arial Rounded"/>
              </a:rPr>
              <a:t>gày </a:t>
            </a:r>
            <a:r>
              <a:rPr lang="vi-VN" sz="2400" dirty="0">
                <a:solidFill>
                  <a:srgbClr val="0070C0"/>
                </a:solidFill>
                <a:latin typeface="Arial Rounded"/>
                <a:ea typeface="Arial Rounded"/>
                <a:cs typeface="Arial Rounded"/>
                <a:sym typeface="Arial Rounded"/>
              </a:rPr>
              <a:t>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2514" y="209342"/>
            <a:ext cx="1192640" cy="457974"/>
          </a:xfrm>
          <a:prstGeom prst="rect">
            <a:avLst/>
          </a:prstGeom>
        </p:spPr>
      </p:pic>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
        <p:nvSpPr>
          <p:cNvPr id="6" name="TextBox 5"/>
          <p:cNvSpPr txBox="1"/>
          <p:nvPr/>
        </p:nvSpPr>
        <p:spPr>
          <a:xfrm>
            <a:off x="1488834" y="4591878"/>
            <a:ext cx="2901756" cy="430887"/>
          </a:xfrm>
          <a:prstGeom prst="rect">
            <a:avLst/>
          </a:prstGeom>
          <a:noFill/>
        </p:spPr>
        <p:txBody>
          <a:bodyPr wrap="none" rtlCol="0">
            <a:spAutoFit/>
          </a:bodyPr>
          <a:lstStyle/>
          <a:p>
            <a:r>
              <a:rPr lang="en-US" sz="2200" dirty="0" err="1" smtClean="0"/>
              <a:t>Đọc</a:t>
            </a:r>
            <a:r>
              <a:rPr lang="en-US" sz="2200" dirty="0" smtClean="0"/>
              <a:t> </a:t>
            </a:r>
            <a:r>
              <a:rPr lang="en-US" sz="2200" dirty="0" err="1" smtClean="0"/>
              <a:t>đoạn</a:t>
            </a:r>
            <a:r>
              <a:rPr lang="en-US" sz="2200" dirty="0" smtClean="0"/>
              <a:t> </a:t>
            </a:r>
            <a:r>
              <a:rPr lang="en-US" sz="2200" dirty="0" err="1" smtClean="0"/>
              <a:t>trong</a:t>
            </a:r>
            <a:r>
              <a:rPr lang="en-US" sz="2200" dirty="0" smtClean="0"/>
              <a:t> </a:t>
            </a:r>
            <a:r>
              <a:rPr lang="en-US" sz="2200" dirty="0" err="1" smtClean="0"/>
              <a:t>nhóm</a:t>
            </a:r>
            <a:endParaRPr lang="en-US" sz="2200" dirty="0"/>
          </a:p>
        </p:txBody>
      </p:sp>
    </p:spTree>
    <p:extLst>
      <p:ext uri="{BB962C8B-B14F-4D97-AF65-F5344CB8AC3E}">
        <p14:creationId xmlns:p14="http://schemas.microsoft.com/office/powerpoint/2010/main" xmlns="" val="34320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230004"/>
            <a:ext cx="8488016" cy="3231654"/>
          </a:xfrm>
          <a:prstGeom prst="rect">
            <a:avLst/>
          </a:prstGeom>
        </p:spPr>
        <p:txBody>
          <a:bodyPr wrap="square">
            <a:spAutoFit/>
          </a:bodyPr>
          <a:lstStyle/>
          <a:p>
            <a:r>
              <a:rPr lang="vi-VN" dirty="0">
                <a:solidFill>
                  <a:srgbClr val="0070C0"/>
                </a:solidFill>
                <a:latin typeface="Arial Rounded"/>
                <a:ea typeface="Arial Rounded"/>
                <a:cs typeface="Arial Rounded"/>
                <a:sym typeface="Arial Rounded"/>
              </a:rPr>
              <a:t> </a:t>
            </a:r>
            <a:r>
              <a:rPr lang="en-US" dirty="0" smtClean="0">
                <a:solidFill>
                  <a:srgbClr val="0070C0"/>
                </a:solidFill>
                <a:latin typeface="Arial Rounded"/>
                <a:ea typeface="Arial Rounded"/>
                <a:cs typeface="Arial Rounded"/>
                <a:sym typeface="Arial Rounded"/>
              </a:rPr>
              <a:t>            </a:t>
            </a:r>
            <a:r>
              <a:rPr lang="vi-VN" sz="3400" dirty="0" smtClean="0">
                <a:solidFill>
                  <a:schemeClr val="accent2">
                    <a:lumMod val="50000"/>
                  </a:schemeClr>
                </a:solidFill>
                <a:latin typeface="Arial Rounded"/>
                <a:ea typeface="Arial Rounded"/>
                <a:cs typeface="Arial Rounded"/>
                <a:sym typeface="Arial Rounded"/>
              </a:rPr>
              <a:t>Chi </a:t>
            </a:r>
            <a:r>
              <a:rPr lang="vi-VN" sz="3400" dirty="0">
                <a:solidFill>
                  <a:schemeClr val="accent2">
                    <a:lumMod val="50000"/>
                  </a:schemeClr>
                </a:solidFill>
                <a:latin typeface="Arial Rounded"/>
                <a:ea typeface="Arial Rounded"/>
                <a:cs typeface="Arial Rounded"/>
                <a:sym typeface="Arial Rounded"/>
              </a:rPr>
              <a:t>vui lắm. Em nhặt rau giúp mẹ. Bố dọn nhà, rửa xoong nồi, cốc chén. Ông bà trông em bé để mẹ nấu ăn. Cả nhà quây quần bên nhau. Bữa cơm thật tuyệt. Chi thích ngày nào cũng là ngày gia đình Việt Nam.</a:t>
            </a:r>
            <a:endParaRPr lang="en-US" sz="3400" dirty="0"/>
          </a:p>
        </p:txBody>
      </p:sp>
      <p:sp>
        <p:nvSpPr>
          <p:cNvPr id="5" name="TextBox 4"/>
          <p:cNvSpPr txBox="1"/>
          <p:nvPr/>
        </p:nvSpPr>
        <p:spPr>
          <a:xfrm>
            <a:off x="1878496" y="4373218"/>
            <a:ext cx="2130711" cy="446276"/>
          </a:xfrm>
          <a:prstGeom prst="rect">
            <a:avLst/>
          </a:prstGeom>
          <a:noFill/>
        </p:spPr>
        <p:txBody>
          <a:bodyPr wrap="none" rtlCol="0">
            <a:spAutoFit/>
          </a:bodyPr>
          <a:lstStyle/>
          <a:p>
            <a:r>
              <a:rPr lang="en-US" sz="2300" dirty="0" err="1" smtClean="0"/>
              <a:t>Thi</a:t>
            </a:r>
            <a:r>
              <a:rPr lang="en-US" sz="2300" dirty="0" smtClean="0"/>
              <a:t> </a:t>
            </a:r>
            <a:r>
              <a:rPr lang="en-US" sz="2300" dirty="0" err="1" smtClean="0"/>
              <a:t>đọc</a:t>
            </a:r>
            <a:r>
              <a:rPr lang="en-US" sz="2300" dirty="0" smtClean="0"/>
              <a:t> </a:t>
            </a:r>
            <a:r>
              <a:rPr lang="en-US" sz="2300" dirty="0" err="1" smtClean="0"/>
              <a:t>đoạn</a:t>
            </a:r>
            <a:r>
              <a:rPr lang="en-US" sz="2300" dirty="0" smtClean="0"/>
              <a:t> 2</a:t>
            </a:r>
            <a:endParaRPr lang="en-US" sz="2300" dirty="0"/>
          </a:p>
        </p:txBody>
      </p:sp>
      <p:sp>
        <p:nvSpPr>
          <p:cNvPr id="2" name="Rectangle 1"/>
          <p:cNvSpPr/>
          <p:nvPr/>
        </p:nvSpPr>
        <p:spPr>
          <a:xfrm>
            <a:off x="2490201" y="559244"/>
            <a:ext cx="3038012" cy="492443"/>
          </a:xfrm>
          <a:prstGeom prst="rect">
            <a:avLst/>
          </a:prstGeom>
        </p:spPr>
        <p:txBody>
          <a:bodyPr wrap="none">
            <a:spAutoFit/>
          </a:bodyPr>
          <a:lstStyle/>
          <a:p>
            <a:pPr lvl="0" algn="ctr"/>
            <a:r>
              <a:rPr lang="vi-VN" sz="2600" b="1" dirty="0">
                <a:solidFill>
                  <a:srgbClr val="F14420"/>
                </a:solidFill>
                <a:latin typeface="Arial Rounded"/>
                <a:ea typeface="Arial Rounded"/>
                <a:cs typeface="Arial Rounded"/>
                <a:sym typeface="Arial Rounded"/>
              </a:rPr>
              <a:t>Bữa cơm gia đình</a:t>
            </a:r>
            <a:endParaRPr lang="vi-VN" sz="2600" dirty="0"/>
          </a:p>
        </p:txBody>
      </p:sp>
    </p:spTree>
    <p:extLst>
      <p:ext uri="{BB962C8B-B14F-4D97-AF65-F5344CB8AC3E}">
        <p14:creationId xmlns:p14="http://schemas.microsoft.com/office/powerpoint/2010/main" xmlns="" val="2250386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185761"/>
          </a:xfrm>
          <a:prstGeom prst="rect">
            <a:avLst/>
          </a:prstGeom>
          <a:noFill/>
        </p:spPr>
        <p:txBody>
          <a:bodyPr wrap="square" rtlCol="0">
            <a:spAutoFit/>
          </a:bodyPr>
          <a:lstStyle/>
          <a:p>
            <a:pPr lvl="0" algn="ctr"/>
            <a:r>
              <a:rPr lang="vi-VN" sz="2200" b="1" dirty="0">
                <a:solidFill>
                  <a:srgbClr val="F14420"/>
                </a:solidFill>
                <a:latin typeface="Arial Rounded"/>
                <a:ea typeface="Arial Rounded"/>
                <a:cs typeface="Arial Rounded"/>
                <a:sym typeface="Arial Rounded"/>
              </a:rPr>
              <a:t>Bữa cơm gia đình</a:t>
            </a:r>
            <a:endParaRPr lang="vi-VN" sz="2200" dirty="0"/>
          </a:p>
          <a:p>
            <a:pPr lvl="0" algn="just"/>
            <a:r>
              <a:rPr lang="vi-VN" sz="2200" dirty="0">
                <a:solidFill>
                  <a:srgbClr val="679C31"/>
                </a:solidFill>
                <a:latin typeface="Arial Rounded"/>
                <a:ea typeface="Arial Rounded"/>
                <a:cs typeface="Arial Rounded"/>
                <a:sym typeface="Arial Rounded"/>
              </a:rPr>
              <a:t>	</a:t>
            </a:r>
            <a:r>
              <a:rPr lang="vi-VN" sz="2200" dirty="0">
                <a:latin typeface="Arial Rounded"/>
                <a:ea typeface="Arial Rounded"/>
                <a:cs typeface="Arial Rounded"/>
                <a:sym typeface="Arial Rounded"/>
              </a:rPr>
              <a:t>Thấy mẹ đi chợ về, Chi hỏi:</a:t>
            </a:r>
          </a:p>
          <a:p>
            <a:pPr lvl="0" algn="just"/>
            <a:r>
              <a:rPr lang="vi-VN" sz="2200" dirty="0">
                <a:latin typeface="Arial Rounded"/>
                <a:ea typeface="Arial Rounded"/>
                <a:cs typeface="Arial Rounded"/>
                <a:sym typeface="Arial Rounded"/>
              </a:rPr>
              <a:t>        - Sao mẹ mua nhiều đồ ăn thế ạ? </a:t>
            </a:r>
          </a:p>
          <a:p>
            <a:pPr lvl="0" algn="just"/>
            <a:r>
              <a:rPr lang="vi-VN" sz="2200" dirty="0">
                <a:latin typeface="Arial Rounded"/>
                <a:ea typeface="Arial Rounded"/>
                <a:cs typeface="Arial Rounded"/>
                <a:sym typeface="Arial Rounded"/>
              </a:rPr>
              <a:t>        - Đố con hôm nay là ngày gì?</a:t>
            </a:r>
          </a:p>
          <a:p>
            <a:pPr lvl="0" algn="just"/>
            <a:r>
              <a:rPr lang="vi-VN" sz="2200" dirty="0">
                <a:latin typeface="Arial Rounded"/>
                <a:ea typeface="Arial Rounded"/>
                <a:cs typeface="Arial Rounded"/>
                <a:sym typeface="Arial Rounded"/>
              </a:rPr>
              <a:t>        Chi chạy lại xem lịch:   </a:t>
            </a:r>
          </a:p>
          <a:p>
            <a:pPr lvl="0" algn="just"/>
            <a:r>
              <a:rPr lang="vi-VN" sz="2200" dirty="0">
                <a:latin typeface="Arial Rounded"/>
                <a:ea typeface="Arial Rounded"/>
                <a:cs typeface="Arial Rounded"/>
                <a:sym typeface="Arial Rounded"/>
              </a:rPr>
              <a:t>        - </a:t>
            </a:r>
            <a:r>
              <a:rPr lang="en-US" sz="2200" dirty="0" err="1" smtClean="0">
                <a:latin typeface="Arial Rounded"/>
                <a:ea typeface="Arial Rounded"/>
                <a:cs typeface="Arial Rounded"/>
                <a:sym typeface="Arial Rounded"/>
              </a:rPr>
              <a:t>A,n</a:t>
            </a:r>
            <a:r>
              <a:rPr lang="vi-VN" sz="2200" dirty="0" smtClean="0">
                <a:latin typeface="Arial Rounded"/>
                <a:ea typeface="Arial Rounded"/>
                <a:cs typeface="Arial Rounded"/>
                <a:sym typeface="Arial Rounded"/>
              </a:rPr>
              <a:t>gày </a:t>
            </a:r>
            <a:r>
              <a:rPr lang="vi-VN" sz="2200" dirty="0">
                <a:latin typeface="Arial Rounded"/>
                <a:ea typeface="Arial Rounded"/>
                <a:cs typeface="Arial Rounded"/>
                <a:sym typeface="Arial Rounded"/>
              </a:rPr>
              <a:t>28 tháng 6, Ngày Gia đình Việt Nam.</a:t>
            </a:r>
          </a:p>
          <a:p>
            <a:pPr lvl="0" algn="just"/>
            <a:r>
              <a:rPr lang="vi-VN" sz="2200" dirty="0">
                <a:latin typeface="Arial Rounded"/>
                <a:ea typeface="Arial Rounded"/>
                <a:cs typeface="Arial Rounded"/>
                <a:sym typeface="Arial Rounded"/>
              </a:rPr>
              <a:t>        - Đúng rồi. Vì thế hôm nay nhà mình liên hoan con ạ.</a:t>
            </a:r>
          </a:p>
          <a:p>
            <a:pPr lvl="0" algn="just"/>
            <a:r>
              <a:rPr lang="vi-VN" sz="22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200" dirty="0"/>
          </a:p>
          <a:p>
            <a:pPr lvl="0" algn="just"/>
            <a:r>
              <a:rPr lang="vi-VN" sz="2400" dirty="0">
                <a:latin typeface="Arial Rounded"/>
                <a:ea typeface="Arial Rounded"/>
                <a:cs typeface="Arial Rounded"/>
                <a:sym typeface="Arial Rounded"/>
              </a:rPr>
              <a:t>	</a:t>
            </a:r>
            <a:r>
              <a:rPr lang="vi-VN" sz="1800" dirty="0">
                <a:latin typeface="Arial Rounded"/>
                <a:ea typeface="Arial Rounded"/>
                <a:cs typeface="Arial Rounded"/>
                <a:sym typeface="Arial Rounded"/>
              </a:rPr>
              <a:t>                                                    </a:t>
            </a:r>
            <a:r>
              <a:rPr lang="en-US" sz="1800" dirty="0" smtClean="0">
                <a:latin typeface="Arial Rounded"/>
                <a:ea typeface="Arial Rounded"/>
                <a:cs typeface="Arial Rounded"/>
                <a:sym typeface="Arial Rounded"/>
              </a:rPr>
              <a:t>                            </a:t>
            </a:r>
            <a:r>
              <a:rPr lang="vi-VN" sz="1800" dirty="0" smtClean="0">
                <a:latin typeface="Arial Rounded"/>
                <a:ea typeface="Arial Rounded"/>
                <a:cs typeface="Arial Rounded"/>
                <a:sym typeface="Arial Rounded"/>
              </a:rPr>
              <a:t>         </a:t>
            </a:r>
            <a:r>
              <a:rPr lang="vi-VN" sz="1800" dirty="0">
                <a:latin typeface="Arial Rounded"/>
                <a:ea typeface="Arial Rounded"/>
                <a:cs typeface="Arial Rounded"/>
                <a:sym typeface="Arial Rounded"/>
              </a:rPr>
              <a:t>(Châu Anh)</a:t>
            </a:r>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1702" y="195944"/>
            <a:ext cx="1192640" cy="457974"/>
          </a:xfrm>
          <a:prstGeom prst="rect">
            <a:avLst/>
          </a:prstGeom>
        </p:spPr>
      </p:pic>
      <p:pic>
        <p:nvPicPr>
          <p:cNvPr id="10" name="loa nghe lần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 xmlns:a16="http://schemas.microsoft.com/office/drawing/2014/main" id="{760FC3C0-38ED-4BC7-9E5B-D57ADB340AF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628808" y="-542141"/>
            <a:ext cx="457200" cy="457200"/>
          </a:xfrm>
          <a:prstGeom prst="rect">
            <a:avLst/>
          </a:prstGeom>
        </p:spPr>
      </p:pic>
      <p:pic>
        <p:nvPicPr>
          <p:cNvPr id="13" name="Loa nghe lại" descr="Volume">
            <a:extLst>
              <a:ext uri="{FF2B5EF4-FFF2-40B4-BE49-F238E27FC236}">
                <a16:creationId xmlns="" xmlns:a16="http://schemas.microsoft.com/office/drawing/2014/main" id="{04BEA446-3CFC-444E-B55E-689AC0837FB8}"/>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2229846" y="125468"/>
            <a:ext cx="320126" cy="149731"/>
          </a:xfrm>
          <a:prstGeom prst="rect">
            <a:avLst/>
          </a:prstGeom>
        </p:spPr>
      </p:pic>
      <p:sp>
        <p:nvSpPr>
          <p:cNvPr id="2" name="TextBox 1"/>
          <p:cNvSpPr txBox="1"/>
          <p:nvPr/>
        </p:nvSpPr>
        <p:spPr>
          <a:xfrm>
            <a:off x="1608234" y="4506138"/>
            <a:ext cx="1388522" cy="307777"/>
          </a:xfrm>
          <a:prstGeom prst="rect">
            <a:avLst/>
          </a:prstGeom>
          <a:noFill/>
        </p:spPr>
        <p:txBody>
          <a:bodyPr wrap="none" rtlCol="0">
            <a:spAutoFit/>
          </a:bodyPr>
          <a:lstStyle/>
          <a:p>
            <a:r>
              <a:rPr lang="en-US" dirty="0" err="1" smtClean="0"/>
              <a:t>Đọc</a:t>
            </a:r>
            <a:r>
              <a:rPr lang="en-US" dirty="0" smtClean="0"/>
              <a:t>  </a:t>
            </a:r>
            <a:r>
              <a:rPr lang="en-US" dirty="0" err="1" smtClean="0"/>
              <a:t>mẫu</a:t>
            </a:r>
            <a:r>
              <a:rPr lang="en-US" dirty="0" smtClean="0"/>
              <a:t> </a:t>
            </a:r>
            <a:r>
              <a:rPr lang="en-US" dirty="0" err="1" smtClean="0"/>
              <a:t>lần</a:t>
            </a:r>
            <a:r>
              <a:rPr lang="en-US" dirty="0" smtClean="0"/>
              <a:t> 2</a:t>
            </a:r>
            <a:endParaRPr lang="en-US" dirty="0"/>
          </a:p>
        </p:txBody>
      </p:sp>
    </p:spTree>
    <p:extLst>
      <p:ext uri="{BB962C8B-B14F-4D97-AF65-F5344CB8AC3E}">
        <p14:creationId xmlns:p14="http://schemas.microsoft.com/office/powerpoint/2010/main" xmlns="" val="2305022014"/>
      </p:ext>
    </p:extLst>
  </p:cSld>
  <p:clrMapOvr>
    <a:masterClrMapping/>
  </p:clrMapOvr>
  <p:timing>
    <p:tnLst>
      <p:par>
        <p:cTn id="1" dur="indefinite" restart="never" nodeType="tmRoot">
          <p:childTnLst>
            <p:video>
              <p:cMediaNode vol="80000">
                <p:cTn id="2" fill="hold" display="0">
                  <p:stCondLst>
                    <p:cond delay="indefinite"/>
                  </p:stCondLst>
                  <p:endCondLst>
                    <p:cond evt="onStopAudio" delay="0">
                      <p:tgtEl>
                        <p:sldTgt/>
                      </p:tgtEl>
                    </p:cond>
                  </p:endCondLst>
                </p:cTn>
                <p:tgtEl>
                  <p:spTgt spid="10"/>
                </p:tgtEl>
              </p:cMediaNode>
            </p:video>
            <p:video>
              <p:cMediaNode vol="80000">
                <p:cTn id="3" fill="hold" display="0">
                  <p:stCondLst>
                    <p:cond delay="indefinite"/>
                  </p:stCondLst>
                  <p:endCondLst>
                    <p:cond evt="onStopAudio" delay="0">
                      <p:tgtEl>
                        <p:sldTgt/>
                      </p:tgtEl>
                    </p:cond>
                  </p:end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6" name="Google Shape;296;p8"/>
          <p:cNvSpPr txBox="1"/>
          <p:nvPr/>
        </p:nvSpPr>
        <p:spPr>
          <a:xfrm>
            <a:off x="1523301" y="1999911"/>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3</a:t>
            </a:r>
            <a:endParaRPr sz="5400" b="1" dirty="0">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2" presetClass="entr" presetSubtype="2" fill="hold" nodeType="withEffect">
                                  <p:stCondLst>
                                    <p:cond delay="2250"/>
                                  </p:stCondLst>
                                  <p:childTnLst>
                                    <p:set>
                                      <p:cBhvr>
                                        <p:cTn id="65" dur="1" fill="hold">
                                          <p:stCondLst>
                                            <p:cond delay="0"/>
                                          </p:stCondLst>
                                        </p:cTn>
                                        <p:tgtEl>
                                          <p:spTgt spid="297"/>
                                        </p:tgtEl>
                                        <p:attrNameLst>
                                          <p:attrName>style.visibility</p:attrName>
                                        </p:attrNameLst>
                                      </p:cBhvr>
                                      <p:to>
                                        <p:strVal val="visible"/>
                                      </p:to>
                                    </p:set>
                                    <p:anim calcmode="lin" valueType="num">
                                      <p:cBhvr additive="base">
                                        <p:cTn id="66"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477079" y="898013"/>
            <a:ext cx="82488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nào?</a:t>
            </a:r>
            <a:endParaRPr sz="2400" dirty="0">
              <a:solidFill>
                <a:srgbClr val="4CA420"/>
              </a:solidFill>
              <a:latin typeface="Arial Rounded"/>
              <a:ea typeface="Arial Rounded"/>
              <a:cs typeface="Arial Rounded"/>
              <a:sym typeface="Arial Rounded"/>
            </a:endParaRPr>
          </a:p>
        </p:txBody>
      </p:sp>
      <p:sp>
        <p:nvSpPr>
          <p:cNvPr id="305" name="Google Shape;305;p9"/>
          <p:cNvSpPr/>
          <p:nvPr/>
        </p:nvSpPr>
        <p:spPr>
          <a:xfrm>
            <a:off x="477079" y="1279761"/>
            <a:ext cx="799376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làm gì?</a:t>
            </a:r>
            <a:endParaRPr sz="24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2376" y="2445025"/>
            <a:ext cx="4218041" cy="26434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2377" y="259190"/>
            <a:ext cx="2726246" cy="638823"/>
          </a:xfrm>
          <a:prstGeom prst="rect">
            <a:avLst/>
          </a:prstGeom>
        </p:spPr>
      </p:pic>
      <p:sp>
        <p:nvSpPr>
          <p:cNvPr id="11" name="Google Shape;306;p9"/>
          <p:cNvSpPr/>
          <p:nvPr/>
        </p:nvSpPr>
        <p:spPr>
          <a:xfrm>
            <a:off x="503287" y="1713459"/>
            <a:ext cx="5738493"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vi-VN" sz="2400" dirty="0">
                <a:solidFill>
                  <a:srgbClr val="4CA420"/>
                </a:solidFill>
                <a:latin typeface="Arial Rounded"/>
                <a:ea typeface="Arial Rounded"/>
                <a:cs typeface="Arial Rounded"/>
                <a:sym typeface="Arial Rounded"/>
              </a:rPr>
              <a:t>) Theo em, vì sao Chi rất vui?</a:t>
            </a:r>
            <a:endParaRPr sz="2400" dirty="0">
              <a:solidFill>
                <a:srgbClr val="4CA420"/>
              </a:solidFill>
              <a:latin typeface="Arial Rounded"/>
              <a:ea typeface="Arial Rounded"/>
              <a:cs typeface="Arial Rounded"/>
              <a:sym typeface="Arial Rounded"/>
            </a:endParaRPr>
          </a:p>
        </p:txBody>
      </p:sp>
      <p:cxnSp>
        <p:nvCxnSpPr>
          <p:cNvPr id="14" name="Straight Connector 13"/>
          <p:cNvCxnSpPr/>
          <p:nvPr/>
        </p:nvCxnSpPr>
        <p:spPr>
          <a:xfrm flipV="1">
            <a:off x="1296573" y="790026"/>
            <a:ext cx="1804436"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wipe(down)">
                                      <p:cBhvr>
                                        <p:cTn id="20" dur="500"/>
                                        <p:tgtEl>
                                          <p:spTgt spid="30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4"/>
                                        </p:tgtEl>
                                        <p:attrNameLst>
                                          <p:attrName>style.visibility</p:attrName>
                                        </p:attrNameLst>
                                      </p:cBhvr>
                                      <p:to>
                                        <p:strVal val="visible"/>
                                      </p:to>
                                    </p:set>
                                    <p:animEffect transition="in" filter="wipe(down)">
                                      <p:cBhvr>
                                        <p:cTn id="23" dur="500"/>
                                        <p:tgtEl>
                                          <p:spTgt spid="3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P spid="30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103" y="188813"/>
            <a:ext cx="8356962" cy="4185761"/>
          </a:xfrm>
          <a:prstGeom prst="rect">
            <a:avLst/>
          </a:prstGeom>
          <a:noFill/>
        </p:spPr>
        <p:txBody>
          <a:bodyPr wrap="square" rtlCol="0">
            <a:spAutoFit/>
          </a:bodyPr>
          <a:lstStyle/>
          <a:p>
            <a:pPr lvl="0" algn="ctr"/>
            <a:r>
              <a:rPr lang="vi-VN" sz="2200" b="1" dirty="0">
                <a:solidFill>
                  <a:srgbClr val="F14420"/>
                </a:solidFill>
                <a:latin typeface="Arial Rounded"/>
                <a:ea typeface="Arial Rounded"/>
                <a:cs typeface="Arial Rounded"/>
                <a:sym typeface="Arial Rounded"/>
              </a:rPr>
              <a:t>Bữa cơm gia đình</a:t>
            </a:r>
            <a:endParaRPr lang="vi-VN" sz="2200" dirty="0"/>
          </a:p>
          <a:p>
            <a:pPr lvl="0" algn="just"/>
            <a:r>
              <a:rPr lang="vi-VN" sz="2200" dirty="0">
                <a:solidFill>
                  <a:srgbClr val="679C31"/>
                </a:solidFill>
                <a:latin typeface="Arial Rounded"/>
                <a:ea typeface="Arial Rounded"/>
                <a:cs typeface="Arial Rounded"/>
                <a:sym typeface="Arial Rounded"/>
              </a:rPr>
              <a:t>	</a:t>
            </a:r>
            <a:r>
              <a:rPr lang="vi-VN" sz="2200" dirty="0">
                <a:latin typeface="Arial Rounded"/>
                <a:ea typeface="Arial Rounded"/>
                <a:cs typeface="Arial Rounded"/>
                <a:sym typeface="Arial Rounded"/>
              </a:rPr>
              <a:t>Thấy mẹ đi chợ về, Chi hỏi:</a:t>
            </a:r>
          </a:p>
          <a:p>
            <a:pPr lvl="0" algn="just"/>
            <a:r>
              <a:rPr lang="vi-VN" sz="2200" dirty="0">
                <a:latin typeface="Arial Rounded"/>
                <a:ea typeface="Arial Rounded"/>
                <a:cs typeface="Arial Rounded"/>
                <a:sym typeface="Arial Rounded"/>
              </a:rPr>
              <a:t>        - Sao mẹ mua nhiều đồ ăn thế ạ? </a:t>
            </a:r>
          </a:p>
          <a:p>
            <a:pPr lvl="0" algn="just"/>
            <a:r>
              <a:rPr lang="vi-VN" sz="2200" dirty="0">
                <a:latin typeface="Arial Rounded"/>
                <a:ea typeface="Arial Rounded"/>
                <a:cs typeface="Arial Rounded"/>
                <a:sym typeface="Arial Rounded"/>
              </a:rPr>
              <a:t>        - Đố con hôm nay là ngày gì?</a:t>
            </a:r>
          </a:p>
          <a:p>
            <a:pPr lvl="0" algn="just"/>
            <a:r>
              <a:rPr lang="vi-VN" sz="2200" dirty="0">
                <a:latin typeface="Arial Rounded"/>
                <a:ea typeface="Arial Rounded"/>
                <a:cs typeface="Arial Rounded"/>
                <a:sym typeface="Arial Rounded"/>
              </a:rPr>
              <a:t>        Chi chạy lại xem lịch:   </a:t>
            </a:r>
          </a:p>
          <a:p>
            <a:pPr lvl="0" algn="just"/>
            <a:r>
              <a:rPr lang="vi-VN" sz="2200" dirty="0">
                <a:latin typeface="Arial Rounded"/>
                <a:ea typeface="Arial Rounded"/>
                <a:cs typeface="Arial Rounded"/>
                <a:sym typeface="Arial Rounded"/>
              </a:rPr>
              <a:t>        - </a:t>
            </a:r>
            <a:r>
              <a:rPr lang="en-US" sz="2200" dirty="0" smtClean="0">
                <a:latin typeface="Arial Rounded"/>
                <a:ea typeface="Arial Rounded"/>
                <a:cs typeface="Arial Rounded"/>
                <a:sym typeface="Arial Rounded"/>
              </a:rPr>
              <a:t>A, n</a:t>
            </a:r>
            <a:r>
              <a:rPr lang="vi-VN" sz="2200" dirty="0" smtClean="0">
                <a:latin typeface="Arial Rounded"/>
                <a:ea typeface="Arial Rounded"/>
                <a:cs typeface="Arial Rounded"/>
                <a:sym typeface="Arial Rounded"/>
              </a:rPr>
              <a:t>gày </a:t>
            </a:r>
            <a:r>
              <a:rPr lang="vi-VN" sz="2200" dirty="0">
                <a:latin typeface="Arial Rounded"/>
                <a:ea typeface="Arial Rounded"/>
                <a:cs typeface="Arial Rounded"/>
                <a:sym typeface="Arial Rounded"/>
              </a:rPr>
              <a:t>28 tháng 6, Ngày Gia đình Việt Nam.</a:t>
            </a:r>
          </a:p>
          <a:p>
            <a:pPr lvl="0" algn="just"/>
            <a:r>
              <a:rPr lang="vi-VN" sz="2200" dirty="0">
                <a:latin typeface="Arial Rounded"/>
                <a:ea typeface="Arial Rounded"/>
                <a:cs typeface="Arial Rounded"/>
                <a:sym typeface="Arial Rounded"/>
              </a:rPr>
              <a:t>        - Đúng rồi. Vì thế hôm nay nhà mình liên hoan con ạ.</a:t>
            </a:r>
          </a:p>
          <a:p>
            <a:pPr lvl="0" algn="just"/>
            <a:r>
              <a:rPr lang="vi-VN" sz="22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200" dirty="0"/>
          </a:p>
          <a:p>
            <a:pPr lvl="0" algn="just"/>
            <a:r>
              <a:rPr lang="vi-VN" sz="2400" dirty="0">
                <a:latin typeface="Arial Rounded"/>
                <a:ea typeface="Arial Rounded"/>
                <a:cs typeface="Arial Rounded"/>
                <a:sym typeface="Arial Rounded"/>
              </a:rPr>
              <a:t>	</a:t>
            </a:r>
            <a:r>
              <a:rPr lang="vi-VN" sz="1800" dirty="0">
                <a:latin typeface="Arial Rounded"/>
                <a:ea typeface="Arial Rounded"/>
                <a:cs typeface="Arial Rounded"/>
                <a:sym typeface="Arial Rounded"/>
              </a:rPr>
              <a:t>                                                    </a:t>
            </a:r>
            <a:r>
              <a:rPr lang="en-US" sz="1800" dirty="0" smtClean="0">
                <a:latin typeface="Arial Rounded"/>
                <a:ea typeface="Arial Rounded"/>
                <a:cs typeface="Arial Rounded"/>
                <a:sym typeface="Arial Rounded"/>
              </a:rPr>
              <a:t>                            </a:t>
            </a:r>
            <a:r>
              <a:rPr lang="vi-VN" sz="1800" dirty="0" smtClean="0">
                <a:latin typeface="Arial Rounded"/>
                <a:ea typeface="Arial Rounded"/>
                <a:cs typeface="Arial Rounded"/>
                <a:sym typeface="Arial Rounded"/>
              </a:rPr>
              <a:t>         </a:t>
            </a:r>
            <a:r>
              <a:rPr lang="vi-VN" sz="1800" dirty="0">
                <a:latin typeface="Arial Rounded"/>
                <a:ea typeface="Arial Rounded"/>
                <a:cs typeface="Arial Rounded"/>
                <a:sym typeface="Arial Rounded"/>
              </a:rPr>
              <a:t>(Châu Anh)</a:t>
            </a:r>
            <a:endParaRPr lang="en-US" sz="1800" dirty="0"/>
          </a:p>
        </p:txBody>
      </p:sp>
      <p:sp>
        <p:nvSpPr>
          <p:cNvPr id="3" name="Google Shape;304;p9"/>
          <p:cNvSpPr/>
          <p:nvPr/>
        </p:nvSpPr>
        <p:spPr>
          <a:xfrm>
            <a:off x="715620" y="4127824"/>
            <a:ext cx="58342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nào?</a:t>
            </a:r>
            <a:endParaRPr sz="2400" dirty="0">
              <a:solidFill>
                <a:srgbClr val="4CA420"/>
              </a:solidFill>
              <a:latin typeface="Arial Rounded"/>
              <a:ea typeface="Arial Rounded"/>
              <a:cs typeface="Arial Rounded"/>
              <a:sym typeface="Arial Rounded"/>
            </a:endParaRPr>
          </a:p>
        </p:txBody>
      </p:sp>
      <p:sp>
        <p:nvSpPr>
          <p:cNvPr id="4" name="Google Shape;304;p9"/>
          <p:cNvSpPr/>
          <p:nvPr/>
        </p:nvSpPr>
        <p:spPr>
          <a:xfrm>
            <a:off x="457207" y="4122523"/>
            <a:ext cx="6539944"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a:t>
            </a:r>
            <a:r>
              <a:rPr lang="en-US" sz="2400" dirty="0" smtClean="0">
                <a:solidFill>
                  <a:srgbClr val="FF0000"/>
                </a:solidFill>
                <a:latin typeface="Arial Rounded"/>
                <a:ea typeface="Arial Rounded"/>
                <a:cs typeface="Arial Rounded"/>
                <a:sym typeface="Arial Rounded"/>
              </a:rPr>
              <a:t>28 </a:t>
            </a:r>
            <a:r>
              <a:rPr lang="en-US" sz="2400" dirty="0" err="1" smtClean="0">
                <a:solidFill>
                  <a:srgbClr val="FF0000"/>
                </a:solidFill>
                <a:latin typeface="Arial Rounded"/>
                <a:ea typeface="Arial Rounded"/>
                <a:cs typeface="Arial Rounded"/>
                <a:sym typeface="Arial Rounded"/>
              </a:rPr>
              <a:t>tháng</a:t>
            </a:r>
            <a:r>
              <a:rPr lang="en-US" sz="2400" dirty="0" smtClean="0">
                <a:solidFill>
                  <a:srgbClr val="FF0000"/>
                </a:solidFill>
                <a:latin typeface="Arial Rounded"/>
                <a:ea typeface="Arial Rounded"/>
                <a:cs typeface="Arial Rounded"/>
                <a:sym typeface="Arial Rounded"/>
              </a:rPr>
              <a:t> 6</a:t>
            </a:r>
            <a:endParaRPr sz="2400" dirty="0">
              <a:solidFill>
                <a:srgbClr val="FF0000"/>
              </a:solidFill>
              <a:latin typeface="Arial Rounded"/>
              <a:ea typeface="Arial Rounded"/>
              <a:cs typeface="Arial Rounded"/>
              <a:sym typeface="Arial Rounded"/>
            </a:endParaRPr>
          </a:p>
        </p:txBody>
      </p:sp>
      <p:sp>
        <p:nvSpPr>
          <p:cNvPr id="5" name="Google Shape;305;p9"/>
          <p:cNvSpPr/>
          <p:nvPr/>
        </p:nvSpPr>
        <p:spPr>
          <a:xfrm>
            <a:off x="466649" y="4116688"/>
            <a:ext cx="60931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làm gì?</a:t>
            </a:r>
            <a:endParaRPr sz="2400" dirty="0">
              <a:solidFill>
                <a:srgbClr val="4CA420"/>
              </a:solidFill>
              <a:latin typeface="Arial Rounded"/>
              <a:ea typeface="Arial Rounded"/>
              <a:cs typeface="Arial Rounded"/>
              <a:sym typeface="Arial Rounded"/>
            </a:endParaRPr>
          </a:p>
        </p:txBody>
      </p:sp>
      <p:sp>
        <p:nvSpPr>
          <p:cNvPr id="8" name="Google Shape;305;p9"/>
          <p:cNvSpPr/>
          <p:nvPr/>
        </p:nvSpPr>
        <p:spPr>
          <a:xfrm>
            <a:off x="516859" y="4085853"/>
            <a:ext cx="6162236"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a:t>
            </a:r>
            <a:r>
              <a:rPr lang="vi-VN" sz="2400" dirty="0" smtClean="0">
                <a:solidFill>
                  <a:srgbClr val="FF0000"/>
                </a:solidFill>
                <a:latin typeface="Arial Rounded"/>
                <a:ea typeface="Arial Rounded"/>
                <a:cs typeface="Arial Rounded"/>
                <a:sym typeface="Arial Rounded"/>
              </a:rPr>
              <a:t>l</a:t>
            </a:r>
            <a:r>
              <a:rPr lang="en-US" sz="2400" dirty="0" err="1" smtClean="0">
                <a:solidFill>
                  <a:srgbClr val="FF0000"/>
                </a:solidFill>
                <a:latin typeface="Arial Rounded"/>
                <a:ea typeface="Arial Rounded"/>
                <a:cs typeface="Arial Rounded"/>
                <a:sym typeface="Arial Rounded"/>
              </a:rPr>
              <a:t>iên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hoan</a:t>
            </a:r>
            <a:r>
              <a:rPr lang="en-US" sz="2400" dirty="0" smtClean="0">
                <a:solidFill>
                  <a:srgbClr val="4CA420"/>
                </a:solidFill>
                <a:latin typeface="Arial Rounded"/>
                <a:ea typeface="Arial Rounded"/>
                <a:cs typeface="Arial Rounded"/>
                <a:sym typeface="Arial Rounded"/>
              </a:rPr>
              <a:t>.</a:t>
            </a:r>
            <a:endParaRPr sz="2400" dirty="0">
              <a:solidFill>
                <a:srgbClr val="4CA420"/>
              </a:solidFill>
              <a:latin typeface="Arial Rounded"/>
              <a:ea typeface="Arial Rounded"/>
              <a:cs typeface="Arial Rounded"/>
              <a:sym typeface="Arial Rounded"/>
            </a:endParaRPr>
          </a:p>
        </p:txBody>
      </p:sp>
      <p:sp>
        <p:nvSpPr>
          <p:cNvPr id="9" name="Google Shape;306;p9"/>
          <p:cNvSpPr/>
          <p:nvPr/>
        </p:nvSpPr>
        <p:spPr>
          <a:xfrm>
            <a:off x="546654" y="4103220"/>
            <a:ext cx="54863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vi-VN" sz="2400" dirty="0">
                <a:solidFill>
                  <a:srgbClr val="4CA420"/>
                </a:solidFill>
                <a:latin typeface="Arial Rounded"/>
                <a:ea typeface="Arial Rounded"/>
                <a:cs typeface="Arial Rounded"/>
                <a:sym typeface="Arial Rounded"/>
              </a:rPr>
              <a:t>) Theo em, vì sao Chi rất vui?</a:t>
            </a:r>
            <a:endParaRPr sz="2400" dirty="0">
              <a:solidFill>
                <a:srgbClr val="4CA420"/>
              </a:solidFill>
              <a:latin typeface="Arial Rounded"/>
              <a:ea typeface="Arial Rounded"/>
              <a:cs typeface="Arial Rounded"/>
              <a:sym typeface="Arial Rounded"/>
            </a:endParaRPr>
          </a:p>
        </p:txBody>
      </p:sp>
      <p:sp>
        <p:nvSpPr>
          <p:cNvPr id="10" name="Google Shape;306;p9"/>
          <p:cNvSpPr/>
          <p:nvPr/>
        </p:nvSpPr>
        <p:spPr>
          <a:xfrm>
            <a:off x="546654" y="4008121"/>
            <a:ext cx="64504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en-US" sz="2400" dirty="0" smtClean="0">
                <a:solidFill>
                  <a:srgbClr val="4CA420"/>
                </a:solidFill>
                <a:latin typeface="Arial Rounded"/>
                <a:ea typeface="Arial Rounded"/>
                <a:cs typeface="Arial Rounded"/>
                <a:sym typeface="Arial Rounded"/>
              </a:rPr>
              <a:t>, Chi </a:t>
            </a:r>
            <a:r>
              <a:rPr lang="en-US" sz="2400" dirty="0" err="1" smtClean="0">
                <a:solidFill>
                  <a:srgbClr val="4CA420"/>
                </a:solidFill>
                <a:latin typeface="Arial Rounded"/>
                <a:ea typeface="Arial Rounded"/>
                <a:cs typeface="Arial Rounded"/>
                <a:sym typeface="Arial Rounded"/>
              </a:rPr>
              <a:t>vui</a:t>
            </a:r>
            <a:r>
              <a:rPr lang="en-US" sz="2400" dirty="0" smtClean="0">
                <a:solidFill>
                  <a:srgbClr val="4CA42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Vì</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cả</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nhà</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quây</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quần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bên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nhau</a:t>
            </a:r>
            <a:r>
              <a:rPr lang="en-US" sz="2400" dirty="0" smtClean="0">
                <a:solidFill>
                  <a:schemeClr val="tx1"/>
                </a:solidFill>
                <a:latin typeface="Arial Rounded"/>
                <a:ea typeface="Arial Rounded"/>
                <a:cs typeface="Arial Rounded"/>
                <a:sym typeface="Arial Rounded"/>
              </a:rPr>
              <a:t>. </a:t>
            </a:r>
            <a:endParaRPr sz="2400" dirty="0">
              <a:solidFill>
                <a:srgbClr val="FF0000"/>
              </a:solidFill>
              <a:latin typeface="Arial Rounded"/>
              <a:ea typeface="Arial Rounded"/>
              <a:cs typeface="Arial Rounded"/>
              <a:sym typeface="Arial Rounded"/>
            </a:endParaRPr>
          </a:p>
        </p:txBody>
      </p:sp>
      <p:sp>
        <p:nvSpPr>
          <p:cNvPr id="11" name="Google Shape;306;p9"/>
          <p:cNvSpPr/>
          <p:nvPr/>
        </p:nvSpPr>
        <p:spPr>
          <a:xfrm>
            <a:off x="669237" y="4438813"/>
            <a:ext cx="64504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en-US" sz="2400" dirty="0" smtClean="0">
                <a:solidFill>
                  <a:srgbClr val="4CA420"/>
                </a:solidFill>
                <a:latin typeface="Arial Rounded"/>
                <a:ea typeface="Arial Rounded"/>
                <a:cs typeface="Arial Rounded"/>
                <a:sym typeface="Arial Rounded"/>
              </a:rPr>
              <a:t>, Chi </a:t>
            </a:r>
            <a:r>
              <a:rPr lang="en-US" sz="2400" dirty="0" err="1" smtClean="0">
                <a:solidFill>
                  <a:srgbClr val="4CA420"/>
                </a:solidFill>
                <a:latin typeface="Arial Rounded"/>
                <a:ea typeface="Arial Rounded"/>
                <a:cs typeface="Arial Rounded"/>
                <a:sym typeface="Arial Rounded"/>
              </a:rPr>
              <a:t>vui</a:t>
            </a:r>
            <a:r>
              <a:rPr lang="en-US" sz="2400" dirty="0" smtClean="0">
                <a:solidFill>
                  <a:srgbClr val="4CA42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Vì</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bữa</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cơm</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thật</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tuyệt</a:t>
            </a:r>
            <a:r>
              <a:rPr lang="en-US" sz="2400" dirty="0" smtClean="0">
                <a:solidFill>
                  <a:schemeClr val="tx1"/>
                </a:solidFill>
                <a:latin typeface="Arial Rounded"/>
                <a:ea typeface="Arial Rounded"/>
                <a:cs typeface="Arial Rounded"/>
                <a:sym typeface="Arial Rounded"/>
              </a:rPr>
              <a:t>. </a:t>
            </a:r>
            <a:endParaRPr sz="2400" dirty="0">
              <a:solidFill>
                <a:srgbClr val="FF0000"/>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65958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5" grpId="0" animBg="1"/>
      <p:bldP spid="5" grpId="1" animBg="1"/>
      <p:bldP spid="8" grpId="0" animBg="1"/>
      <p:bldP spid="8" grpId="1"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7" name="Google Shape;347;p10"/>
          <p:cNvSpPr txBox="1"/>
          <p:nvPr/>
        </p:nvSpPr>
        <p:spPr>
          <a:xfrm>
            <a:off x="1523300" y="1786866"/>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4</a:t>
            </a:r>
            <a:endParaRPr sz="5400" b="1" dirty="0">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2" presetClass="entr" presetSubtype="2" fill="hold" nodeType="withEffect">
                                  <p:stCondLst>
                                    <p:cond delay="2250"/>
                                  </p:stCondLst>
                                  <p:childTnLst>
                                    <p:set>
                                      <p:cBhvr>
                                        <p:cTn id="65" dur="1" fill="hold">
                                          <p:stCondLst>
                                            <p:cond delay="0"/>
                                          </p:stCondLst>
                                        </p:cTn>
                                        <p:tgtEl>
                                          <p:spTgt spid="348"/>
                                        </p:tgtEl>
                                        <p:attrNameLst>
                                          <p:attrName>style.visibility</p:attrName>
                                        </p:attrNameLst>
                                      </p:cBhvr>
                                      <p:to>
                                        <p:strVal val="visible"/>
                                      </p:to>
                                    </p:set>
                                    <p:anim calcmode="lin" valueType="num">
                                      <p:cBhvr additive="base">
                                        <p:cTn id="66"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062D919-3DD0-4ECE-80AF-87C222B918BB}"/>
              </a:ext>
            </a:extLst>
          </p:cNvPr>
          <p:cNvPicPr>
            <a:picLocks noChangeAspect="1"/>
          </p:cNvPicPr>
          <p:nvPr/>
        </p:nvPicPr>
        <p:blipFill>
          <a:blip r:embed="rId2"/>
          <a:stretch>
            <a:fillRect/>
          </a:stretch>
        </p:blipFill>
        <p:spPr>
          <a:xfrm>
            <a:off x="1" y="895916"/>
            <a:ext cx="9144000" cy="3558097"/>
          </a:xfrm>
          <a:prstGeom prst="rect">
            <a:avLst/>
          </a:prstGeom>
        </p:spPr>
      </p:pic>
      <p:pic>
        <p:nvPicPr>
          <p:cNvPr id="5" name="Picture 4">
            <a:extLst>
              <a:ext uri="{FF2B5EF4-FFF2-40B4-BE49-F238E27FC236}">
                <a16:creationId xmlns="" xmlns:a16="http://schemas.microsoft.com/office/drawing/2014/main" id="{00E83A63-9E81-4809-A536-22B7596481AD}"/>
              </a:ext>
            </a:extLst>
          </p:cNvPr>
          <p:cNvPicPr>
            <a:picLocks noChangeAspect="1"/>
          </p:cNvPicPr>
          <p:nvPr/>
        </p:nvPicPr>
        <p:blipFill>
          <a:blip r:embed="rId3"/>
          <a:stretch>
            <a:fillRect/>
          </a:stretch>
        </p:blipFill>
        <p:spPr>
          <a:xfrm>
            <a:off x="2299087" y="312901"/>
            <a:ext cx="3773100" cy="583015"/>
          </a:xfrm>
          <a:prstGeom prst="rect">
            <a:avLst/>
          </a:prstGeom>
        </p:spPr>
      </p:pic>
      <p:sp>
        <p:nvSpPr>
          <p:cNvPr id="2" name="TextBox 1"/>
          <p:cNvSpPr txBox="1"/>
          <p:nvPr/>
        </p:nvSpPr>
        <p:spPr>
          <a:xfrm>
            <a:off x="634201" y="4237704"/>
            <a:ext cx="3735318" cy="307777"/>
          </a:xfrm>
          <a:prstGeom prst="rect">
            <a:avLst/>
          </a:prstGeom>
          <a:noFill/>
        </p:spPr>
        <p:txBody>
          <a:bodyPr wrap="none" rtlCol="0">
            <a:spAutoFit/>
          </a:bodyPr>
          <a:lstStyle/>
          <a:p>
            <a:r>
              <a:rPr lang="en-US" smtClean="0"/>
              <a:t>Vì sao bạn nhỏ không muốn chích chòe hót?</a:t>
            </a:r>
            <a:endParaRPr lang="en-US"/>
          </a:p>
        </p:txBody>
      </p:sp>
      <p:sp>
        <p:nvSpPr>
          <p:cNvPr id="6" name="TextBox 5"/>
          <p:cNvSpPr txBox="1"/>
          <p:nvPr/>
        </p:nvSpPr>
        <p:spPr>
          <a:xfrm>
            <a:off x="786601" y="4237704"/>
            <a:ext cx="3785400" cy="307777"/>
          </a:xfrm>
          <a:prstGeom prst="rect">
            <a:avLst/>
          </a:prstGeom>
          <a:solidFill>
            <a:schemeClr val="bg1"/>
          </a:solidFill>
        </p:spPr>
        <p:txBody>
          <a:bodyPr wrap="square" rtlCol="0">
            <a:spAutoFit/>
          </a:bodyPr>
          <a:lstStyle/>
          <a:p>
            <a:r>
              <a:rPr lang="en-US" dirty="0" err="1" smtClean="0"/>
              <a:t>Bạn</a:t>
            </a:r>
            <a:r>
              <a:rPr lang="en-US" dirty="0" smtClean="0"/>
              <a:t> </a:t>
            </a:r>
            <a:r>
              <a:rPr lang="en-US" dirty="0" err="1" smtClean="0"/>
              <a:t>nhỏ</a:t>
            </a:r>
            <a:r>
              <a:rPr lang="en-US" dirty="0" smtClean="0"/>
              <a:t> </a:t>
            </a:r>
            <a:r>
              <a:rPr lang="en-US" dirty="0" err="1" smtClean="0"/>
              <a:t>làm</a:t>
            </a:r>
            <a:r>
              <a:rPr lang="en-US" dirty="0" smtClean="0"/>
              <a:t> </a:t>
            </a:r>
            <a:r>
              <a:rPr lang="en-US" dirty="0" err="1" smtClean="0"/>
              <a:t>gì</a:t>
            </a:r>
            <a:r>
              <a:rPr lang="en-US" dirty="0" smtClean="0"/>
              <a:t> </a:t>
            </a:r>
            <a:r>
              <a:rPr lang="en-US" dirty="0" err="1" smtClean="0"/>
              <a:t>trong</a:t>
            </a:r>
            <a:r>
              <a:rPr lang="en-US" dirty="0" smtClean="0"/>
              <a:t> </a:t>
            </a:r>
            <a:r>
              <a:rPr lang="en-US" dirty="0" err="1" smtClean="0"/>
              <a:t>lúc</a:t>
            </a:r>
            <a:r>
              <a:rPr lang="en-US" dirty="0" smtClean="0"/>
              <a:t> </a:t>
            </a:r>
            <a:r>
              <a:rPr lang="en-US" dirty="0" err="1" smtClean="0"/>
              <a:t>bà</a:t>
            </a:r>
            <a:r>
              <a:rPr lang="en-US" dirty="0" smtClean="0"/>
              <a:t> </a:t>
            </a:r>
            <a:r>
              <a:rPr lang="en-US" dirty="0" err="1" smtClean="0"/>
              <a:t>ngủ</a:t>
            </a:r>
            <a:r>
              <a:rPr lang="en-US" dirty="0" smtClean="0"/>
              <a:t>?</a:t>
            </a:r>
            <a:endParaRPr lang="en-US" dirty="0"/>
          </a:p>
        </p:txBody>
      </p:sp>
      <p:sp>
        <p:nvSpPr>
          <p:cNvPr id="7" name="TextBox 6"/>
          <p:cNvSpPr txBox="1"/>
          <p:nvPr/>
        </p:nvSpPr>
        <p:spPr>
          <a:xfrm>
            <a:off x="666160" y="4257693"/>
            <a:ext cx="3785400" cy="307777"/>
          </a:xfrm>
          <a:prstGeom prst="rect">
            <a:avLst/>
          </a:prstGeom>
          <a:solidFill>
            <a:schemeClr val="bg1"/>
          </a:solidFill>
        </p:spPr>
        <p:txBody>
          <a:bodyPr wrap="square" rtlCol="0">
            <a:spAutoFit/>
          </a:bodyPr>
          <a:lstStyle/>
          <a:p>
            <a:r>
              <a:rPr lang="en-US" dirty="0" err="1" smtClean="0"/>
              <a:t>Em</a:t>
            </a:r>
            <a:r>
              <a:rPr lang="en-US" dirty="0" smtClean="0"/>
              <a:t> </a:t>
            </a:r>
            <a:r>
              <a:rPr lang="en-US" dirty="0" err="1" smtClean="0"/>
              <a:t>nghĩ</a:t>
            </a:r>
            <a:r>
              <a:rPr lang="en-US" dirty="0" smtClean="0"/>
              <a:t> </a:t>
            </a:r>
            <a:r>
              <a:rPr lang="en-US" dirty="0" err="1" smtClean="0"/>
              <a:t>gì</a:t>
            </a:r>
            <a:r>
              <a:rPr lang="en-US" dirty="0" smtClean="0"/>
              <a:t> </a:t>
            </a:r>
            <a:r>
              <a:rPr lang="en-US" dirty="0" err="1" smtClean="0"/>
              <a:t>về</a:t>
            </a:r>
            <a:r>
              <a:rPr lang="en-US" dirty="0" smtClean="0"/>
              <a:t> </a:t>
            </a:r>
            <a:r>
              <a:rPr lang="en-US" dirty="0" err="1" smtClean="0"/>
              <a:t>bạn</a:t>
            </a:r>
            <a:r>
              <a:rPr lang="en-US" dirty="0" smtClean="0"/>
              <a:t> </a:t>
            </a:r>
            <a:r>
              <a:rPr lang="en-US" dirty="0" err="1" smtClean="0"/>
              <a:t>nhỏ</a:t>
            </a:r>
            <a:r>
              <a:rPr lang="en-US" dirty="0" smtClean="0"/>
              <a:t> </a:t>
            </a:r>
            <a:r>
              <a:rPr lang="en-US" dirty="0" err="1" smtClean="0"/>
              <a:t>trong</a:t>
            </a:r>
            <a:r>
              <a:rPr lang="en-US" dirty="0" smtClean="0"/>
              <a:t> </a:t>
            </a:r>
            <a:r>
              <a:rPr lang="en-US" dirty="0" err="1" smtClean="0"/>
              <a:t>bài</a:t>
            </a:r>
            <a:r>
              <a:rPr lang="en-US" dirty="0" smtClean="0"/>
              <a:t> </a:t>
            </a:r>
            <a:r>
              <a:rPr lang="en-US" dirty="0" err="1" smtClean="0"/>
              <a:t>thơ</a:t>
            </a:r>
            <a:r>
              <a:rPr lang="en-US" dirty="0" smtClean="0"/>
              <a:t>?</a:t>
            </a:r>
            <a:endParaRPr lang="en-US" dirty="0"/>
          </a:p>
        </p:txBody>
      </p:sp>
    </p:spTree>
    <p:extLst>
      <p:ext uri="{BB962C8B-B14F-4D97-AF65-F5344CB8AC3E}">
        <p14:creationId xmlns:p14="http://schemas.microsoft.com/office/powerpoint/2010/main" xmlns="" val="172821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12"/>
          <p:cNvSpPr/>
          <p:nvPr/>
        </p:nvSpPr>
        <p:spPr>
          <a:xfrm>
            <a:off x="825434" y="1450190"/>
            <a:ext cx="644501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0070C0"/>
                </a:solidFill>
                <a:latin typeface="Arial Rounded"/>
                <a:ea typeface="Arial Rounded"/>
                <a:cs typeface="Arial Rounded"/>
                <a:sym typeface="Arial Rounded"/>
              </a:rPr>
              <a:t>Vào ngày này, gia </a:t>
            </a:r>
            <a:r>
              <a:rPr lang="vi-VN" sz="4400" dirty="0" smtClean="0">
                <a:solidFill>
                  <a:srgbClr val="0070C0"/>
                </a:solidFill>
                <a:latin typeface="Arial Rounded"/>
                <a:ea typeface="Arial Rounded"/>
                <a:cs typeface="Arial Rounded"/>
                <a:sym typeface="Arial Rounded"/>
              </a:rPr>
              <a:t>đình</a:t>
            </a:r>
            <a:r>
              <a:rPr lang="en-US" sz="4400" dirty="0" smtClean="0">
                <a:solidFill>
                  <a:srgbClr val="0070C0"/>
                </a:solidFill>
                <a:latin typeface="Arial Rounded"/>
                <a:ea typeface="Arial Rounded"/>
                <a:cs typeface="Arial Rounded"/>
                <a:sym typeface="Arial Rounded"/>
              </a:rPr>
              <a:t> </a:t>
            </a:r>
            <a:r>
              <a:rPr lang="vi-VN" sz="4400" dirty="0" smtClean="0">
                <a:solidFill>
                  <a:srgbClr val="0070C0"/>
                </a:solidFill>
                <a:latin typeface="Arial Rounded"/>
                <a:ea typeface="Arial Rounded"/>
                <a:cs typeface="Arial Rounded"/>
                <a:sym typeface="Arial Rounded"/>
              </a:rPr>
              <a:t>Chi </a:t>
            </a:r>
            <a:endParaRPr sz="4400" b="1" dirty="0">
              <a:solidFill>
                <a:srgbClr val="0070C0"/>
              </a:solidFill>
              <a:sym typeface="Arial"/>
            </a:endParaRPr>
          </a:p>
        </p:txBody>
      </p:sp>
      <p:sp>
        <p:nvSpPr>
          <p:cNvPr id="363" name="Google Shape;363;p12"/>
          <p:cNvSpPr/>
          <p:nvPr/>
        </p:nvSpPr>
        <p:spPr>
          <a:xfrm>
            <a:off x="3191695" y="2117357"/>
            <a:ext cx="322638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0070C0"/>
                </a:solidFill>
                <a:latin typeface="Arial Rounded"/>
                <a:ea typeface="Arial Rounded"/>
                <a:cs typeface="Arial Rounded"/>
                <a:sym typeface="Arial Rounded"/>
              </a:rPr>
              <a:t>(…).</a:t>
            </a:r>
            <a:endParaRPr sz="4400" b="1" dirty="0">
              <a:solidFill>
                <a:srgbClr val="0070C0"/>
              </a:solidFill>
              <a:sym typeface="Arial"/>
            </a:endParaRPr>
          </a:p>
        </p:txBody>
      </p:sp>
      <p:sp>
        <p:nvSpPr>
          <p:cNvPr id="364" name="Google Shape;364;p12"/>
          <p:cNvSpPr/>
          <p:nvPr/>
        </p:nvSpPr>
        <p:spPr>
          <a:xfrm>
            <a:off x="2654983" y="3141088"/>
            <a:ext cx="304468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FF0000"/>
                </a:solidFill>
                <a:latin typeface="Arial Rounded"/>
                <a:ea typeface="Arial Rounded"/>
                <a:cs typeface="Arial Rounded"/>
                <a:sym typeface="Arial Rounded"/>
              </a:rPr>
              <a:t>liên hoan</a:t>
            </a:r>
            <a:r>
              <a:rPr lang="vi-VN" sz="4400" dirty="0">
                <a:solidFill>
                  <a:schemeClr val="tx1"/>
                </a:solidFill>
                <a:latin typeface="Arial Rounded"/>
                <a:ea typeface="Arial Rounded"/>
                <a:cs typeface="Arial Rounded"/>
                <a:sym typeface="Arial Rounded"/>
              </a:rPr>
              <a:t>.</a:t>
            </a:r>
            <a:endParaRPr sz="4400" b="1" dirty="0">
              <a:solidFill>
                <a:schemeClr val="tx1"/>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5522" y="300047"/>
            <a:ext cx="7377915" cy="941020"/>
          </a:xfrm>
          <a:prstGeom prst="rect">
            <a:avLst/>
          </a:prstGeom>
        </p:spPr>
      </p:pic>
      <p:cxnSp>
        <p:nvCxnSpPr>
          <p:cNvPr id="6" name="Straight Connector 5"/>
          <p:cNvCxnSpPr/>
          <p:nvPr/>
        </p:nvCxnSpPr>
        <p:spPr>
          <a:xfrm flipV="1">
            <a:off x="1405903" y="1028565"/>
            <a:ext cx="6515584"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2"/>
                                        </p:tgtEl>
                                        <p:attrNameLst>
                                          <p:attrName>style.visibility</p:attrName>
                                        </p:attrNameLst>
                                      </p:cBhvr>
                                      <p:to>
                                        <p:strVal val="visible"/>
                                      </p:to>
                                    </p:set>
                                    <p:animEffect transition="in" filter="fade">
                                      <p:cBhvr>
                                        <p:cTn id="14" dur="500"/>
                                        <p:tgtEl>
                                          <p:spTgt spid="362"/>
                                        </p:tgtEl>
                                      </p:cBhvr>
                                    </p:animEffect>
                                  </p:childTnLst>
                                </p:cTn>
                              </p:par>
                              <p:par>
                                <p:cTn id="15" presetID="10" presetClass="entr" presetSubtype="0" fill="hold" nodeType="with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500"/>
                                        <p:tgtEl>
                                          <p:spTgt spid="3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63"/>
                                        </p:tgtEl>
                                      </p:cBhvr>
                                    </p:animEffect>
                                    <p:set>
                                      <p:cBhvr>
                                        <p:cTn id="27" dur="1" fill="hold">
                                          <p:stCondLst>
                                            <p:cond delay="500"/>
                                          </p:stCondLst>
                                        </p:cTn>
                                        <p:tgtEl>
                                          <p:spTgt spid="36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64"/>
                                        </p:tgtEl>
                                        <p:attrNameLst>
                                          <p:attrName>style.visibility</p:attrName>
                                        </p:attrNameLst>
                                      </p:cBhvr>
                                      <p:to>
                                        <p:strVal val="visible"/>
                                      </p:to>
                                    </p:set>
                                    <p:animEffect transition="in" filter="fade">
                                      <p:cBhvr>
                                        <p:cTn id="30"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4052" y="719604"/>
            <a:ext cx="2494722" cy="784830"/>
          </a:xfrm>
          <a:prstGeom prst="rect">
            <a:avLst/>
          </a:prstGeom>
          <a:noFill/>
        </p:spPr>
        <p:txBody>
          <a:bodyPr wrap="square" rtlCol="0">
            <a:spAutoFit/>
          </a:bodyPr>
          <a:lstStyle/>
          <a:p>
            <a:r>
              <a:rPr lang="en-US" sz="4500" dirty="0" smtClean="0"/>
              <a:t>TIẾT  3</a:t>
            </a:r>
            <a:endParaRPr lang="en-US" sz="4500" dirty="0"/>
          </a:p>
        </p:txBody>
      </p:sp>
    </p:spTree>
    <p:extLst>
      <p:ext uri="{BB962C8B-B14F-4D97-AF65-F5344CB8AC3E}">
        <p14:creationId xmlns:p14="http://schemas.microsoft.com/office/powerpoint/2010/main" xmlns="" val="2964589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91E62-D7E3-4C7F-8029-B934C5FFF109}"/>
              </a:ext>
            </a:extLst>
          </p:cNvPr>
          <p:cNvSpPr>
            <a:spLocks noGrp="1"/>
          </p:cNvSpPr>
          <p:nvPr>
            <p:ph type="title"/>
          </p:nvPr>
        </p:nvSpPr>
        <p:spPr/>
        <p:txBody>
          <a:bodyPr/>
          <a:lstStyle/>
          <a:p>
            <a:endParaRPr lang="en-US"/>
          </a:p>
        </p:txBody>
      </p:sp>
      <p:pic>
        <p:nvPicPr>
          <p:cNvPr id="4" name="Có ông bà có ba má (Hình minh họa theo lời bài hát)">
            <a:hlinkClick r:id="" action="ppaction://media"/>
            <a:extLst>
              <a:ext uri="{FF2B5EF4-FFF2-40B4-BE49-F238E27FC236}">
                <a16:creationId xmlns:a16="http://schemas.microsoft.com/office/drawing/2014/main" xmlns="" id="{C3026760-7DD8-44E6-A4FD-0A24BAB3318C}"/>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0"/>
            <a:ext cx="9144267" cy="5143500"/>
          </a:xfrm>
        </p:spPr>
      </p:pic>
    </p:spTree>
    <p:extLst>
      <p:ext uri="{BB962C8B-B14F-4D97-AF65-F5344CB8AC3E}">
        <p14:creationId xmlns:p14="http://schemas.microsoft.com/office/powerpoint/2010/main" xmlns="" val="143373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103" y="188813"/>
            <a:ext cx="8356962" cy="4185761"/>
          </a:xfrm>
          <a:prstGeom prst="rect">
            <a:avLst/>
          </a:prstGeom>
          <a:noFill/>
        </p:spPr>
        <p:txBody>
          <a:bodyPr wrap="square" rtlCol="0">
            <a:spAutoFit/>
          </a:bodyPr>
          <a:lstStyle/>
          <a:p>
            <a:pPr lvl="0" algn="ctr"/>
            <a:r>
              <a:rPr lang="vi-VN" sz="2200" b="1" dirty="0">
                <a:solidFill>
                  <a:srgbClr val="F14420"/>
                </a:solidFill>
                <a:latin typeface="Arial Rounded"/>
                <a:ea typeface="Arial Rounded"/>
                <a:cs typeface="Arial Rounded"/>
                <a:sym typeface="Arial Rounded"/>
              </a:rPr>
              <a:t>Bữa cơm gia đình</a:t>
            </a:r>
            <a:endParaRPr lang="vi-VN" sz="2200" dirty="0"/>
          </a:p>
          <a:p>
            <a:pPr lvl="0" algn="just"/>
            <a:r>
              <a:rPr lang="vi-VN" sz="2200" dirty="0">
                <a:solidFill>
                  <a:srgbClr val="679C31"/>
                </a:solidFill>
                <a:latin typeface="Arial Rounded"/>
                <a:ea typeface="Arial Rounded"/>
                <a:cs typeface="Arial Rounded"/>
                <a:sym typeface="Arial Rounded"/>
              </a:rPr>
              <a:t>	</a:t>
            </a:r>
            <a:r>
              <a:rPr lang="vi-VN" sz="2200" dirty="0">
                <a:latin typeface="Arial Rounded"/>
                <a:ea typeface="Arial Rounded"/>
                <a:cs typeface="Arial Rounded"/>
                <a:sym typeface="Arial Rounded"/>
              </a:rPr>
              <a:t>Thấy mẹ đi chợ về, Chi hỏi:</a:t>
            </a:r>
          </a:p>
          <a:p>
            <a:pPr lvl="0" algn="just"/>
            <a:r>
              <a:rPr lang="vi-VN" sz="2200" dirty="0">
                <a:latin typeface="Arial Rounded"/>
                <a:ea typeface="Arial Rounded"/>
                <a:cs typeface="Arial Rounded"/>
                <a:sym typeface="Arial Rounded"/>
              </a:rPr>
              <a:t>        - Sao mẹ mua nhiều đồ ăn thế ạ? </a:t>
            </a:r>
          </a:p>
          <a:p>
            <a:pPr lvl="0" algn="just"/>
            <a:r>
              <a:rPr lang="vi-VN" sz="2200" dirty="0">
                <a:latin typeface="Arial Rounded"/>
                <a:ea typeface="Arial Rounded"/>
                <a:cs typeface="Arial Rounded"/>
                <a:sym typeface="Arial Rounded"/>
              </a:rPr>
              <a:t>        - Đố con hôm nay là ngày gì?</a:t>
            </a:r>
          </a:p>
          <a:p>
            <a:pPr lvl="0" algn="just"/>
            <a:r>
              <a:rPr lang="vi-VN" sz="2200" dirty="0">
                <a:latin typeface="Arial Rounded"/>
                <a:ea typeface="Arial Rounded"/>
                <a:cs typeface="Arial Rounded"/>
                <a:sym typeface="Arial Rounded"/>
              </a:rPr>
              <a:t>        Chi chạy lại xem lịch:   </a:t>
            </a:r>
          </a:p>
          <a:p>
            <a:pPr lvl="0" algn="just"/>
            <a:r>
              <a:rPr lang="vi-VN" sz="2200" dirty="0">
                <a:latin typeface="Arial Rounded"/>
                <a:ea typeface="Arial Rounded"/>
                <a:cs typeface="Arial Rounded"/>
                <a:sym typeface="Arial Rounded"/>
              </a:rPr>
              <a:t>        - </a:t>
            </a:r>
            <a:r>
              <a:rPr lang="en-US" sz="2200" dirty="0" smtClean="0">
                <a:latin typeface="Arial Rounded"/>
                <a:ea typeface="Arial Rounded"/>
                <a:cs typeface="Arial Rounded"/>
                <a:sym typeface="Arial Rounded"/>
              </a:rPr>
              <a:t>A, n</a:t>
            </a:r>
            <a:r>
              <a:rPr lang="vi-VN" sz="2200" dirty="0" smtClean="0">
                <a:latin typeface="Arial Rounded"/>
                <a:ea typeface="Arial Rounded"/>
                <a:cs typeface="Arial Rounded"/>
                <a:sym typeface="Arial Rounded"/>
              </a:rPr>
              <a:t>gày </a:t>
            </a:r>
            <a:r>
              <a:rPr lang="vi-VN" sz="2200" dirty="0">
                <a:latin typeface="Arial Rounded"/>
                <a:ea typeface="Arial Rounded"/>
                <a:cs typeface="Arial Rounded"/>
                <a:sym typeface="Arial Rounded"/>
              </a:rPr>
              <a:t>28 tháng 6, Ngày Gia đình Việt Nam.</a:t>
            </a:r>
          </a:p>
          <a:p>
            <a:pPr lvl="0" algn="just"/>
            <a:r>
              <a:rPr lang="vi-VN" sz="2200" dirty="0">
                <a:latin typeface="Arial Rounded"/>
                <a:ea typeface="Arial Rounded"/>
                <a:cs typeface="Arial Rounded"/>
                <a:sym typeface="Arial Rounded"/>
              </a:rPr>
              <a:t>        - Đúng rồi. Vì thế hôm nay nhà mình liên hoan con ạ.</a:t>
            </a:r>
          </a:p>
          <a:p>
            <a:pPr lvl="0" algn="just"/>
            <a:r>
              <a:rPr lang="vi-VN" sz="22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200" dirty="0"/>
          </a:p>
          <a:p>
            <a:pPr lvl="0" algn="just"/>
            <a:r>
              <a:rPr lang="vi-VN" sz="2400" dirty="0">
                <a:latin typeface="Arial Rounded"/>
                <a:ea typeface="Arial Rounded"/>
                <a:cs typeface="Arial Rounded"/>
                <a:sym typeface="Arial Rounded"/>
              </a:rPr>
              <a:t>	</a:t>
            </a:r>
            <a:r>
              <a:rPr lang="vi-VN" sz="1800" dirty="0">
                <a:latin typeface="Arial Rounded"/>
                <a:ea typeface="Arial Rounded"/>
                <a:cs typeface="Arial Rounded"/>
                <a:sym typeface="Arial Rounded"/>
              </a:rPr>
              <a:t>                                                    </a:t>
            </a:r>
            <a:r>
              <a:rPr lang="en-US" sz="1800" dirty="0" smtClean="0">
                <a:latin typeface="Arial Rounded"/>
                <a:ea typeface="Arial Rounded"/>
                <a:cs typeface="Arial Rounded"/>
                <a:sym typeface="Arial Rounded"/>
              </a:rPr>
              <a:t>                            </a:t>
            </a:r>
            <a:r>
              <a:rPr lang="vi-VN" sz="1800" dirty="0" smtClean="0">
                <a:latin typeface="Arial Rounded"/>
                <a:ea typeface="Arial Rounded"/>
                <a:cs typeface="Arial Rounded"/>
                <a:sym typeface="Arial Rounded"/>
              </a:rPr>
              <a:t>         </a:t>
            </a:r>
            <a:r>
              <a:rPr lang="vi-VN" sz="1800" dirty="0">
                <a:latin typeface="Arial Rounded"/>
                <a:ea typeface="Arial Rounded"/>
                <a:cs typeface="Arial Rounded"/>
                <a:sym typeface="Arial Rounded"/>
              </a:rPr>
              <a:t>(Châu Anh)</a:t>
            </a:r>
            <a:endParaRPr lang="en-US" sz="1800" dirty="0"/>
          </a:p>
        </p:txBody>
      </p:sp>
      <p:sp>
        <p:nvSpPr>
          <p:cNvPr id="3" name="Google Shape;304;p9"/>
          <p:cNvSpPr/>
          <p:nvPr/>
        </p:nvSpPr>
        <p:spPr>
          <a:xfrm>
            <a:off x="715620" y="4127824"/>
            <a:ext cx="58342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nào?</a:t>
            </a:r>
            <a:endParaRPr sz="2400" dirty="0">
              <a:solidFill>
                <a:srgbClr val="4CA420"/>
              </a:solidFill>
              <a:latin typeface="Arial Rounded"/>
              <a:ea typeface="Arial Rounded"/>
              <a:cs typeface="Arial Rounded"/>
              <a:sym typeface="Arial Rounded"/>
            </a:endParaRPr>
          </a:p>
        </p:txBody>
      </p:sp>
      <p:sp>
        <p:nvSpPr>
          <p:cNvPr id="4" name="Google Shape;304;p9"/>
          <p:cNvSpPr/>
          <p:nvPr/>
        </p:nvSpPr>
        <p:spPr>
          <a:xfrm>
            <a:off x="457207" y="4122523"/>
            <a:ext cx="6539944"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a:t>
            </a:r>
            <a:r>
              <a:rPr lang="en-US" sz="2400" dirty="0" smtClean="0">
                <a:solidFill>
                  <a:srgbClr val="FF0000"/>
                </a:solidFill>
                <a:latin typeface="Arial Rounded"/>
                <a:ea typeface="Arial Rounded"/>
                <a:cs typeface="Arial Rounded"/>
                <a:sym typeface="Arial Rounded"/>
              </a:rPr>
              <a:t>28 </a:t>
            </a:r>
            <a:r>
              <a:rPr lang="en-US" sz="2400" dirty="0" err="1" smtClean="0">
                <a:solidFill>
                  <a:srgbClr val="FF0000"/>
                </a:solidFill>
                <a:latin typeface="Arial Rounded"/>
                <a:ea typeface="Arial Rounded"/>
                <a:cs typeface="Arial Rounded"/>
                <a:sym typeface="Arial Rounded"/>
              </a:rPr>
              <a:t>tháng</a:t>
            </a:r>
            <a:r>
              <a:rPr lang="en-US" sz="2400" dirty="0" smtClean="0">
                <a:solidFill>
                  <a:srgbClr val="FF0000"/>
                </a:solidFill>
                <a:latin typeface="Arial Rounded"/>
                <a:ea typeface="Arial Rounded"/>
                <a:cs typeface="Arial Rounded"/>
                <a:sym typeface="Arial Rounded"/>
              </a:rPr>
              <a:t> 6</a:t>
            </a:r>
            <a:endParaRPr sz="2400" dirty="0">
              <a:solidFill>
                <a:srgbClr val="FF0000"/>
              </a:solidFill>
              <a:latin typeface="Arial Rounded"/>
              <a:ea typeface="Arial Rounded"/>
              <a:cs typeface="Arial Rounded"/>
              <a:sym typeface="Arial Rounded"/>
            </a:endParaRPr>
          </a:p>
        </p:txBody>
      </p:sp>
      <p:sp>
        <p:nvSpPr>
          <p:cNvPr id="5" name="Google Shape;305;p9"/>
          <p:cNvSpPr/>
          <p:nvPr/>
        </p:nvSpPr>
        <p:spPr>
          <a:xfrm>
            <a:off x="466649" y="4116688"/>
            <a:ext cx="60931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làm gì?</a:t>
            </a:r>
            <a:endParaRPr sz="2400" dirty="0">
              <a:solidFill>
                <a:srgbClr val="4CA420"/>
              </a:solidFill>
              <a:latin typeface="Arial Rounded"/>
              <a:ea typeface="Arial Rounded"/>
              <a:cs typeface="Arial Rounded"/>
              <a:sym typeface="Arial Rounded"/>
            </a:endParaRPr>
          </a:p>
        </p:txBody>
      </p:sp>
      <p:sp>
        <p:nvSpPr>
          <p:cNvPr id="8" name="Google Shape;305;p9"/>
          <p:cNvSpPr/>
          <p:nvPr/>
        </p:nvSpPr>
        <p:spPr>
          <a:xfrm>
            <a:off x="516859" y="4085853"/>
            <a:ext cx="6162236"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a:t>
            </a:r>
            <a:r>
              <a:rPr lang="vi-VN" sz="2400" dirty="0" smtClean="0">
                <a:solidFill>
                  <a:srgbClr val="FF0000"/>
                </a:solidFill>
                <a:latin typeface="Arial Rounded"/>
                <a:ea typeface="Arial Rounded"/>
                <a:cs typeface="Arial Rounded"/>
                <a:sym typeface="Arial Rounded"/>
              </a:rPr>
              <a:t>l</a:t>
            </a:r>
            <a:r>
              <a:rPr lang="en-US" sz="2400" dirty="0" err="1" smtClean="0">
                <a:solidFill>
                  <a:srgbClr val="FF0000"/>
                </a:solidFill>
                <a:latin typeface="Arial Rounded"/>
                <a:ea typeface="Arial Rounded"/>
                <a:cs typeface="Arial Rounded"/>
                <a:sym typeface="Arial Rounded"/>
              </a:rPr>
              <a:t>iên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hoan</a:t>
            </a:r>
            <a:r>
              <a:rPr lang="en-US" sz="2400" dirty="0" smtClean="0">
                <a:solidFill>
                  <a:srgbClr val="4CA420"/>
                </a:solidFill>
                <a:latin typeface="Arial Rounded"/>
                <a:ea typeface="Arial Rounded"/>
                <a:cs typeface="Arial Rounded"/>
                <a:sym typeface="Arial Rounded"/>
              </a:rPr>
              <a:t>.</a:t>
            </a:r>
            <a:endParaRPr sz="2400" dirty="0">
              <a:solidFill>
                <a:srgbClr val="4CA420"/>
              </a:solidFill>
              <a:latin typeface="Arial Rounded"/>
              <a:ea typeface="Arial Rounded"/>
              <a:cs typeface="Arial Rounded"/>
              <a:sym typeface="Arial Rounded"/>
            </a:endParaRPr>
          </a:p>
        </p:txBody>
      </p:sp>
      <p:sp>
        <p:nvSpPr>
          <p:cNvPr id="9" name="Google Shape;306;p9"/>
          <p:cNvSpPr/>
          <p:nvPr/>
        </p:nvSpPr>
        <p:spPr>
          <a:xfrm>
            <a:off x="546654" y="4103220"/>
            <a:ext cx="54863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vi-VN" sz="2400" dirty="0">
                <a:solidFill>
                  <a:srgbClr val="4CA420"/>
                </a:solidFill>
                <a:latin typeface="Arial Rounded"/>
                <a:ea typeface="Arial Rounded"/>
                <a:cs typeface="Arial Rounded"/>
                <a:sym typeface="Arial Rounded"/>
              </a:rPr>
              <a:t>) Theo em, vì sao Chi rất vui?</a:t>
            </a:r>
            <a:endParaRPr sz="2400" dirty="0">
              <a:solidFill>
                <a:srgbClr val="4CA420"/>
              </a:solidFill>
              <a:latin typeface="Arial Rounded"/>
              <a:ea typeface="Arial Rounded"/>
              <a:cs typeface="Arial Rounded"/>
              <a:sym typeface="Arial Rounded"/>
            </a:endParaRPr>
          </a:p>
        </p:txBody>
      </p:sp>
      <p:sp>
        <p:nvSpPr>
          <p:cNvPr id="10" name="Google Shape;306;p9"/>
          <p:cNvSpPr/>
          <p:nvPr/>
        </p:nvSpPr>
        <p:spPr>
          <a:xfrm>
            <a:off x="546654" y="4008121"/>
            <a:ext cx="64504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en-US" sz="2400" dirty="0" smtClean="0">
                <a:solidFill>
                  <a:srgbClr val="4CA420"/>
                </a:solidFill>
                <a:latin typeface="Arial Rounded"/>
                <a:ea typeface="Arial Rounded"/>
                <a:cs typeface="Arial Rounded"/>
                <a:sym typeface="Arial Rounded"/>
              </a:rPr>
              <a:t>, Chi </a:t>
            </a:r>
            <a:r>
              <a:rPr lang="en-US" sz="2400" dirty="0" err="1" smtClean="0">
                <a:solidFill>
                  <a:srgbClr val="4CA420"/>
                </a:solidFill>
                <a:latin typeface="Arial Rounded"/>
                <a:ea typeface="Arial Rounded"/>
                <a:cs typeface="Arial Rounded"/>
                <a:sym typeface="Arial Rounded"/>
              </a:rPr>
              <a:t>vui</a:t>
            </a:r>
            <a:r>
              <a:rPr lang="en-US" sz="2400" dirty="0" smtClean="0">
                <a:solidFill>
                  <a:srgbClr val="4CA42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Vì</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cả</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nhà</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quây</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quần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bên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nhau</a:t>
            </a:r>
            <a:r>
              <a:rPr lang="en-US" sz="2400" dirty="0" smtClean="0">
                <a:solidFill>
                  <a:schemeClr val="tx1"/>
                </a:solidFill>
                <a:latin typeface="Arial Rounded"/>
                <a:ea typeface="Arial Rounded"/>
                <a:cs typeface="Arial Rounded"/>
                <a:sym typeface="Arial Rounded"/>
              </a:rPr>
              <a:t>. </a:t>
            </a:r>
            <a:endParaRPr sz="2400" dirty="0">
              <a:solidFill>
                <a:srgbClr val="FF0000"/>
              </a:solidFill>
              <a:latin typeface="Arial Rounded"/>
              <a:ea typeface="Arial Rounded"/>
              <a:cs typeface="Arial Rounded"/>
              <a:sym typeface="Arial Rounded"/>
            </a:endParaRPr>
          </a:p>
        </p:txBody>
      </p:sp>
      <p:sp>
        <p:nvSpPr>
          <p:cNvPr id="11" name="Google Shape;306;p9"/>
          <p:cNvSpPr/>
          <p:nvPr/>
        </p:nvSpPr>
        <p:spPr>
          <a:xfrm>
            <a:off x="669237" y="4438813"/>
            <a:ext cx="64504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en-US" sz="2400" dirty="0" smtClean="0">
                <a:solidFill>
                  <a:srgbClr val="4CA420"/>
                </a:solidFill>
                <a:latin typeface="Arial Rounded"/>
                <a:ea typeface="Arial Rounded"/>
                <a:cs typeface="Arial Rounded"/>
                <a:sym typeface="Arial Rounded"/>
              </a:rPr>
              <a:t>, Chi </a:t>
            </a:r>
            <a:r>
              <a:rPr lang="en-US" sz="2400" dirty="0" err="1" smtClean="0">
                <a:solidFill>
                  <a:srgbClr val="4CA420"/>
                </a:solidFill>
                <a:latin typeface="Arial Rounded"/>
                <a:ea typeface="Arial Rounded"/>
                <a:cs typeface="Arial Rounded"/>
                <a:sym typeface="Arial Rounded"/>
              </a:rPr>
              <a:t>vui</a:t>
            </a:r>
            <a:r>
              <a:rPr lang="en-US" sz="2400" dirty="0" smtClean="0">
                <a:solidFill>
                  <a:srgbClr val="4CA42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Vì</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bữa</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cơm</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thật</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tuyệt</a:t>
            </a:r>
            <a:r>
              <a:rPr lang="en-US" sz="2400" dirty="0" smtClean="0">
                <a:solidFill>
                  <a:schemeClr val="tx1"/>
                </a:solidFill>
                <a:latin typeface="Arial Rounded"/>
                <a:ea typeface="Arial Rounded"/>
                <a:cs typeface="Arial Rounded"/>
                <a:sym typeface="Arial Rounded"/>
              </a:rPr>
              <a:t>. </a:t>
            </a:r>
            <a:endParaRPr sz="2400" dirty="0">
              <a:solidFill>
                <a:srgbClr val="FF0000"/>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5765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5" grpId="0" animBg="1"/>
      <p:bldP spid="5" grpId="1" animBg="1"/>
      <p:bldP spid="8" grpId="0" animBg="1"/>
      <p:bldP spid="8" grpId="1"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5" name="Google Shape;405;p13"/>
          <p:cNvSpPr txBox="1"/>
          <p:nvPr/>
        </p:nvSpPr>
        <p:spPr>
          <a:xfrm>
            <a:off x="1495988" y="1870617"/>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5</a:t>
            </a:r>
            <a:endParaRPr sz="5400" b="1" dirty="0">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2" presetClass="entr" presetSubtype="2" fill="hold" nodeType="withEffect">
                                  <p:stCondLst>
                                    <p:cond delay="2250"/>
                                  </p:stCondLst>
                                  <p:childTnLst>
                                    <p:set>
                                      <p:cBhvr>
                                        <p:cTn id="65" dur="1" fill="hold">
                                          <p:stCondLst>
                                            <p:cond delay="0"/>
                                          </p:stCondLst>
                                        </p:cTn>
                                        <p:tgtEl>
                                          <p:spTgt spid="406"/>
                                        </p:tgtEl>
                                        <p:attrNameLst>
                                          <p:attrName>style.visibility</p:attrName>
                                        </p:attrNameLst>
                                      </p:cBhvr>
                                      <p:to>
                                        <p:strVal val="visible"/>
                                      </p:to>
                                    </p:set>
                                    <p:anim calcmode="lin" valueType="num">
                                      <p:cBhvr additive="base">
                                        <p:cTn id="66"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1187897" y="1329130"/>
            <a:ext cx="6716670" cy="1077178"/>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vi-VN" sz="3200" dirty="0">
              <a:solidFill>
                <a:srgbClr val="4CA420"/>
              </a:solidFill>
              <a:latin typeface="Arial Rounded"/>
              <a:ea typeface="Arial Rounded"/>
              <a:cs typeface="Arial Rounded"/>
              <a:sym typeface="Arial Rounded"/>
            </a:endParaRPr>
          </a:p>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414" name="Google Shape;414;p14"/>
          <p:cNvSpPr/>
          <p:nvPr/>
        </p:nvSpPr>
        <p:spPr>
          <a:xfrm>
            <a:off x="1420223" y="1660917"/>
            <a:ext cx="2673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liên hoan</a:t>
            </a:r>
            <a:endParaRPr sz="3200" dirty="0">
              <a:solidFill>
                <a:schemeClr val="dk1"/>
              </a:solidFill>
              <a:latin typeface="Arial Rounded"/>
              <a:ea typeface="Arial Rounded"/>
              <a:cs typeface="Arial Rounded"/>
              <a:sym typeface="Arial Rounded"/>
            </a:endParaRPr>
          </a:p>
        </p:txBody>
      </p:sp>
      <p:sp>
        <p:nvSpPr>
          <p:cNvPr id="415" name="Google Shape;415;p14"/>
          <p:cNvSpPr/>
          <p:nvPr/>
        </p:nvSpPr>
        <p:spPr>
          <a:xfrm>
            <a:off x="637036" y="3192856"/>
            <a:ext cx="82295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0070C0"/>
                </a:solidFill>
                <a:latin typeface="Arial Rounded"/>
                <a:ea typeface="Arial Rounded"/>
                <a:cs typeface="Arial Rounded"/>
                <a:sym typeface="Arial Rounded"/>
              </a:rPr>
              <a:t>   Buổi tối, gia đình em thường                     bên</a:t>
            </a:r>
            <a:r>
              <a:rPr lang="en-US" sz="3200" dirty="0">
                <a:solidFill>
                  <a:srgbClr val="0070C0"/>
                </a:solidFill>
                <a:latin typeface="Arial Rounded"/>
                <a:ea typeface="Arial Rounded"/>
                <a:cs typeface="Arial Rounded"/>
                <a:sym typeface="Arial Rounded"/>
              </a:rPr>
              <a:t> </a:t>
            </a:r>
            <a:r>
              <a:rPr lang="vi-VN" sz="3200" dirty="0">
                <a:solidFill>
                  <a:srgbClr val="0070C0"/>
                </a:solidFill>
                <a:latin typeface="Arial Rounded"/>
                <a:ea typeface="Arial Rounded"/>
                <a:cs typeface="Arial Rounded"/>
                <a:sym typeface="Arial Rounded"/>
              </a:rPr>
              <a:t>nhau.</a:t>
            </a:r>
            <a:endParaRPr sz="3200" dirty="0">
              <a:solidFill>
                <a:srgbClr val="0070C0"/>
              </a:solidFill>
              <a:latin typeface="Arial Rounded"/>
              <a:ea typeface="Arial Rounded"/>
              <a:cs typeface="Arial Rounded"/>
              <a:sym typeface="Arial Rounded"/>
            </a:endParaRPr>
          </a:p>
        </p:txBody>
      </p:sp>
      <p:sp>
        <p:nvSpPr>
          <p:cNvPr id="416" name="Google Shape;416;p14"/>
          <p:cNvSpPr/>
          <p:nvPr/>
        </p:nvSpPr>
        <p:spPr>
          <a:xfrm>
            <a:off x="3640806"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quây quần</a:t>
            </a:r>
            <a:endParaRPr sz="3200" dirty="0">
              <a:solidFill>
                <a:schemeClr val="dk1"/>
              </a:solidFill>
              <a:latin typeface="Arial Rounded"/>
              <a:ea typeface="Arial Rounded"/>
              <a:cs typeface="Arial Rounded"/>
              <a:sym typeface="Arial Rounded"/>
            </a:endParaRPr>
          </a:p>
        </p:txBody>
      </p:sp>
      <p:sp>
        <p:nvSpPr>
          <p:cNvPr id="417" name="Google Shape;417;p14"/>
          <p:cNvSpPr/>
          <p:nvPr/>
        </p:nvSpPr>
        <p:spPr>
          <a:xfrm>
            <a:off x="7379063" y="3242552"/>
            <a:ext cx="9042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Arial Rounded"/>
                <a:ea typeface="Arial Rounded"/>
                <a:cs typeface="Arial Rounded"/>
                <a:sym typeface="Arial Rounded"/>
              </a:rPr>
              <a:t>(…)</a:t>
            </a:r>
            <a:endParaRPr sz="3200" dirty="0">
              <a:solidFill>
                <a:srgbClr val="0070C0"/>
              </a:solidFill>
              <a:latin typeface="Arial Rounded"/>
              <a:ea typeface="Arial Rounded"/>
              <a:cs typeface="Arial Rounded"/>
              <a:sym typeface="Arial Rounded"/>
            </a:endParaRPr>
          </a:p>
        </p:txBody>
      </p:sp>
      <p:sp>
        <p:nvSpPr>
          <p:cNvPr id="9" name="Google Shape;416;p14"/>
          <p:cNvSpPr/>
          <p:nvPr/>
        </p:nvSpPr>
        <p:spPr>
          <a:xfrm>
            <a:off x="6504841" y="1625826"/>
            <a:ext cx="8670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gặp</a:t>
            </a:r>
            <a:endParaRPr sz="3200" dirty="0">
              <a:solidFill>
                <a:schemeClr val="dk1"/>
              </a:solidFill>
              <a:latin typeface="Arial Rounded"/>
              <a:ea typeface="Arial Rounded"/>
              <a:cs typeface="Arial Rounded"/>
              <a:sym typeface="Arial Rounded"/>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88506" y="334865"/>
            <a:ext cx="7778129" cy="494473"/>
          </a:xfrm>
          <a:prstGeom prst="rect">
            <a:avLst/>
          </a:prstGeom>
        </p:spPr>
      </p:pic>
      <p:cxnSp>
        <p:nvCxnSpPr>
          <p:cNvPr id="12" name="Straight Connector 11"/>
          <p:cNvCxnSpPr/>
          <p:nvPr/>
        </p:nvCxnSpPr>
        <p:spPr>
          <a:xfrm flipV="1">
            <a:off x="1719778" y="829336"/>
            <a:ext cx="7046535"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12"/>
                                        </p:tgtEl>
                                        <p:attrNameLst>
                                          <p:attrName>style.visibility</p:attrName>
                                        </p:attrNameLst>
                                      </p:cBhvr>
                                      <p:to>
                                        <p:strVal val="visible"/>
                                      </p:to>
                                    </p:set>
                                    <p:animEffect transition="in" filter="wipe(down)">
                                      <p:cBhvr>
                                        <p:cTn id="14" dur="500"/>
                                        <p:tgtEl>
                                          <p:spTgt spid="41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14"/>
                                        </p:tgtEl>
                                        <p:attrNameLst>
                                          <p:attrName>style.visibility</p:attrName>
                                        </p:attrNameLst>
                                      </p:cBhvr>
                                      <p:to>
                                        <p:strVal val="visible"/>
                                      </p:to>
                                    </p:set>
                                    <p:animEffect transition="in" filter="wipe(down)">
                                      <p:cBhvr>
                                        <p:cTn id="17" dur="500"/>
                                        <p:tgtEl>
                                          <p:spTgt spid="4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16"/>
                                        </p:tgtEl>
                                        <p:attrNameLst>
                                          <p:attrName>style.visibility</p:attrName>
                                        </p:attrNameLst>
                                      </p:cBhvr>
                                      <p:to>
                                        <p:strVal val="visible"/>
                                      </p:to>
                                    </p:set>
                                    <p:animEffect transition="in" filter="wipe(down)">
                                      <p:cBhvr>
                                        <p:cTn id="20" dur="500"/>
                                        <p:tgtEl>
                                          <p:spTgt spid="4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5"/>
                                        </p:tgtEl>
                                        <p:attrNameLst>
                                          <p:attrName>style.visibility</p:attrName>
                                        </p:attrNameLst>
                                      </p:cBhvr>
                                      <p:to>
                                        <p:strVal val="visible"/>
                                      </p:to>
                                    </p:set>
                                    <p:animEffect transition="in" filter="wipe(down)">
                                      <p:cBhvr>
                                        <p:cTn id="33" dur="500"/>
                                        <p:tgtEl>
                                          <p:spTgt spid="4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7"/>
                                        </p:tgtEl>
                                        <p:attrNameLst>
                                          <p:attrName>style.visibility</p:attrName>
                                        </p:attrNameLst>
                                      </p:cBhvr>
                                      <p:to>
                                        <p:strVal val="visible"/>
                                      </p:to>
                                    </p:set>
                                    <p:animEffect transition="in" filter="wipe(down)">
                                      <p:cBhvr>
                                        <p:cTn id="36" dur="500"/>
                                        <p:tgtEl>
                                          <p:spTgt spid="4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17"/>
                                        </p:tgtEl>
                                      </p:cBhvr>
                                    </p:animEffect>
                                    <p:set>
                                      <p:cBhvr>
                                        <p:cTn id="41" dur="1" fill="hold">
                                          <p:stCondLst>
                                            <p:cond delay="499"/>
                                          </p:stCondLst>
                                        </p:cTn>
                                        <p:tgtEl>
                                          <p:spTgt spid="4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8.33333E-7 1.55412E-6 L 0.28021 0.29633 " pathEditMode="relative" rAng="0" ptsTypes="AA">
                                      <p:cBhvr>
                                        <p:cTn id="45" dur="2000" fill="hold"/>
                                        <p:tgtEl>
                                          <p:spTgt spid="416"/>
                                        </p:tgtEl>
                                        <p:attrNameLst>
                                          <p:attrName>ppt_x</p:attrName>
                                          <p:attrName>ppt_y</p:attrName>
                                        </p:attrNameLst>
                                      </p:cBhvr>
                                      <p:rCtr x="14010" y="14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animBg="1"/>
      <p:bldP spid="414" grpId="0"/>
      <p:bldP spid="415" grpId="0"/>
      <p:bldP spid="416" grpId="0"/>
      <p:bldP spid="416" grpId="1"/>
      <p:bldP spid="417" grpId="0"/>
      <p:bldP spid="417" grpId="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8" name="Google Shape;458;p15"/>
          <p:cNvSpPr txBox="1"/>
          <p:nvPr/>
        </p:nvSpPr>
        <p:spPr>
          <a:xfrm>
            <a:off x="1495988" y="178027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6</a:t>
            </a:r>
            <a:endParaRPr sz="5400" b="1" dirty="0">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2" presetClass="entr" presetSubtype="2" fill="hold" nodeType="withEffect">
                                  <p:stCondLst>
                                    <p:cond delay="2250"/>
                                  </p:stCondLst>
                                  <p:childTnLst>
                                    <p:set>
                                      <p:cBhvr>
                                        <p:cTn id="65" dur="1" fill="hold">
                                          <p:stCondLst>
                                            <p:cond delay="0"/>
                                          </p:stCondLst>
                                        </p:cTn>
                                        <p:tgtEl>
                                          <p:spTgt spid="459"/>
                                        </p:tgtEl>
                                        <p:attrNameLst>
                                          <p:attrName>style.visibility</p:attrName>
                                        </p:attrNameLst>
                                      </p:cBhvr>
                                      <p:to>
                                        <p:strVal val="visible"/>
                                      </p:to>
                                    </p:set>
                                    <p:anim calcmode="lin" valueType="num">
                                      <p:cBhvr additive="base">
                                        <p:cTn id="66"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9854" y="183160"/>
            <a:ext cx="7760438" cy="898577"/>
          </a:xfrm>
          <a:prstGeom prst="rect">
            <a:avLst/>
          </a:prstGeom>
        </p:spPr>
      </p:pic>
      <p:sp>
        <p:nvSpPr>
          <p:cNvPr id="4" name="TextBox 3"/>
          <p:cNvSpPr txBox="1"/>
          <p:nvPr/>
        </p:nvSpPr>
        <p:spPr>
          <a:xfrm>
            <a:off x="690952" y="4323522"/>
            <a:ext cx="3768980" cy="492443"/>
          </a:xfrm>
          <a:prstGeom prst="rect">
            <a:avLst/>
          </a:prstGeom>
          <a:noFill/>
        </p:spPr>
        <p:txBody>
          <a:bodyPr wrap="none" rtlCol="0">
            <a:spAutoFit/>
          </a:bodyPr>
          <a:lstStyle/>
          <a:p>
            <a:r>
              <a:rPr lang="en-US" sz="2600" dirty="0" err="1" smtClean="0"/>
              <a:t>Em</a:t>
            </a:r>
            <a:r>
              <a:rPr lang="en-US" sz="2600" dirty="0" smtClean="0"/>
              <a:t> </a:t>
            </a:r>
            <a:r>
              <a:rPr lang="en-US" sz="2600" dirty="0" err="1" smtClean="0">
                <a:solidFill>
                  <a:srgbClr val="FF0000"/>
                </a:solidFill>
              </a:rPr>
              <a:t>cùng</a:t>
            </a:r>
            <a:r>
              <a:rPr lang="en-US" sz="2600" dirty="0" smtClean="0"/>
              <a:t> </a:t>
            </a:r>
            <a:r>
              <a:rPr lang="en-US" sz="2600" dirty="0" err="1" smtClean="0"/>
              <a:t>ông</a:t>
            </a:r>
            <a:r>
              <a:rPr lang="en-US" sz="2600" dirty="0" smtClean="0"/>
              <a:t> </a:t>
            </a:r>
            <a:r>
              <a:rPr lang="en-US" sz="2600" dirty="0" err="1" smtClean="0">
                <a:solidFill>
                  <a:srgbClr val="FF0000"/>
                </a:solidFill>
              </a:rPr>
              <a:t>đọc</a:t>
            </a:r>
            <a:r>
              <a:rPr lang="en-US" sz="2600" dirty="0" smtClean="0"/>
              <a:t> </a:t>
            </a:r>
            <a:r>
              <a:rPr lang="en-US" sz="2600" dirty="0" err="1" smtClean="0"/>
              <a:t>sách</a:t>
            </a:r>
            <a:r>
              <a:rPr lang="en-US" sz="2600" dirty="0" smtClean="0"/>
              <a:t>. </a:t>
            </a:r>
            <a:endParaRPr lang="en-US" sz="2600" dirty="0"/>
          </a:p>
        </p:txBody>
      </p:sp>
      <p:sp>
        <p:nvSpPr>
          <p:cNvPr id="5" name="TextBox 4"/>
          <p:cNvSpPr txBox="1"/>
          <p:nvPr/>
        </p:nvSpPr>
        <p:spPr>
          <a:xfrm>
            <a:off x="5017732" y="4326837"/>
            <a:ext cx="3621504" cy="492443"/>
          </a:xfrm>
          <a:prstGeom prst="rect">
            <a:avLst/>
          </a:prstGeom>
          <a:noFill/>
        </p:spPr>
        <p:txBody>
          <a:bodyPr wrap="none" rtlCol="0">
            <a:spAutoFit/>
          </a:bodyPr>
          <a:lstStyle/>
          <a:p>
            <a:r>
              <a:rPr lang="en-US" sz="2600" dirty="0" err="1" smtClean="0"/>
              <a:t>Bố</a:t>
            </a:r>
            <a:r>
              <a:rPr lang="en-US" sz="2600" dirty="0" smtClean="0"/>
              <a:t> </a:t>
            </a:r>
            <a:r>
              <a:rPr lang="en-US" sz="2600" dirty="0" err="1" smtClean="0"/>
              <a:t>dạy</a:t>
            </a:r>
            <a:r>
              <a:rPr lang="en-US" sz="2600" dirty="0" smtClean="0"/>
              <a:t> </a:t>
            </a:r>
            <a:r>
              <a:rPr lang="en-US" sz="2600" dirty="0" err="1" smtClean="0"/>
              <a:t>em</a:t>
            </a:r>
            <a:r>
              <a:rPr lang="en-US" sz="2600" dirty="0" smtClean="0"/>
              <a:t> </a:t>
            </a:r>
            <a:r>
              <a:rPr lang="en-US" sz="2600" dirty="0" err="1" smtClean="0">
                <a:solidFill>
                  <a:srgbClr val="FF0000"/>
                </a:solidFill>
              </a:rPr>
              <a:t>tập</a:t>
            </a:r>
            <a:r>
              <a:rPr lang="en-US" sz="2600" dirty="0" smtClean="0">
                <a:solidFill>
                  <a:srgbClr val="FF0000"/>
                </a:solidFill>
              </a:rPr>
              <a:t> </a:t>
            </a:r>
            <a:r>
              <a:rPr lang="en-US" sz="2600" dirty="0" err="1" smtClean="0">
                <a:solidFill>
                  <a:srgbClr val="FF0000"/>
                </a:solidFill>
              </a:rPr>
              <a:t>xe</a:t>
            </a:r>
            <a:r>
              <a:rPr lang="en-US" sz="2600" dirty="0" smtClean="0">
                <a:solidFill>
                  <a:srgbClr val="FF0000"/>
                </a:solidFill>
              </a:rPr>
              <a:t> </a:t>
            </a:r>
            <a:r>
              <a:rPr lang="en-US" sz="2600" dirty="0" err="1" smtClean="0">
                <a:solidFill>
                  <a:srgbClr val="FF0000"/>
                </a:solidFill>
              </a:rPr>
              <a:t>đạp</a:t>
            </a:r>
            <a:r>
              <a:rPr lang="en-US" sz="2600" dirty="0" smtClean="0"/>
              <a:t>. </a:t>
            </a:r>
            <a:endParaRPr lang="en-US" sz="26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xmlns="" val="0"/>
              </a:ext>
            </a:extLst>
          </a:blip>
          <a:srcRect t="24651"/>
          <a:stretch/>
        </p:blipFill>
        <p:spPr>
          <a:xfrm>
            <a:off x="1262270" y="1568643"/>
            <a:ext cx="7310600" cy="284525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xmlns="" val="0"/>
              </a:ext>
            </a:extLst>
          </a:blip>
          <a:srcRect l="17906" t="1007" r="18739" b="80308"/>
          <a:stretch/>
        </p:blipFill>
        <p:spPr>
          <a:xfrm>
            <a:off x="2951918" y="728955"/>
            <a:ext cx="5287626" cy="781326"/>
          </a:xfrm>
          <a:prstGeom prst="rect">
            <a:avLst/>
          </a:prstGeom>
        </p:spPr>
      </p:pic>
      <p:cxnSp>
        <p:nvCxnSpPr>
          <p:cNvPr id="9" name="Straight Connector 8"/>
          <p:cNvCxnSpPr/>
          <p:nvPr/>
        </p:nvCxnSpPr>
        <p:spPr>
          <a:xfrm>
            <a:off x="1451113" y="632448"/>
            <a:ext cx="2087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108890" y="647357"/>
            <a:ext cx="4360978" cy="14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51113" y="1008479"/>
            <a:ext cx="1451113" cy="14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4940" y="1310226"/>
            <a:ext cx="1622560" cy="400110"/>
          </a:xfrm>
          <a:prstGeom prst="rect">
            <a:avLst/>
          </a:prstGeom>
          <a:noFill/>
        </p:spPr>
        <p:txBody>
          <a:bodyPr wrap="none" rtlCol="0">
            <a:spAutoFit/>
          </a:bodyPr>
          <a:lstStyle/>
          <a:p>
            <a:r>
              <a:rPr lang="en-US" sz="2000" dirty="0" err="1" smtClean="0"/>
              <a:t>Tranh</a:t>
            </a:r>
            <a:r>
              <a:rPr lang="en-US" sz="2000" dirty="0" smtClean="0"/>
              <a:t> </a:t>
            </a:r>
            <a:r>
              <a:rPr lang="en-US" sz="2000" dirty="0" err="1" smtClean="0"/>
              <a:t>vẽ</a:t>
            </a:r>
            <a:r>
              <a:rPr lang="en-US" sz="2000" dirty="0" smtClean="0"/>
              <a:t> </a:t>
            </a:r>
            <a:r>
              <a:rPr lang="en-US" sz="2000" dirty="0" err="1" smtClean="0"/>
              <a:t>gì</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9854" y="183160"/>
            <a:ext cx="7760438" cy="89857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t="24651"/>
          <a:stretch/>
        </p:blipFill>
        <p:spPr>
          <a:xfrm>
            <a:off x="1159268" y="1252343"/>
            <a:ext cx="7310600" cy="284525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xmlns="" val="0"/>
              </a:ext>
            </a:extLst>
          </a:blip>
          <a:srcRect l="17906" t="1007" r="18739" b="80308"/>
          <a:stretch/>
        </p:blipFill>
        <p:spPr>
          <a:xfrm>
            <a:off x="2991670" y="704055"/>
            <a:ext cx="4631634" cy="705564"/>
          </a:xfrm>
          <a:prstGeom prst="rect">
            <a:avLst/>
          </a:prstGeom>
        </p:spPr>
      </p:pic>
      <p:sp>
        <p:nvSpPr>
          <p:cNvPr id="8" name="TextBox 7"/>
          <p:cNvSpPr txBox="1"/>
          <p:nvPr/>
        </p:nvSpPr>
        <p:spPr>
          <a:xfrm>
            <a:off x="496957" y="3925962"/>
            <a:ext cx="8050293" cy="830997"/>
          </a:xfrm>
          <a:prstGeom prst="rect">
            <a:avLst/>
          </a:prstGeom>
          <a:noFill/>
        </p:spPr>
        <p:txBody>
          <a:bodyPr wrap="square" rtlCol="0">
            <a:spAutoFit/>
          </a:bodyPr>
          <a:lstStyle/>
          <a:p>
            <a:r>
              <a:rPr lang="en-US" sz="2400" dirty="0" smtClean="0"/>
              <a:t>     </a:t>
            </a:r>
            <a:r>
              <a:rPr lang="en-US" sz="2400" dirty="0" err="1" smtClean="0"/>
              <a:t>Thứ</a:t>
            </a:r>
            <a:r>
              <a:rPr lang="en-US" sz="2400" dirty="0" smtClean="0"/>
              <a:t> </a:t>
            </a:r>
            <a:r>
              <a:rPr lang="en-US" sz="2400" dirty="0" err="1" smtClean="0"/>
              <a:t>bảy</a:t>
            </a:r>
            <a:r>
              <a:rPr lang="en-US" sz="2400" dirty="0" smtClean="0"/>
              <a:t>, </a:t>
            </a:r>
            <a:r>
              <a:rPr lang="en-US" sz="2400" dirty="0" err="1" smtClean="0"/>
              <a:t>em</a:t>
            </a:r>
            <a:r>
              <a:rPr lang="en-US" sz="2400" dirty="0" smtClean="0"/>
              <a:t> </a:t>
            </a:r>
            <a:r>
              <a:rPr lang="en-US" sz="2400" dirty="0" err="1" smtClean="0"/>
              <a:t>được</a:t>
            </a:r>
            <a:r>
              <a:rPr lang="en-US" sz="2400" dirty="0" smtClean="0"/>
              <a:t> </a:t>
            </a:r>
            <a:r>
              <a:rPr lang="en-US" sz="2400" dirty="0" err="1" smtClean="0"/>
              <a:t>nghỉ</a:t>
            </a:r>
            <a:r>
              <a:rPr lang="en-US" sz="2400" dirty="0" smtClean="0"/>
              <a:t>. </a:t>
            </a:r>
            <a:r>
              <a:rPr lang="en-US" sz="2400" dirty="0" err="1" smtClean="0"/>
              <a:t>Em</a:t>
            </a:r>
            <a:r>
              <a:rPr lang="en-US" sz="2400" dirty="0" smtClean="0"/>
              <a:t> </a:t>
            </a:r>
            <a:r>
              <a:rPr lang="en-US" sz="2400" dirty="0" err="1" smtClean="0">
                <a:solidFill>
                  <a:srgbClr val="FF0000"/>
                </a:solidFill>
              </a:rPr>
              <a:t>cùng</a:t>
            </a:r>
            <a:r>
              <a:rPr lang="en-US" sz="2400" dirty="0" smtClean="0"/>
              <a:t> </a:t>
            </a:r>
            <a:r>
              <a:rPr lang="en-US" sz="2400" dirty="0" err="1" smtClean="0"/>
              <a:t>ông</a:t>
            </a:r>
            <a:r>
              <a:rPr lang="en-US" sz="2400" dirty="0" smtClean="0"/>
              <a:t> </a:t>
            </a:r>
            <a:r>
              <a:rPr lang="en-US" sz="2400" dirty="0" err="1" smtClean="0">
                <a:solidFill>
                  <a:srgbClr val="FF0000"/>
                </a:solidFill>
              </a:rPr>
              <a:t>đọc</a:t>
            </a:r>
            <a:r>
              <a:rPr lang="en-US" sz="2400" dirty="0" smtClean="0"/>
              <a:t> </a:t>
            </a:r>
            <a:r>
              <a:rPr lang="en-US" sz="2400" dirty="0" err="1" smtClean="0"/>
              <a:t>sách</a:t>
            </a:r>
            <a:r>
              <a:rPr lang="en-US" sz="2400" dirty="0" smtClean="0"/>
              <a:t>. </a:t>
            </a:r>
            <a:r>
              <a:rPr lang="en-US" sz="2400" dirty="0" err="1" smtClean="0"/>
              <a:t>Sau</a:t>
            </a:r>
            <a:r>
              <a:rPr lang="en-US" sz="2400" dirty="0" smtClean="0"/>
              <a:t> </a:t>
            </a:r>
            <a:r>
              <a:rPr lang="en-US" sz="2400" dirty="0" err="1" smtClean="0"/>
              <a:t>đó</a:t>
            </a:r>
            <a:r>
              <a:rPr lang="en-US" sz="2400" dirty="0" smtClean="0"/>
              <a:t>, </a:t>
            </a:r>
            <a:r>
              <a:rPr lang="en-US" sz="2400" dirty="0" err="1" smtClean="0"/>
              <a:t>bố</a:t>
            </a:r>
            <a:r>
              <a:rPr lang="en-US" sz="2400" dirty="0" smtClean="0"/>
              <a:t> </a:t>
            </a:r>
            <a:r>
              <a:rPr lang="en-US" sz="2400" dirty="0" err="1" smtClean="0"/>
              <a:t>dạy</a:t>
            </a:r>
            <a:r>
              <a:rPr lang="en-US" sz="2400" dirty="0" smtClean="0"/>
              <a:t> </a:t>
            </a:r>
            <a:r>
              <a:rPr lang="en-US" sz="2400" dirty="0" err="1" smtClean="0"/>
              <a:t>em</a:t>
            </a:r>
            <a:r>
              <a:rPr lang="en-US" sz="2400" dirty="0" smtClean="0"/>
              <a:t> </a:t>
            </a:r>
            <a:r>
              <a:rPr lang="en-US" sz="2400" dirty="0" err="1" smtClean="0">
                <a:solidFill>
                  <a:srgbClr val="FF0000"/>
                </a:solidFill>
              </a:rPr>
              <a:t>tập</a:t>
            </a:r>
            <a:r>
              <a:rPr lang="en-US" sz="2400" dirty="0" smtClean="0">
                <a:solidFill>
                  <a:srgbClr val="FF0000"/>
                </a:solidFill>
              </a:rPr>
              <a:t> </a:t>
            </a:r>
            <a:r>
              <a:rPr lang="en-US" sz="2400" dirty="0" err="1" smtClean="0">
                <a:solidFill>
                  <a:srgbClr val="FF0000"/>
                </a:solidFill>
              </a:rPr>
              <a:t>xe</a:t>
            </a:r>
            <a:r>
              <a:rPr lang="en-US" sz="2400" dirty="0" smtClean="0">
                <a:solidFill>
                  <a:srgbClr val="FF0000"/>
                </a:solidFill>
              </a:rPr>
              <a:t> </a:t>
            </a:r>
            <a:r>
              <a:rPr lang="en-US" sz="2400" dirty="0" err="1" smtClean="0">
                <a:solidFill>
                  <a:srgbClr val="FF0000"/>
                </a:solidFill>
              </a:rPr>
              <a:t>đạp</a:t>
            </a:r>
            <a:r>
              <a:rPr lang="en-US" sz="2400" dirty="0"/>
              <a:t>. </a:t>
            </a:r>
            <a:r>
              <a:rPr lang="en-US" sz="2400" dirty="0" err="1" smtClean="0"/>
              <a:t>Em</a:t>
            </a:r>
            <a:r>
              <a:rPr lang="en-US" sz="2400" dirty="0" smtClean="0"/>
              <a:t> </a:t>
            </a:r>
            <a:r>
              <a:rPr lang="en-US" sz="2400" dirty="0" err="1">
                <a:solidFill>
                  <a:schemeClr val="tx1"/>
                </a:solidFill>
              </a:rPr>
              <a:t>rất</a:t>
            </a:r>
            <a:r>
              <a:rPr lang="en-US" sz="2400" dirty="0">
                <a:solidFill>
                  <a:schemeClr val="tx1"/>
                </a:solidFill>
              </a:rPr>
              <a:t> </a:t>
            </a:r>
            <a:r>
              <a:rPr lang="en-US" sz="2400" dirty="0" err="1">
                <a:solidFill>
                  <a:schemeClr val="tx1"/>
                </a:solidFill>
              </a:rPr>
              <a:t>vui</a:t>
            </a:r>
            <a:r>
              <a:rPr lang="en-US" sz="2400" dirty="0">
                <a:solidFill>
                  <a:schemeClr val="tx1"/>
                </a:solidFill>
              </a:rPr>
              <a:t>.</a:t>
            </a:r>
            <a:r>
              <a:rPr lang="en-US" sz="2400" dirty="0"/>
              <a:t> </a:t>
            </a:r>
            <a:r>
              <a:rPr lang="en-US" sz="2400" dirty="0" smtClean="0"/>
              <a:t> </a:t>
            </a:r>
            <a:endParaRPr lang="en-US" sz="2400" dirty="0"/>
          </a:p>
        </p:txBody>
      </p:sp>
    </p:spTree>
    <p:extLst>
      <p:ext uri="{BB962C8B-B14F-4D97-AF65-F5344CB8AC3E}">
        <p14:creationId xmlns:p14="http://schemas.microsoft.com/office/powerpoint/2010/main" xmlns="" val="6246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50" y="-549239"/>
            <a:ext cx="9735670" cy="5825617"/>
          </a:xfrm>
          <a:prstGeom prst="rect">
            <a:avLst/>
          </a:prstGeom>
        </p:spPr>
      </p:pic>
      <p:sp>
        <p:nvSpPr>
          <p:cNvPr id="4" name="Google Shape;362;p12"/>
          <p:cNvSpPr/>
          <p:nvPr/>
        </p:nvSpPr>
        <p:spPr>
          <a:xfrm>
            <a:off x="1239078" y="551710"/>
            <a:ext cx="8302214" cy="1292621"/>
          </a:xfrm>
          <a:prstGeom prst="rect">
            <a:avLst/>
          </a:prstGeom>
          <a:noFill/>
          <a:ln>
            <a:noFill/>
          </a:ln>
        </p:spPr>
        <p:txBody>
          <a:bodyPr spcFirstLastPara="1" wrap="square" lIns="91425" tIns="45700" rIns="91425" bIns="45700" anchor="t" anchorCtr="0">
            <a:spAutoFit/>
          </a:bodyPr>
          <a:lstStyle/>
          <a:p>
            <a:pPr lvl="0">
              <a:lnSpc>
                <a:spcPct val="130000"/>
              </a:lnSpc>
            </a:pPr>
            <a:r>
              <a:rPr lang="en-US" sz="3000" b="1" dirty="0">
                <a:latin typeface="HP001" pitchFamily="34" charset="0"/>
                <a:ea typeface="HP001" pitchFamily="34" charset="0"/>
              </a:rPr>
              <a:t> </a:t>
            </a:r>
            <a:r>
              <a:rPr lang="en-US" sz="3000" b="1" dirty="0" smtClean="0">
                <a:latin typeface="HP001" pitchFamily="34" charset="0"/>
                <a:ea typeface="HP001" pitchFamily="34" charset="0"/>
              </a:rPr>
              <a:t>    </a:t>
            </a:r>
            <a:r>
              <a:rPr lang="en-US" sz="3000" b="1" dirty="0" err="1" smtClean="0">
                <a:latin typeface="Times New Roman" pitchFamily="18" charset="0"/>
                <a:ea typeface="HP001" pitchFamily="34" charset="0"/>
                <a:cs typeface="Times New Roman" pitchFamily="18" charset="0"/>
              </a:rPr>
              <a:t>Thứ</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Bảy</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em</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được</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nghỉ</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Em</a:t>
            </a:r>
            <a:r>
              <a:rPr lang="en-US" sz="3000" b="1" dirty="0" smtClean="0">
                <a:latin typeface="Times New Roman" pitchFamily="18" charset="0"/>
                <a:ea typeface="HP001" pitchFamily="34" charset="0"/>
                <a:cs typeface="Times New Roman" pitchFamily="18" charset="0"/>
              </a:rPr>
              <a:t> </a:t>
            </a:r>
            <a:r>
              <a:rPr lang="en-US" sz="3000" b="1" dirty="0" err="1" smtClean="0">
                <a:solidFill>
                  <a:srgbClr val="FF0000"/>
                </a:solidFill>
                <a:latin typeface="Times New Roman" pitchFamily="18" charset="0"/>
                <a:ea typeface="HP001" pitchFamily="34" charset="0"/>
                <a:cs typeface="Times New Roman" pitchFamily="18" charset="0"/>
              </a:rPr>
              <a:t>cùng</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ông</a:t>
            </a:r>
            <a:r>
              <a:rPr lang="en-US" sz="3000" b="1" dirty="0" smtClean="0">
                <a:latin typeface="Times New Roman" pitchFamily="18" charset="0"/>
                <a:ea typeface="HP001" pitchFamily="34" charset="0"/>
                <a:cs typeface="Times New Roman" pitchFamily="18" charset="0"/>
              </a:rPr>
              <a:t> </a:t>
            </a:r>
            <a:r>
              <a:rPr lang="en-US" sz="3000" b="1" dirty="0" err="1" smtClean="0">
                <a:solidFill>
                  <a:srgbClr val="FF0000"/>
                </a:solidFill>
                <a:latin typeface="Times New Roman" pitchFamily="18" charset="0"/>
                <a:ea typeface="HP001" pitchFamily="34" charset="0"/>
                <a:cs typeface="Times New Roman" pitchFamily="18" charset="0"/>
              </a:rPr>
              <a:t>đọc</a:t>
            </a:r>
            <a:r>
              <a:rPr lang="en-US" sz="3000" b="1" dirty="0" smtClean="0">
                <a:latin typeface="Times New Roman" pitchFamily="18" charset="0"/>
                <a:ea typeface="HP001" pitchFamily="34" charset="0"/>
                <a:cs typeface="Times New Roman" pitchFamily="18" charset="0"/>
              </a:rPr>
              <a:t> </a:t>
            </a:r>
            <a:r>
              <a:rPr lang="en-US" sz="2800" b="1" dirty="0" err="1" smtClean="0">
                <a:latin typeface="Times New Roman" pitchFamily="18" charset="0"/>
                <a:ea typeface="HP001" pitchFamily="34" charset="0"/>
                <a:cs typeface="Times New Roman" pitchFamily="18" charset="0"/>
              </a:rPr>
              <a:t>s</a:t>
            </a:r>
            <a:r>
              <a:rPr lang="en-US" sz="3000" b="1" dirty="0" err="1" smtClean="0">
                <a:latin typeface="Times New Roman" pitchFamily="18" charset="0"/>
                <a:ea typeface="HP001" pitchFamily="34" charset="0"/>
                <a:cs typeface="Times New Roman" pitchFamily="18" charset="0"/>
              </a:rPr>
              <a:t>ách</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Sau</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đó</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em</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được</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bố</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dạy</a:t>
            </a:r>
            <a:r>
              <a:rPr lang="en-US" sz="3000" b="1" dirty="0" smtClean="0">
                <a:latin typeface="Times New Roman" pitchFamily="18" charset="0"/>
                <a:ea typeface="HP001" pitchFamily="34" charset="0"/>
                <a:cs typeface="Times New Roman" pitchFamily="18" charset="0"/>
              </a:rPr>
              <a:t> </a:t>
            </a:r>
            <a:r>
              <a:rPr lang="en-US" sz="3000" b="1" dirty="0" err="1" smtClean="0">
                <a:solidFill>
                  <a:srgbClr val="FF0000"/>
                </a:solidFill>
                <a:latin typeface="Times New Roman" pitchFamily="18" charset="0"/>
                <a:ea typeface="HP001" pitchFamily="34" charset="0"/>
                <a:cs typeface="Times New Roman" pitchFamily="18" charset="0"/>
              </a:rPr>
              <a:t>tập</a:t>
            </a:r>
            <a:r>
              <a:rPr lang="en-US" sz="3000" b="1" dirty="0" smtClean="0">
                <a:solidFill>
                  <a:srgbClr val="FF0000"/>
                </a:solidFill>
                <a:latin typeface="Times New Roman" pitchFamily="18" charset="0"/>
                <a:ea typeface="HP001" pitchFamily="34" charset="0"/>
                <a:cs typeface="Times New Roman" pitchFamily="18" charset="0"/>
              </a:rPr>
              <a:t> </a:t>
            </a:r>
            <a:r>
              <a:rPr lang="en-US" sz="3000" b="1" dirty="0" err="1" smtClean="0">
                <a:solidFill>
                  <a:srgbClr val="FF0000"/>
                </a:solidFill>
                <a:latin typeface="Times New Roman" pitchFamily="18" charset="0"/>
                <a:ea typeface="HP001" pitchFamily="34" charset="0"/>
                <a:cs typeface="Times New Roman" pitchFamily="18" charset="0"/>
              </a:rPr>
              <a:t>xe</a:t>
            </a:r>
            <a:r>
              <a:rPr lang="en-US" sz="3000" b="1" dirty="0" smtClean="0">
                <a:solidFill>
                  <a:srgbClr val="FF0000"/>
                </a:solidFill>
                <a:latin typeface="Times New Roman" pitchFamily="18" charset="0"/>
                <a:ea typeface="HP001" pitchFamily="34" charset="0"/>
                <a:cs typeface="Times New Roman" pitchFamily="18" charset="0"/>
              </a:rPr>
              <a:t> </a:t>
            </a:r>
            <a:r>
              <a:rPr lang="en-US" sz="3000" b="1" dirty="0" err="1" smtClean="0">
                <a:solidFill>
                  <a:srgbClr val="FF0000"/>
                </a:solidFill>
                <a:latin typeface="Times New Roman" pitchFamily="18" charset="0"/>
                <a:ea typeface="HP001" pitchFamily="34" charset="0"/>
                <a:cs typeface="Times New Roman" pitchFamily="18" charset="0"/>
              </a:rPr>
              <a:t>đạp</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Em</a:t>
            </a:r>
            <a:r>
              <a:rPr lang="en-US" sz="3000" b="1" dirty="0" smtClean="0">
                <a:latin typeface="Times New Roman" pitchFamily="18" charset="0"/>
                <a:ea typeface="HP001" pitchFamily="34" charset="0"/>
                <a:cs typeface="Times New Roman" pitchFamily="18" charset="0"/>
              </a:rPr>
              <a:t> </a:t>
            </a:r>
            <a:r>
              <a:rPr lang="en-US" sz="2800" b="1" dirty="0" err="1">
                <a:latin typeface="Times New Roman" pitchFamily="18" charset="0"/>
                <a:ea typeface="HP001" pitchFamily="34" charset="0"/>
                <a:cs typeface="Times New Roman" pitchFamily="18" charset="0"/>
              </a:rPr>
              <a:t>r</a:t>
            </a:r>
            <a:r>
              <a:rPr lang="en-US" sz="3000" b="1" dirty="0" err="1" smtClean="0">
                <a:latin typeface="Times New Roman" pitchFamily="18" charset="0"/>
                <a:ea typeface="HP001" pitchFamily="34" charset="0"/>
                <a:cs typeface="Times New Roman" pitchFamily="18" charset="0"/>
              </a:rPr>
              <a:t>ất</a:t>
            </a:r>
            <a:r>
              <a:rPr lang="en-US" sz="3000" b="1" dirty="0" smtClean="0">
                <a:latin typeface="Times New Roman" pitchFamily="18" charset="0"/>
                <a:ea typeface="HP001" pitchFamily="34" charset="0"/>
                <a:cs typeface="Times New Roman" pitchFamily="18" charset="0"/>
              </a:rPr>
              <a:t> </a:t>
            </a:r>
            <a:r>
              <a:rPr lang="en-US" sz="3000" b="1" dirty="0" err="1" smtClean="0">
                <a:latin typeface="Times New Roman" pitchFamily="18" charset="0"/>
                <a:ea typeface="HP001" pitchFamily="34" charset="0"/>
                <a:cs typeface="Times New Roman" pitchFamily="18" charset="0"/>
              </a:rPr>
              <a:t>vui</a:t>
            </a:r>
            <a:r>
              <a:rPr lang="en-US" sz="3000" b="1" dirty="0" smtClean="0">
                <a:latin typeface="Times New Roman" pitchFamily="18" charset="0"/>
                <a:ea typeface="HP001" pitchFamily="34" charset="0"/>
                <a:cs typeface="Times New Roman" pitchFamily="18" charset="0"/>
              </a:rPr>
              <a:t>.</a:t>
            </a:r>
            <a:endParaRPr sz="3000" b="1" dirty="0">
              <a:solidFill>
                <a:srgbClr val="0070C0"/>
              </a:solidFill>
              <a:latin typeface="Times New Roman" pitchFamily="18" charset="0"/>
              <a:ea typeface="HP001" pitchFamily="34" charset="0"/>
              <a:cs typeface="Times New Roman" pitchFamily="18" charset="0"/>
              <a:sym typeface="Arial" panose="020B0604020202020204"/>
            </a:endParaRPr>
          </a:p>
        </p:txBody>
      </p:sp>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spTree>
    <p:extLst>
      <p:ext uri="{BB962C8B-B14F-4D97-AF65-F5344CB8AC3E}">
        <p14:creationId xmlns:p14="http://schemas.microsoft.com/office/powerpoint/2010/main" xmlns="" val="142782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103" y="188813"/>
            <a:ext cx="8356962" cy="4185761"/>
          </a:xfrm>
          <a:prstGeom prst="rect">
            <a:avLst/>
          </a:prstGeom>
          <a:noFill/>
        </p:spPr>
        <p:txBody>
          <a:bodyPr wrap="square" rtlCol="0">
            <a:spAutoFit/>
          </a:bodyPr>
          <a:lstStyle/>
          <a:p>
            <a:pPr lvl="0" algn="ctr"/>
            <a:r>
              <a:rPr lang="vi-VN" sz="2200" b="1" dirty="0">
                <a:solidFill>
                  <a:srgbClr val="F14420"/>
                </a:solidFill>
                <a:latin typeface="Arial Rounded"/>
                <a:ea typeface="Arial Rounded"/>
                <a:cs typeface="Arial Rounded"/>
                <a:sym typeface="Arial Rounded"/>
              </a:rPr>
              <a:t>Bữa cơm gia đình</a:t>
            </a:r>
            <a:endParaRPr lang="vi-VN" sz="2200" dirty="0"/>
          </a:p>
          <a:p>
            <a:pPr lvl="0" algn="just"/>
            <a:r>
              <a:rPr lang="vi-VN" sz="2200" dirty="0">
                <a:solidFill>
                  <a:srgbClr val="679C31"/>
                </a:solidFill>
                <a:latin typeface="Arial Rounded"/>
                <a:ea typeface="Arial Rounded"/>
                <a:cs typeface="Arial Rounded"/>
                <a:sym typeface="Arial Rounded"/>
              </a:rPr>
              <a:t>	</a:t>
            </a:r>
            <a:r>
              <a:rPr lang="vi-VN" sz="2200" dirty="0">
                <a:latin typeface="Arial Rounded"/>
                <a:ea typeface="Arial Rounded"/>
                <a:cs typeface="Arial Rounded"/>
                <a:sym typeface="Arial Rounded"/>
              </a:rPr>
              <a:t>Thấy mẹ đi chợ về, Chi hỏi:</a:t>
            </a:r>
          </a:p>
          <a:p>
            <a:pPr lvl="0" algn="just"/>
            <a:r>
              <a:rPr lang="vi-VN" sz="2200" dirty="0">
                <a:latin typeface="Arial Rounded"/>
                <a:ea typeface="Arial Rounded"/>
                <a:cs typeface="Arial Rounded"/>
                <a:sym typeface="Arial Rounded"/>
              </a:rPr>
              <a:t>        - Sao mẹ mua nhiều đồ ăn thế ạ? </a:t>
            </a:r>
          </a:p>
          <a:p>
            <a:pPr lvl="0" algn="just"/>
            <a:r>
              <a:rPr lang="vi-VN" sz="2200" dirty="0">
                <a:latin typeface="Arial Rounded"/>
                <a:ea typeface="Arial Rounded"/>
                <a:cs typeface="Arial Rounded"/>
                <a:sym typeface="Arial Rounded"/>
              </a:rPr>
              <a:t>        - Đố con hôm nay là ngày gì?</a:t>
            </a:r>
          </a:p>
          <a:p>
            <a:pPr lvl="0" algn="just"/>
            <a:r>
              <a:rPr lang="vi-VN" sz="2200" dirty="0">
                <a:latin typeface="Arial Rounded"/>
                <a:ea typeface="Arial Rounded"/>
                <a:cs typeface="Arial Rounded"/>
                <a:sym typeface="Arial Rounded"/>
              </a:rPr>
              <a:t>        Chi chạy lại xem lịch:   </a:t>
            </a:r>
          </a:p>
          <a:p>
            <a:pPr lvl="0" algn="just"/>
            <a:r>
              <a:rPr lang="vi-VN" sz="2200" dirty="0">
                <a:latin typeface="Arial Rounded"/>
                <a:ea typeface="Arial Rounded"/>
                <a:cs typeface="Arial Rounded"/>
                <a:sym typeface="Arial Rounded"/>
              </a:rPr>
              <a:t>        - </a:t>
            </a:r>
            <a:r>
              <a:rPr lang="en-US" sz="2200" dirty="0" smtClean="0">
                <a:latin typeface="Arial Rounded"/>
                <a:ea typeface="Arial Rounded"/>
                <a:cs typeface="Arial Rounded"/>
                <a:sym typeface="Arial Rounded"/>
              </a:rPr>
              <a:t>A, n</a:t>
            </a:r>
            <a:r>
              <a:rPr lang="vi-VN" sz="2200" dirty="0" smtClean="0">
                <a:latin typeface="Arial Rounded"/>
                <a:ea typeface="Arial Rounded"/>
                <a:cs typeface="Arial Rounded"/>
                <a:sym typeface="Arial Rounded"/>
              </a:rPr>
              <a:t>gày </a:t>
            </a:r>
            <a:r>
              <a:rPr lang="vi-VN" sz="2200" dirty="0">
                <a:latin typeface="Arial Rounded"/>
                <a:ea typeface="Arial Rounded"/>
                <a:cs typeface="Arial Rounded"/>
                <a:sym typeface="Arial Rounded"/>
              </a:rPr>
              <a:t>28 tháng 6, Ngày Gia đình Việt Nam.</a:t>
            </a:r>
          </a:p>
          <a:p>
            <a:pPr lvl="0" algn="just"/>
            <a:r>
              <a:rPr lang="vi-VN" sz="2200" dirty="0">
                <a:latin typeface="Arial Rounded"/>
                <a:ea typeface="Arial Rounded"/>
                <a:cs typeface="Arial Rounded"/>
                <a:sym typeface="Arial Rounded"/>
              </a:rPr>
              <a:t>        - Đúng rồi. Vì thế hôm nay nhà mình liên hoan con ạ.</a:t>
            </a:r>
          </a:p>
          <a:p>
            <a:pPr lvl="0" algn="just"/>
            <a:r>
              <a:rPr lang="vi-VN" sz="22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200" dirty="0"/>
          </a:p>
          <a:p>
            <a:pPr lvl="0" algn="just"/>
            <a:r>
              <a:rPr lang="vi-VN" sz="2400" dirty="0">
                <a:latin typeface="Arial Rounded"/>
                <a:ea typeface="Arial Rounded"/>
                <a:cs typeface="Arial Rounded"/>
                <a:sym typeface="Arial Rounded"/>
              </a:rPr>
              <a:t>	</a:t>
            </a:r>
            <a:r>
              <a:rPr lang="vi-VN" sz="1800" dirty="0">
                <a:latin typeface="Arial Rounded"/>
                <a:ea typeface="Arial Rounded"/>
                <a:cs typeface="Arial Rounded"/>
                <a:sym typeface="Arial Rounded"/>
              </a:rPr>
              <a:t>                                                    </a:t>
            </a:r>
            <a:r>
              <a:rPr lang="en-US" sz="1800" dirty="0" smtClean="0">
                <a:latin typeface="Arial Rounded"/>
                <a:ea typeface="Arial Rounded"/>
                <a:cs typeface="Arial Rounded"/>
                <a:sym typeface="Arial Rounded"/>
              </a:rPr>
              <a:t>                            </a:t>
            </a:r>
            <a:r>
              <a:rPr lang="vi-VN" sz="1800" dirty="0" smtClean="0">
                <a:latin typeface="Arial Rounded"/>
                <a:ea typeface="Arial Rounded"/>
                <a:cs typeface="Arial Rounded"/>
                <a:sym typeface="Arial Rounded"/>
              </a:rPr>
              <a:t>         </a:t>
            </a:r>
            <a:r>
              <a:rPr lang="vi-VN" sz="1800" dirty="0">
                <a:latin typeface="Arial Rounded"/>
                <a:ea typeface="Arial Rounded"/>
                <a:cs typeface="Arial Rounded"/>
                <a:sym typeface="Arial Rounded"/>
              </a:rPr>
              <a:t>(Châu Anh)</a:t>
            </a:r>
            <a:endParaRPr lang="en-US" sz="1800" dirty="0"/>
          </a:p>
        </p:txBody>
      </p:sp>
      <p:sp>
        <p:nvSpPr>
          <p:cNvPr id="3" name="Google Shape;304;p9"/>
          <p:cNvSpPr/>
          <p:nvPr/>
        </p:nvSpPr>
        <p:spPr>
          <a:xfrm>
            <a:off x="715620" y="4127824"/>
            <a:ext cx="58342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nào?</a:t>
            </a:r>
            <a:endParaRPr sz="2400" dirty="0">
              <a:solidFill>
                <a:srgbClr val="4CA420"/>
              </a:solidFill>
              <a:latin typeface="Arial Rounded"/>
              <a:ea typeface="Arial Rounded"/>
              <a:cs typeface="Arial Rounded"/>
              <a:sym typeface="Arial Rounded"/>
            </a:endParaRPr>
          </a:p>
        </p:txBody>
      </p:sp>
      <p:sp>
        <p:nvSpPr>
          <p:cNvPr id="4" name="Google Shape;304;p9"/>
          <p:cNvSpPr/>
          <p:nvPr/>
        </p:nvSpPr>
        <p:spPr>
          <a:xfrm>
            <a:off x="457207" y="4122523"/>
            <a:ext cx="6539944"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dirty="0">
                <a:solidFill>
                  <a:srgbClr val="4CA420"/>
                </a:solidFill>
                <a:latin typeface="Arial Rounded"/>
                <a:ea typeface="Arial Rounded"/>
                <a:cs typeface="Arial Rounded"/>
                <a:sym typeface="Arial Rounded"/>
              </a:rPr>
              <a:t>a) Ngày gia đình Việt Nam là ngày </a:t>
            </a:r>
            <a:r>
              <a:rPr lang="en-US" sz="2400" dirty="0" smtClean="0">
                <a:solidFill>
                  <a:srgbClr val="FF0000"/>
                </a:solidFill>
                <a:latin typeface="Arial Rounded"/>
                <a:ea typeface="Arial Rounded"/>
                <a:cs typeface="Arial Rounded"/>
                <a:sym typeface="Arial Rounded"/>
              </a:rPr>
              <a:t>28 </a:t>
            </a:r>
            <a:r>
              <a:rPr lang="en-US" sz="2400" dirty="0" err="1" smtClean="0">
                <a:solidFill>
                  <a:srgbClr val="FF0000"/>
                </a:solidFill>
                <a:latin typeface="Arial Rounded"/>
                <a:ea typeface="Arial Rounded"/>
                <a:cs typeface="Arial Rounded"/>
                <a:sym typeface="Arial Rounded"/>
              </a:rPr>
              <a:t>tháng</a:t>
            </a:r>
            <a:r>
              <a:rPr lang="en-US" sz="2400" dirty="0" smtClean="0">
                <a:solidFill>
                  <a:srgbClr val="FF0000"/>
                </a:solidFill>
                <a:latin typeface="Arial Rounded"/>
                <a:ea typeface="Arial Rounded"/>
                <a:cs typeface="Arial Rounded"/>
                <a:sym typeface="Arial Rounded"/>
              </a:rPr>
              <a:t> 6</a:t>
            </a:r>
            <a:endParaRPr sz="2400" dirty="0">
              <a:solidFill>
                <a:srgbClr val="FF0000"/>
              </a:solidFill>
              <a:latin typeface="Arial Rounded"/>
              <a:ea typeface="Arial Rounded"/>
              <a:cs typeface="Arial Rounded"/>
              <a:sym typeface="Arial Rounded"/>
            </a:endParaRPr>
          </a:p>
        </p:txBody>
      </p:sp>
      <p:sp>
        <p:nvSpPr>
          <p:cNvPr id="5" name="Google Shape;305;p9"/>
          <p:cNvSpPr/>
          <p:nvPr/>
        </p:nvSpPr>
        <p:spPr>
          <a:xfrm>
            <a:off x="466649" y="4116688"/>
            <a:ext cx="60931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làm gì?</a:t>
            </a:r>
            <a:endParaRPr sz="2400" dirty="0">
              <a:solidFill>
                <a:srgbClr val="4CA420"/>
              </a:solidFill>
              <a:latin typeface="Arial Rounded"/>
              <a:ea typeface="Arial Rounded"/>
              <a:cs typeface="Arial Rounded"/>
              <a:sym typeface="Arial Rounded"/>
            </a:endParaRPr>
          </a:p>
        </p:txBody>
      </p:sp>
      <p:sp>
        <p:nvSpPr>
          <p:cNvPr id="8" name="Google Shape;305;p9"/>
          <p:cNvSpPr/>
          <p:nvPr/>
        </p:nvSpPr>
        <p:spPr>
          <a:xfrm>
            <a:off x="516859" y="4085853"/>
            <a:ext cx="6162236"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b</a:t>
            </a:r>
            <a:r>
              <a:rPr lang="vi-VN" sz="2400" dirty="0">
                <a:solidFill>
                  <a:srgbClr val="4CA420"/>
                </a:solidFill>
                <a:latin typeface="Arial Rounded"/>
                <a:ea typeface="Arial Rounded"/>
                <a:cs typeface="Arial Rounded"/>
                <a:sym typeface="Arial Rounded"/>
              </a:rPr>
              <a:t>) Vào ngày này, gia đình Chi </a:t>
            </a:r>
            <a:r>
              <a:rPr lang="vi-VN" sz="2400" dirty="0" smtClean="0">
                <a:solidFill>
                  <a:srgbClr val="FF0000"/>
                </a:solidFill>
                <a:latin typeface="Arial Rounded"/>
                <a:ea typeface="Arial Rounded"/>
                <a:cs typeface="Arial Rounded"/>
                <a:sym typeface="Arial Rounded"/>
              </a:rPr>
              <a:t>l</a:t>
            </a:r>
            <a:r>
              <a:rPr lang="en-US" sz="2400" dirty="0" err="1" smtClean="0">
                <a:solidFill>
                  <a:srgbClr val="FF0000"/>
                </a:solidFill>
                <a:latin typeface="Arial Rounded"/>
                <a:ea typeface="Arial Rounded"/>
                <a:cs typeface="Arial Rounded"/>
                <a:sym typeface="Arial Rounded"/>
              </a:rPr>
              <a:t>iên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hoan</a:t>
            </a:r>
            <a:r>
              <a:rPr lang="en-US" sz="2400" dirty="0" smtClean="0">
                <a:solidFill>
                  <a:srgbClr val="4CA420"/>
                </a:solidFill>
                <a:latin typeface="Arial Rounded"/>
                <a:ea typeface="Arial Rounded"/>
                <a:cs typeface="Arial Rounded"/>
                <a:sym typeface="Arial Rounded"/>
              </a:rPr>
              <a:t>.</a:t>
            </a:r>
            <a:endParaRPr sz="2400" dirty="0">
              <a:solidFill>
                <a:srgbClr val="4CA420"/>
              </a:solidFill>
              <a:latin typeface="Arial Rounded"/>
              <a:ea typeface="Arial Rounded"/>
              <a:cs typeface="Arial Rounded"/>
              <a:sym typeface="Arial Rounded"/>
            </a:endParaRPr>
          </a:p>
        </p:txBody>
      </p:sp>
      <p:sp>
        <p:nvSpPr>
          <p:cNvPr id="9" name="Google Shape;306;p9"/>
          <p:cNvSpPr/>
          <p:nvPr/>
        </p:nvSpPr>
        <p:spPr>
          <a:xfrm>
            <a:off x="546654" y="4103220"/>
            <a:ext cx="5486397"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vi-VN" sz="2400" dirty="0">
                <a:solidFill>
                  <a:srgbClr val="4CA420"/>
                </a:solidFill>
                <a:latin typeface="Arial Rounded"/>
                <a:ea typeface="Arial Rounded"/>
                <a:cs typeface="Arial Rounded"/>
                <a:sym typeface="Arial Rounded"/>
              </a:rPr>
              <a:t>) Theo em, vì sao Chi rất vui?</a:t>
            </a:r>
            <a:endParaRPr sz="2400" dirty="0">
              <a:solidFill>
                <a:srgbClr val="4CA420"/>
              </a:solidFill>
              <a:latin typeface="Arial Rounded"/>
              <a:ea typeface="Arial Rounded"/>
              <a:cs typeface="Arial Rounded"/>
              <a:sym typeface="Arial Rounded"/>
            </a:endParaRPr>
          </a:p>
        </p:txBody>
      </p:sp>
      <p:sp>
        <p:nvSpPr>
          <p:cNvPr id="10" name="Google Shape;306;p9"/>
          <p:cNvSpPr/>
          <p:nvPr/>
        </p:nvSpPr>
        <p:spPr>
          <a:xfrm>
            <a:off x="546654" y="4008121"/>
            <a:ext cx="6003235"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4CA420"/>
                </a:solidFill>
                <a:latin typeface="Arial Rounded"/>
                <a:ea typeface="Arial Rounded"/>
                <a:cs typeface="Arial Rounded"/>
                <a:sym typeface="Arial Rounded"/>
              </a:rPr>
              <a:t>c</a:t>
            </a:r>
            <a:r>
              <a:rPr lang="en-US" sz="2400" dirty="0" smtClean="0">
                <a:solidFill>
                  <a:srgbClr val="4CA420"/>
                </a:solidFill>
                <a:latin typeface="Arial Rounded"/>
                <a:ea typeface="Arial Rounded"/>
                <a:cs typeface="Arial Rounded"/>
                <a:sym typeface="Arial Rounded"/>
              </a:rPr>
              <a:t>, </a:t>
            </a:r>
            <a:r>
              <a:rPr lang="en-US" sz="2400" dirty="0" err="1" smtClean="0">
                <a:solidFill>
                  <a:schemeClr val="tx1"/>
                </a:solidFill>
                <a:latin typeface="Arial Rounded"/>
                <a:ea typeface="Arial Rounded"/>
                <a:cs typeface="Arial Rounded"/>
                <a:sym typeface="Arial Rounded"/>
              </a:rPr>
              <a:t>Vì</a:t>
            </a:r>
            <a:r>
              <a:rPr lang="en-US" sz="2400" dirty="0" smtClean="0">
                <a:solidFill>
                  <a:schemeClr val="tx1"/>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cả</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nhà</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quây</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quần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bên</a:t>
            </a:r>
            <a:r>
              <a:rPr lang="en-US" sz="2400" dirty="0" smtClean="0">
                <a:solidFill>
                  <a:srgbClr val="FF0000"/>
                </a:solidFill>
                <a:latin typeface="Arial Rounded"/>
                <a:ea typeface="Arial Rounded"/>
                <a:cs typeface="Arial Rounded"/>
                <a:sym typeface="Arial Rounded"/>
              </a:rPr>
              <a:t> </a:t>
            </a:r>
            <a:r>
              <a:rPr lang="en-US" sz="2400" dirty="0" err="1" smtClean="0">
                <a:solidFill>
                  <a:srgbClr val="FF0000"/>
                </a:solidFill>
                <a:latin typeface="Arial Rounded"/>
                <a:ea typeface="Arial Rounded"/>
                <a:cs typeface="Arial Rounded"/>
                <a:sym typeface="Arial Rounded"/>
              </a:rPr>
              <a:t>nhau</a:t>
            </a:r>
            <a:r>
              <a:rPr lang="en-US" sz="2400" dirty="0" smtClean="0">
                <a:solidFill>
                  <a:schemeClr val="tx1"/>
                </a:solidFill>
                <a:latin typeface="Arial Rounded"/>
                <a:ea typeface="Arial Rounded"/>
                <a:cs typeface="Arial Rounded"/>
                <a:sym typeface="Arial Rounded"/>
              </a:rPr>
              <a:t>. </a:t>
            </a:r>
            <a:endParaRPr sz="2400" dirty="0">
              <a:solidFill>
                <a:srgbClr val="FF0000"/>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26642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5" grpId="0" animBg="1"/>
      <p:bldP spid="5" grpId="1" animBg="1"/>
      <p:bldP spid="8" grpId="0" animBg="1"/>
      <p:bldP spid="8" grpId="1"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7722" y="655983"/>
            <a:ext cx="1414170" cy="584775"/>
          </a:xfrm>
          <a:prstGeom prst="rect">
            <a:avLst/>
          </a:prstGeom>
          <a:noFill/>
        </p:spPr>
        <p:txBody>
          <a:bodyPr wrap="none" rtlCol="0">
            <a:spAutoFit/>
          </a:bodyPr>
          <a:lstStyle/>
          <a:p>
            <a:r>
              <a:rPr lang="en-US" sz="3200" dirty="0" smtClean="0"/>
              <a:t>TIẾT 4</a:t>
            </a:r>
            <a:endParaRPr lang="en-US" sz="3200" dirty="0"/>
          </a:p>
        </p:txBody>
      </p:sp>
    </p:spTree>
    <p:extLst>
      <p:ext uri="{BB962C8B-B14F-4D97-AF65-F5344CB8AC3E}">
        <p14:creationId xmlns:p14="http://schemas.microsoft.com/office/powerpoint/2010/main" xmlns="" val="1528339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7" name="Google Shape;507;p17"/>
          <p:cNvSpPr txBox="1"/>
          <p:nvPr/>
        </p:nvSpPr>
        <p:spPr>
          <a:xfrm>
            <a:off x="1495988" y="1635548"/>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7</a:t>
            </a:r>
            <a:endParaRPr sz="5400" b="1" dirty="0">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2" presetClass="entr" presetSubtype="2" fill="hold" nodeType="withEffect">
                                  <p:stCondLst>
                                    <p:cond delay="2250"/>
                                  </p:stCondLst>
                                  <p:childTnLst>
                                    <p:set>
                                      <p:cBhvr>
                                        <p:cTn id="65" dur="1" fill="hold">
                                          <p:stCondLst>
                                            <p:cond delay="0"/>
                                          </p:stCondLst>
                                        </p:cTn>
                                        <p:tgtEl>
                                          <p:spTgt spid="508"/>
                                        </p:tgtEl>
                                        <p:attrNameLst>
                                          <p:attrName>style.visibility</p:attrName>
                                        </p:attrNameLst>
                                      </p:cBhvr>
                                      <p:to>
                                        <p:strVal val="visible"/>
                                      </p:to>
                                    </p:set>
                                    <p:anim calcmode="lin" valueType="num">
                                      <p:cBhvr additive="base">
                                        <p:cTn id="66"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26010" t="38293" r="22670" b="3753"/>
          <a:stretch/>
        </p:blipFill>
        <p:spPr>
          <a:xfrm>
            <a:off x="1581568" y="1987826"/>
            <a:ext cx="6382782" cy="266502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xmlns="" val="0"/>
              </a:ext>
            </a:extLst>
          </a:blip>
          <a:srcRect r="75329" b="88119"/>
          <a:stretch/>
        </p:blipFill>
        <p:spPr>
          <a:xfrm>
            <a:off x="692018" y="219591"/>
            <a:ext cx="3144486" cy="546344"/>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14095" t="17861" r="11753" b="62614"/>
          <a:stretch/>
        </p:blipFill>
        <p:spPr>
          <a:xfrm>
            <a:off x="354086" y="571655"/>
            <a:ext cx="7945085" cy="1416171"/>
          </a:xfrm>
          <a:prstGeom prst="rect">
            <a:avLst/>
          </a:prstGeom>
        </p:spPr>
      </p:pic>
      <p:cxnSp>
        <p:nvCxnSpPr>
          <p:cNvPr id="8" name="Straight Connector 7"/>
          <p:cNvCxnSpPr/>
          <p:nvPr/>
        </p:nvCxnSpPr>
        <p:spPr>
          <a:xfrm>
            <a:off x="908479" y="1203598"/>
            <a:ext cx="72287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264261" y="2697537"/>
            <a:ext cx="3251956" cy="875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83974" y="1266895"/>
            <a:ext cx="248289" cy="128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8499" y="1773791"/>
            <a:ext cx="2707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2000" y="4398952"/>
            <a:ext cx="8424936" cy="477054"/>
          </a:xfrm>
          <a:prstGeom prst="rect">
            <a:avLst/>
          </a:prstGeom>
          <a:solidFill>
            <a:schemeClr val="bg1"/>
          </a:solidFill>
        </p:spPr>
        <p:txBody>
          <a:bodyPr wrap="square" rtlCol="0">
            <a:spAutoFit/>
          </a:bodyPr>
          <a:lstStyle/>
          <a:p>
            <a:r>
              <a:rPr lang="en-US" sz="2500" dirty="0" err="1" smtClean="0"/>
              <a:t>Ngày</a:t>
            </a:r>
            <a:r>
              <a:rPr lang="en-US" sz="2500" dirty="0" smtClean="0"/>
              <a:t> </a:t>
            </a:r>
            <a:r>
              <a:rPr lang="en-US" sz="2500" dirty="0" err="1" smtClean="0"/>
              <a:t>nghỉ</a:t>
            </a:r>
            <a:r>
              <a:rPr lang="en-US" sz="2500" dirty="0" smtClean="0"/>
              <a:t> </a:t>
            </a:r>
            <a:r>
              <a:rPr lang="en-US" sz="2500" dirty="0" err="1" smtClean="0"/>
              <a:t>lễ</a:t>
            </a:r>
            <a:r>
              <a:rPr lang="en-US" sz="2500" dirty="0" smtClean="0"/>
              <a:t>, </a:t>
            </a:r>
            <a:r>
              <a:rPr lang="en-US" sz="2500" dirty="0" err="1" smtClean="0"/>
              <a:t>gia</a:t>
            </a:r>
            <a:r>
              <a:rPr lang="en-US" sz="2500" dirty="0" smtClean="0"/>
              <a:t> </a:t>
            </a:r>
            <a:r>
              <a:rPr lang="en-US" sz="2500" dirty="0" err="1" smtClean="0"/>
              <a:t>đình</a:t>
            </a:r>
            <a:r>
              <a:rPr lang="en-US" sz="2500" dirty="0" smtClean="0"/>
              <a:t> Chi </a:t>
            </a:r>
            <a:r>
              <a:rPr lang="en-US" sz="2500" dirty="0" err="1" smtClean="0"/>
              <a:t>làm</a:t>
            </a:r>
            <a:r>
              <a:rPr lang="en-US" sz="2500" dirty="0" smtClean="0"/>
              <a:t> </a:t>
            </a:r>
            <a:r>
              <a:rPr lang="en-US" sz="2500" dirty="0" err="1" smtClean="0"/>
              <a:t>gì</a:t>
            </a:r>
            <a:r>
              <a:rPr lang="en-US" sz="2500" dirty="0" smtClean="0"/>
              <a:t>?</a:t>
            </a:r>
            <a:endParaRPr lang="en-US" sz="2500" dirty="0"/>
          </a:p>
        </p:txBody>
      </p:sp>
      <p:sp>
        <p:nvSpPr>
          <p:cNvPr id="13" name="TextBox 12"/>
          <p:cNvSpPr txBox="1"/>
          <p:nvPr/>
        </p:nvSpPr>
        <p:spPr>
          <a:xfrm>
            <a:off x="8029193" y="751672"/>
            <a:ext cx="216024" cy="584775"/>
          </a:xfrm>
          <a:prstGeom prst="rect">
            <a:avLst/>
          </a:prstGeom>
          <a:noFill/>
        </p:spPr>
        <p:txBody>
          <a:bodyPr wrap="square" rtlCol="0">
            <a:spAutoFit/>
          </a:bodyPr>
          <a:lstStyle/>
          <a:p>
            <a:r>
              <a:rPr lang="en-US" sz="3200" dirty="0" smtClean="0">
                <a:solidFill>
                  <a:srgbClr val="FF0000"/>
                </a:solidFill>
              </a:rPr>
              <a:t>.</a:t>
            </a:r>
            <a:endParaRPr lang="en-US" sz="3200" dirty="0">
              <a:solidFill>
                <a:srgbClr val="FF0000"/>
              </a:solidFill>
            </a:endParaRPr>
          </a:p>
        </p:txBody>
      </p:sp>
      <p:sp>
        <p:nvSpPr>
          <p:cNvPr id="14" name="TextBox 13"/>
          <p:cNvSpPr txBox="1"/>
          <p:nvPr/>
        </p:nvSpPr>
        <p:spPr>
          <a:xfrm>
            <a:off x="4772959" y="1279740"/>
            <a:ext cx="250111" cy="584775"/>
          </a:xfrm>
          <a:prstGeom prst="rect">
            <a:avLst/>
          </a:prstGeom>
          <a:noFill/>
        </p:spPr>
        <p:txBody>
          <a:bodyPr wrap="square" rtlCol="0">
            <a:spAutoFit/>
          </a:bodyPr>
          <a:lstStyle/>
          <a:p>
            <a:r>
              <a:rPr lang="en-US" sz="3200" dirty="0" smtClean="0">
                <a:solidFill>
                  <a:srgbClr val="FF0000"/>
                </a:solidFill>
              </a:rPr>
              <a:t>.</a:t>
            </a:r>
            <a:endParaRPr lang="en-US" sz="3200" dirty="0">
              <a:solidFill>
                <a:srgbClr val="FF0000"/>
              </a:solidFill>
            </a:endParaRPr>
          </a:p>
        </p:txBody>
      </p:sp>
      <p:sp>
        <p:nvSpPr>
          <p:cNvPr id="19" name="TextBox 18"/>
          <p:cNvSpPr txBox="1"/>
          <p:nvPr/>
        </p:nvSpPr>
        <p:spPr>
          <a:xfrm>
            <a:off x="310374" y="4414325"/>
            <a:ext cx="8424936" cy="477054"/>
          </a:xfrm>
          <a:prstGeom prst="rect">
            <a:avLst/>
          </a:prstGeom>
          <a:solidFill>
            <a:schemeClr val="bg1"/>
          </a:solidFill>
        </p:spPr>
        <p:txBody>
          <a:bodyPr wrap="square" rtlCol="0">
            <a:spAutoFit/>
          </a:bodyPr>
          <a:lstStyle/>
          <a:p>
            <a:r>
              <a:rPr lang="en-US" sz="2500" dirty="0" err="1" smtClean="0"/>
              <a:t>Ngày</a:t>
            </a:r>
            <a:r>
              <a:rPr lang="en-US" sz="2500" dirty="0" smtClean="0"/>
              <a:t> </a:t>
            </a:r>
            <a:r>
              <a:rPr lang="en-US" sz="2500" dirty="0" err="1" smtClean="0"/>
              <a:t>nghỉ</a:t>
            </a:r>
            <a:r>
              <a:rPr lang="en-US" sz="2500" dirty="0" smtClean="0"/>
              <a:t> </a:t>
            </a:r>
            <a:r>
              <a:rPr lang="en-US" sz="2500" dirty="0" err="1" smtClean="0"/>
              <a:t>lễ</a:t>
            </a:r>
            <a:r>
              <a:rPr lang="en-US" sz="2500" dirty="0" smtClean="0"/>
              <a:t> </a:t>
            </a:r>
            <a:r>
              <a:rPr lang="en-US" sz="2500" dirty="0" err="1" smtClean="0"/>
              <a:t>trong</a:t>
            </a:r>
            <a:r>
              <a:rPr lang="en-US" sz="2500" dirty="0" smtClean="0"/>
              <a:t> </a:t>
            </a:r>
            <a:r>
              <a:rPr lang="en-US" sz="2500" dirty="0" err="1" smtClean="0"/>
              <a:t>bài</a:t>
            </a:r>
            <a:r>
              <a:rPr lang="en-US" sz="2500" dirty="0" smtClean="0"/>
              <a:t> </a:t>
            </a:r>
            <a:r>
              <a:rPr lang="en-US" sz="2500" dirty="0" err="1" smtClean="0"/>
              <a:t>là</a:t>
            </a:r>
            <a:r>
              <a:rPr lang="en-US" sz="2500" dirty="0" smtClean="0"/>
              <a:t> </a:t>
            </a:r>
            <a:r>
              <a:rPr lang="en-US" sz="2500" dirty="0" err="1" smtClean="0"/>
              <a:t>ngày</a:t>
            </a:r>
            <a:r>
              <a:rPr lang="en-US" sz="2500" dirty="0" smtClean="0"/>
              <a:t> </a:t>
            </a:r>
            <a:r>
              <a:rPr lang="en-US" sz="2500" dirty="0" err="1" smtClean="0"/>
              <a:t>gì</a:t>
            </a:r>
            <a:r>
              <a:rPr lang="en-US" sz="2500" dirty="0" smtClean="0"/>
              <a:t>?</a:t>
            </a:r>
            <a:endParaRPr lang="en-US" sz="2500" dirty="0"/>
          </a:p>
        </p:txBody>
      </p:sp>
      <p:sp>
        <p:nvSpPr>
          <p:cNvPr id="22" name="TextBox 21"/>
          <p:cNvSpPr txBox="1"/>
          <p:nvPr/>
        </p:nvSpPr>
        <p:spPr>
          <a:xfrm>
            <a:off x="462774" y="4477274"/>
            <a:ext cx="8424936" cy="477054"/>
          </a:xfrm>
          <a:prstGeom prst="rect">
            <a:avLst/>
          </a:prstGeom>
          <a:solidFill>
            <a:schemeClr val="bg1"/>
          </a:solidFill>
        </p:spPr>
        <p:txBody>
          <a:bodyPr wrap="square" rtlCol="0">
            <a:spAutoFit/>
          </a:bodyPr>
          <a:lstStyle/>
          <a:p>
            <a:r>
              <a:rPr lang="en-US" sz="2500" dirty="0" err="1" smtClean="0"/>
              <a:t>Trong</a:t>
            </a:r>
            <a:r>
              <a:rPr lang="en-US" sz="2500" dirty="0" smtClean="0"/>
              <a:t> </a:t>
            </a:r>
            <a:r>
              <a:rPr lang="en-US" sz="2500" dirty="0" err="1" smtClean="0"/>
              <a:t>đoạn</a:t>
            </a:r>
            <a:r>
              <a:rPr lang="en-US" sz="2500" dirty="0" smtClean="0"/>
              <a:t> </a:t>
            </a:r>
            <a:r>
              <a:rPr lang="en-US" sz="2500" dirty="0" err="1" smtClean="0"/>
              <a:t>văn</a:t>
            </a:r>
            <a:r>
              <a:rPr lang="en-US" sz="2500" dirty="0" smtClean="0"/>
              <a:t> </a:t>
            </a:r>
            <a:r>
              <a:rPr lang="en-US" sz="2500" dirty="0" err="1" smtClean="0"/>
              <a:t>trên</a:t>
            </a:r>
            <a:r>
              <a:rPr lang="en-US" sz="2500" dirty="0" smtClean="0"/>
              <a:t> </a:t>
            </a:r>
            <a:r>
              <a:rPr lang="en-US" sz="2500" dirty="0" err="1" smtClean="0"/>
              <a:t>có</a:t>
            </a:r>
            <a:r>
              <a:rPr lang="en-US" sz="2500" dirty="0" smtClean="0"/>
              <a:t> </a:t>
            </a:r>
            <a:r>
              <a:rPr lang="en-US" sz="2500" dirty="0" err="1" smtClean="0"/>
              <a:t>mấy</a:t>
            </a:r>
            <a:r>
              <a:rPr lang="en-US" sz="2500" dirty="0" smtClean="0"/>
              <a:t> </a:t>
            </a:r>
            <a:r>
              <a:rPr lang="en-US" sz="2500" dirty="0" err="1" smtClean="0"/>
              <a:t>câu</a:t>
            </a:r>
            <a:r>
              <a:rPr lang="en-US" sz="2500" dirty="0" smtClean="0"/>
              <a:t>?</a:t>
            </a:r>
            <a:endParaRPr lang="en-US" sz="2500" dirty="0"/>
          </a:p>
        </p:txBody>
      </p:sp>
      <p:sp>
        <p:nvSpPr>
          <p:cNvPr id="23" name="TextBox 22"/>
          <p:cNvSpPr txBox="1"/>
          <p:nvPr/>
        </p:nvSpPr>
        <p:spPr>
          <a:xfrm>
            <a:off x="208722" y="4550162"/>
            <a:ext cx="8831388" cy="400110"/>
          </a:xfrm>
          <a:prstGeom prst="rect">
            <a:avLst/>
          </a:prstGeom>
          <a:solidFill>
            <a:schemeClr val="bg1"/>
          </a:solidFill>
        </p:spPr>
        <p:txBody>
          <a:bodyPr wrap="square" rtlCol="0">
            <a:spAutoFit/>
          </a:bodyPr>
          <a:lstStyle/>
          <a:p>
            <a:r>
              <a:rPr lang="en-US" sz="2000" dirty="0" err="1" smtClean="0"/>
              <a:t>Khi</a:t>
            </a:r>
            <a:r>
              <a:rPr lang="en-US" sz="2000" dirty="0" smtClean="0"/>
              <a:t> </a:t>
            </a:r>
            <a:r>
              <a:rPr lang="en-US" sz="2000" dirty="0" err="1" smtClean="0"/>
              <a:t>viết</a:t>
            </a:r>
            <a:r>
              <a:rPr lang="en-US" sz="2000" dirty="0" smtClean="0"/>
              <a:t> con </a:t>
            </a:r>
            <a:r>
              <a:rPr lang="en-US" sz="2000" dirty="0" err="1" smtClean="0"/>
              <a:t>chữ</a:t>
            </a:r>
            <a:r>
              <a:rPr lang="en-US" sz="2000" dirty="0" smtClean="0"/>
              <a:t> </a:t>
            </a:r>
            <a:r>
              <a:rPr lang="en-US" sz="2000" dirty="0" err="1" smtClean="0"/>
              <a:t>cái</a:t>
            </a:r>
            <a:r>
              <a:rPr lang="en-US" sz="2000" dirty="0" smtClean="0"/>
              <a:t> </a:t>
            </a:r>
            <a:r>
              <a:rPr lang="en-US" sz="2000" dirty="0" err="1" smtClean="0"/>
              <a:t>đầu</a:t>
            </a:r>
            <a:r>
              <a:rPr lang="en-US" sz="2000" dirty="0" smtClean="0"/>
              <a:t> </a:t>
            </a:r>
            <a:r>
              <a:rPr lang="en-US" sz="2000" dirty="0" err="1" smtClean="0"/>
              <a:t>câu</a:t>
            </a:r>
            <a:r>
              <a:rPr lang="en-US" sz="2000" dirty="0" smtClean="0"/>
              <a:t>, </a:t>
            </a:r>
            <a:r>
              <a:rPr lang="en-US" sz="2000" dirty="0" err="1" smtClean="0"/>
              <a:t>đầu</a:t>
            </a:r>
            <a:r>
              <a:rPr lang="en-US" sz="2000" dirty="0" smtClean="0"/>
              <a:t> </a:t>
            </a:r>
            <a:r>
              <a:rPr lang="en-US" sz="2000" dirty="0" err="1" smtClean="0"/>
              <a:t>đoạn</a:t>
            </a:r>
            <a:r>
              <a:rPr lang="en-US" sz="2000" dirty="0" smtClean="0"/>
              <a:t> </a:t>
            </a:r>
            <a:r>
              <a:rPr lang="en-US" sz="2000" dirty="0" err="1" smtClean="0"/>
              <a:t>phải</a:t>
            </a:r>
            <a:r>
              <a:rPr lang="en-US" sz="2000" dirty="0" smtClean="0"/>
              <a:t> </a:t>
            </a:r>
            <a:r>
              <a:rPr lang="en-US" sz="2000" dirty="0" err="1" smtClean="0"/>
              <a:t>viết</a:t>
            </a:r>
            <a:r>
              <a:rPr lang="en-US" sz="2000" dirty="0" smtClean="0"/>
              <a:t> </a:t>
            </a:r>
            <a:r>
              <a:rPr lang="en-US" sz="2000" dirty="0" err="1" smtClean="0"/>
              <a:t>như</a:t>
            </a:r>
            <a:r>
              <a:rPr lang="en-US" sz="2000" dirty="0" smtClean="0"/>
              <a:t> </a:t>
            </a:r>
            <a:r>
              <a:rPr lang="en-US" sz="2000" dirty="0" err="1" smtClean="0"/>
              <a:t>thế</a:t>
            </a:r>
            <a:r>
              <a:rPr lang="en-US" sz="2000" dirty="0" smtClean="0"/>
              <a:t> </a:t>
            </a:r>
            <a:r>
              <a:rPr lang="en-US" sz="2000" dirty="0" err="1" smtClean="0"/>
              <a:t>nào</a:t>
            </a:r>
            <a:r>
              <a:rPr lang="en-US" sz="2000" dirty="0" smtClean="0"/>
              <a:t>?</a:t>
            </a:r>
            <a:endParaRPr lang="en-US" sz="2000" dirty="0"/>
          </a:p>
        </p:txBody>
      </p:sp>
    </p:spTree>
    <p:extLst>
      <p:ext uri="{BB962C8B-B14F-4D97-AF65-F5344CB8AC3E}">
        <p14:creationId xmlns:p14="http://schemas.microsoft.com/office/powerpoint/2010/main" xmlns="" val="39156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anim calcmode="lin" valueType="num">
                                      <p:cBhvr>
                                        <p:cTn id="43" dur="2000" fill="hold"/>
                                        <p:tgtEl>
                                          <p:spTgt spid="14"/>
                                        </p:tgtEl>
                                        <p:attrNameLst>
                                          <p:attrName>ppt_w</p:attrName>
                                        </p:attrNameLst>
                                      </p:cBhvr>
                                      <p:tavLst>
                                        <p:tav tm="0" fmla="#ppt_w*sin(2.5*pi*$)">
                                          <p:val>
                                            <p:fltVal val="0"/>
                                          </p:val>
                                        </p:tav>
                                        <p:tav tm="100000">
                                          <p:val>
                                            <p:fltVal val="1"/>
                                          </p:val>
                                        </p:tav>
                                      </p:tavLst>
                                    </p:anim>
                                    <p:anim calcmode="lin" valueType="num">
                                      <p:cBhvr>
                                        <p:cTn id="44" dur="2000" fill="hold"/>
                                        <p:tgtEl>
                                          <p:spTgt spid="14"/>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anim calcmode="lin" valueType="num">
                                      <p:cBhvr>
                                        <p:cTn id="48" dur="2000" fill="hold"/>
                                        <p:tgtEl>
                                          <p:spTgt spid="13"/>
                                        </p:tgtEl>
                                        <p:attrNameLst>
                                          <p:attrName>ppt_w</p:attrName>
                                        </p:attrNameLst>
                                      </p:cBhvr>
                                      <p:tavLst>
                                        <p:tav tm="0" fmla="#ppt_w*sin(2.5*pi*$)">
                                          <p:val>
                                            <p:fltVal val="0"/>
                                          </p:val>
                                        </p:tav>
                                        <p:tav tm="100000">
                                          <p:val>
                                            <p:fltVal val="1"/>
                                          </p:val>
                                        </p:tav>
                                      </p:tavLst>
                                    </p:anim>
                                    <p:anim calcmode="lin" valueType="num">
                                      <p:cBhvr>
                                        <p:cTn id="4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00"/>
                                        <p:tgtEl>
                                          <p:spTgt spid="10"/>
                                        </p:tgtEl>
                                      </p:cBhvr>
                                    </p:animEffect>
                                  </p:childTnLst>
                                </p:cTn>
                              </p:par>
                              <p:par>
                                <p:cTn id="60" presetID="22" presetClass="entr" presetSubtype="4"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9"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4095" t="17861" r="11753" b="62614"/>
          <a:stretch/>
        </p:blipFill>
        <p:spPr>
          <a:xfrm>
            <a:off x="354086" y="392750"/>
            <a:ext cx="7945085" cy="1416171"/>
          </a:xfrm>
          <a:prstGeom prst="rect">
            <a:avLst/>
          </a:prstGeom>
        </p:spPr>
      </p:pic>
      <p:cxnSp>
        <p:nvCxnSpPr>
          <p:cNvPr id="3" name="Straight Connector 2"/>
          <p:cNvCxnSpPr/>
          <p:nvPr/>
        </p:nvCxnSpPr>
        <p:spPr>
          <a:xfrm flipV="1">
            <a:off x="5009821" y="1085583"/>
            <a:ext cx="1586345" cy="12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979672" y="1073235"/>
            <a:ext cx="9324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1354" y="3825191"/>
            <a:ext cx="4317772" cy="400110"/>
          </a:xfrm>
          <a:prstGeom prst="rect">
            <a:avLst/>
          </a:prstGeom>
          <a:solidFill>
            <a:schemeClr val="bg1"/>
          </a:solidFill>
        </p:spPr>
        <p:txBody>
          <a:bodyPr wrap="square" rtlCol="0">
            <a:spAutoFit/>
          </a:bodyPr>
          <a:lstStyle/>
          <a:p>
            <a:r>
              <a:rPr lang="en-US" sz="2000" dirty="0" err="1" smtClean="0"/>
              <a:t>Cần</a:t>
            </a:r>
            <a:r>
              <a:rPr lang="en-US" sz="2000" dirty="0" smtClean="0"/>
              <a:t> </a:t>
            </a:r>
            <a:r>
              <a:rPr lang="en-US" sz="2000" dirty="0" err="1" smtClean="0"/>
              <a:t>viết</a:t>
            </a:r>
            <a:r>
              <a:rPr lang="en-US" sz="2000" dirty="0" smtClean="0"/>
              <a:t> </a:t>
            </a:r>
            <a:r>
              <a:rPr lang="en-US" sz="2000" dirty="0" err="1" smtClean="0"/>
              <a:t>đúng</a:t>
            </a:r>
            <a:r>
              <a:rPr lang="en-US" sz="2000" dirty="0" smtClean="0"/>
              <a:t> </a:t>
            </a:r>
            <a:r>
              <a:rPr lang="en-US" sz="2000" dirty="0" err="1" smtClean="0"/>
              <a:t>các</a:t>
            </a:r>
            <a:r>
              <a:rPr lang="en-US" sz="2000" dirty="0" smtClean="0"/>
              <a:t> </a:t>
            </a:r>
            <a:r>
              <a:rPr lang="en-US" sz="2000" dirty="0" err="1" smtClean="0"/>
              <a:t>từ</a:t>
            </a:r>
            <a:r>
              <a:rPr lang="en-US" sz="2000" dirty="0" smtClean="0"/>
              <a:t>?</a:t>
            </a:r>
            <a:endParaRPr lang="en-US" sz="2000" dirty="0"/>
          </a:p>
        </p:txBody>
      </p:sp>
      <p:pic>
        <p:nvPicPr>
          <p:cNvPr id="11" name="Picture 8"/>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234070" y="1918252"/>
            <a:ext cx="4724192" cy="3225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
          <p:cNvSpPr>
            <a:spLocks noChangeArrowheads="1"/>
          </p:cNvSpPr>
          <p:nvPr/>
        </p:nvSpPr>
        <p:spPr bwMode="auto">
          <a:xfrm>
            <a:off x="4854485" y="2903675"/>
            <a:ext cx="2658523" cy="782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40000"/>
              </a:lnSpc>
            </a:pPr>
            <a:r>
              <a:rPr lang="en-US" sz="3600" b="1" dirty="0" err="1" smtClean="0">
                <a:latin typeface="Times New Roman" pitchFamily="18" charset="0"/>
                <a:ea typeface="HP001" pitchFamily="34" charset="0"/>
                <a:cs typeface="Times New Roman" pitchFamily="18" charset="0"/>
              </a:rPr>
              <a:t>Quây</a:t>
            </a:r>
            <a:r>
              <a:rPr lang="en-US" sz="3600" b="1" dirty="0" smtClean="0">
                <a:latin typeface="Times New Roman" pitchFamily="18" charset="0"/>
                <a:ea typeface="HP001" pitchFamily="34" charset="0"/>
                <a:cs typeface="Times New Roman" pitchFamily="18" charset="0"/>
              </a:rPr>
              <a:t> </a:t>
            </a:r>
            <a:r>
              <a:rPr lang="en-US" sz="3600" b="1" dirty="0" err="1" smtClean="0">
                <a:latin typeface="Times New Roman" pitchFamily="18" charset="0"/>
                <a:ea typeface="HP001" pitchFamily="34" charset="0"/>
                <a:cs typeface="Times New Roman" pitchFamily="18" charset="0"/>
              </a:rPr>
              <a:t>quần</a:t>
            </a:r>
            <a:endParaRPr lang="en-US" sz="3200" dirty="0">
              <a:latin typeface="Times New Roman" pitchFamily="18" charset="0"/>
              <a:ea typeface="HP001" pitchFamily="34" charset="0"/>
              <a:cs typeface="Times New Roman" pitchFamily="18" charset="0"/>
            </a:endParaRPr>
          </a:p>
        </p:txBody>
      </p:sp>
      <p:sp>
        <p:nvSpPr>
          <p:cNvPr id="13" name="TextBox 7"/>
          <p:cNvSpPr txBox="1">
            <a:spLocks noChangeArrowheads="1"/>
          </p:cNvSpPr>
          <p:nvPr/>
        </p:nvSpPr>
        <p:spPr bwMode="auto">
          <a:xfrm>
            <a:off x="5259126" y="2396994"/>
            <a:ext cx="25132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3600" b="1" dirty="0" err="1" smtClean="0">
                <a:latin typeface="Times New Roman" pitchFamily="18" charset="0"/>
                <a:ea typeface="HP001" pitchFamily="34" charset="0"/>
                <a:cs typeface="Times New Roman" pitchFamily="18" charset="0"/>
              </a:rPr>
              <a:t>Nghỉ</a:t>
            </a:r>
            <a:r>
              <a:rPr lang="en-US" sz="3600" b="1" dirty="0" smtClean="0">
                <a:latin typeface="Times New Roman" pitchFamily="18" charset="0"/>
                <a:ea typeface="HP001" pitchFamily="34" charset="0"/>
                <a:cs typeface="Times New Roman" pitchFamily="18" charset="0"/>
              </a:rPr>
              <a:t> </a:t>
            </a:r>
            <a:r>
              <a:rPr lang="en-US" sz="3600" b="1" dirty="0" err="1" smtClean="0">
                <a:latin typeface="Times New Roman" pitchFamily="18" charset="0"/>
                <a:ea typeface="HP001" pitchFamily="34" charset="0"/>
                <a:cs typeface="Times New Roman" pitchFamily="18" charset="0"/>
              </a:rPr>
              <a:t>lễ</a:t>
            </a:r>
            <a:r>
              <a:rPr lang="vi-VN" sz="3600" b="1" dirty="0" smtClean="0">
                <a:latin typeface="Times New Roman" pitchFamily="18" charset="0"/>
                <a:ea typeface="HP001" pitchFamily="34" charset="0"/>
                <a:cs typeface="Times New Roman" pitchFamily="18" charset="0"/>
              </a:rPr>
              <a:t>˙</a:t>
            </a:r>
            <a:endParaRPr lang="vi-VN" sz="3600" b="1" dirty="0">
              <a:latin typeface="Times New Roman" pitchFamily="18" charset="0"/>
              <a:ea typeface="HP001" pitchFamily="34" charset="0"/>
              <a:cs typeface="Times New Roman" pitchFamily="18" charset="0"/>
            </a:endParaRPr>
          </a:p>
        </p:txBody>
      </p:sp>
    </p:spTree>
    <p:extLst>
      <p:ext uri="{BB962C8B-B14F-4D97-AF65-F5344CB8AC3E}">
        <p14:creationId xmlns:p14="http://schemas.microsoft.com/office/powerpoint/2010/main" xmlns="" val="305142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2"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 the ngo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47864" y="195486"/>
            <a:ext cx="4878388" cy="43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5"/>
          <p:cNvSpPr txBox="1">
            <a:spLocks noChangeArrowheads="1"/>
          </p:cNvSpPr>
          <p:nvPr/>
        </p:nvSpPr>
        <p:spPr bwMode="auto">
          <a:xfrm>
            <a:off x="-107950" y="703263"/>
            <a:ext cx="4810125"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3400"/>
              <a:t>  Khi ngồi viết:</a:t>
            </a:r>
          </a:p>
          <a:p>
            <a:pPr eaLnBrk="1" hangingPunct="1"/>
            <a:endParaRPr lang="en-US" altLang="en-US" sz="3400"/>
          </a:p>
        </p:txBody>
      </p:sp>
    </p:spTree>
    <p:extLst>
      <p:ext uri="{BB962C8B-B14F-4D97-AF65-F5344CB8AC3E}">
        <p14:creationId xmlns:p14="http://schemas.microsoft.com/office/powerpoint/2010/main" xmlns="" val="3836103904"/>
      </p:ext>
    </p:extLst>
  </p:cSld>
  <p:clrMapOvr>
    <a:masterClrMapping/>
  </p:clrMapOvr>
  <p:transition spd="slow" advTm="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5CDAE1-FB72-4E05-A1B7-F89E11502758}"/>
              </a:ext>
            </a:extLst>
          </p:cNvPr>
          <p:cNvPicPr>
            <a:picLocks noChangeAspect="1"/>
          </p:cNvPicPr>
          <p:nvPr/>
        </p:nvPicPr>
        <p:blipFill rotWithShape="1">
          <a:blip r:embed="rId2"/>
          <a:srcRect t="24511" r="34444"/>
          <a:stretch/>
        </p:blipFill>
        <p:spPr>
          <a:xfrm>
            <a:off x="76200" y="939629"/>
            <a:ext cx="7239000" cy="4174525"/>
          </a:xfrm>
          <a:prstGeom prst="rect">
            <a:avLst/>
          </a:prstGeom>
        </p:spPr>
      </p:pic>
      <p:sp>
        <p:nvSpPr>
          <p:cNvPr id="3" name="Rectangle 2"/>
          <p:cNvSpPr/>
          <p:nvPr/>
        </p:nvSpPr>
        <p:spPr>
          <a:xfrm>
            <a:off x="5867400" y="940143"/>
            <a:ext cx="1447800" cy="247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Rounded Rectangle 3"/>
          <p:cNvSpPr/>
          <p:nvPr/>
        </p:nvSpPr>
        <p:spPr>
          <a:xfrm>
            <a:off x="1021493" y="1139653"/>
            <a:ext cx="4136159" cy="89869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err="1" smtClean="0">
                <a:solidFill>
                  <a:schemeClr val="tx1"/>
                </a:solidFill>
                <a:latin typeface="Times New Roman" pitchFamily="18" charset="0"/>
                <a:ea typeface="Arial-Rounded" panose="020B0500000000000000" pitchFamily="34" charset="0"/>
                <a:cs typeface="Times New Roman" pitchFamily="18" charset="0"/>
              </a:rPr>
              <a:t>Viết</a:t>
            </a:r>
            <a:r>
              <a:rPr lang="en-US" sz="2800" b="1" dirty="0" smtClean="0">
                <a:solidFill>
                  <a:schemeClr val="tx1"/>
                </a:solidFill>
                <a:latin typeface="Times New Roman" pitchFamily="18" charset="0"/>
                <a:ea typeface="Arial-Rounded" panose="020B0500000000000000" pitchFamily="34" charset="0"/>
                <a:cs typeface="Times New Roman" pitchFamily="18"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đúng</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smtClean="0">
                <a:solidFill>
                  <a:schemeClr val="tx1"/>
                </a:solidFill>
                <a:latin typeface="Times New Roman" pitchFamily="18" charset="0"/>
                <a:ea typeface="Arial-Rounded" panose="020B0500000000000000" pitchFamily="34" charset="0"/>
                <a:cs typeface="Times New Roman" pitchFamily="18" charset="0"/>
              </a:rPr>
              <a:t>viết</a:t>
            </a:r>
            <a:r>
              <a:rPr lang="en-US" sz="2800" b="1" dirty="0" smtClean="0">
                <a:solidFill>
                  <a:schemeClr val="tx1"/>
                </a:solidFill>
                <a:latin typeface="Times New Roman" pitchFamily="18" charset="0"/>
                <a:ea typeface="Arial-Rounded" panose="020B0500000000000000" pitchFamily="34" charset="0"/>
                <a:cs typeface="Times New Roman" pitchFamily="18" charset="0"/>
              </a:rPr>
              <a:t> </a:t>
            </a:r>
            <a:r>
              <a:rPr lang="en-US" sz="2800" b="1" dirty="0" err="1" smtClean="0">
                <a:solidFill>
                  <a:schemeClr val="tx1"/>
                </a:solidFill>
                <a:latin typeface="Times New Roman" pitchFamily="18" charset="0"/>
                <a:ea typeface="Arial-Rounded" panose="020B0500000000000000" pitchFamily="34" charset="0"/>
                <a:cs typeface="Times New Roman" pitchFamily="18" charset="0"/>
              </a:rPr>
              <a:t>đẹp</a:t>
            </a:r>
            <a:r>
              <a:rPr lang="en-US" sz="2800" b="1" dirty="0" smtClean="0">
                <a:solidFill>
                  <a:schemeClr val="tx1"/>
                </a:solidFill>
                <a:latin typeface="Times New Roman" pitchFamily="18" charset="0"/>
                <a:ea typeface="Arial-Rounded" panose="020B0500000000000000" pitchFamily="34" charset="0"/>
                <a:cs typeface="Times New Roman" pitchFamily="18" charset="0"/>
              </a:rPr>
              <a:t>.</a:t>
            </a:r>
            <a:endParaRPr lang="en-US" sz="2800" b="1" dirty="0">
              <a:solidFill>
                <a:schemeClr val="tx1"/>
              </a:solidFill>
              <a:latin typeface="Times New Roman" pitchFamily="18" charset="0"/>
              <a:ea typeface="Arial-Rounded" panose="020B0500000000000000" pitchFamily="34" charset="0"/>
              <a:cs typeface="Times New Roman" pitchFamily="18" charset="0"/>
            </a:endParaRPr>
          </a:p>
        </p:txBody>
      </p:sp>
      <p:sp>
        <p:nvSpPr>
          <p:cNvPr id="5" name="Rounded Rectangle 4"/>
          <p:cNvSpPr/>
          <p:nvPr/>
        </p:nvSpPr>
        <p:spPr>
          <a:xfrm>
            <a:off x="1025610" y="2467876"/>
            <a:ext cx="4554501" cy="1111985"/>
          </a:xfrm>
          <a:prstGeom prst="roundRect">
            <a:avLst/>
          </a:prstGeom>
          <a:solidFill>
            <a:srgbClr val="E2E6CC"/>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smtClean="0">
                <a:solidFill>
                  <a:schemeClr val="tx1"/>
                </a:solidFill>
                <a:latin typeface="Times New Roman" pitchFamily="18" charset="0"/>
                <a:ea typeface="Arial-Rounded" panose="020B0500000000000000" pitchFamily="34" charset="0"/>
                <a:cs typeface="Times New Roman" pitchFamily="18" charset="0"/>
              </a:rPr>
              <a:t>   </a:t>
            </a:r>
            <a:r>
              <a:rPr lang="en-US" sz="2800" b="1" dirty="0" err="1" smtClean="0">
                <a:solidFill>
                  <a:schemeClr val="tx1"/>
                </a:solidFill>
                <a:latin typeface="Times New Roman" pitchFamily="18" charset="0"/>
                <a:ea typeface="Arial-Rounded" panose="020B0500000000000000" pitchFamily="34" charset="0"/>
                <a:cs typeface="Times New Roman" pitchFamily="18" charset="0"/>
              </a:rPr>
              <a:t>Đ</a:t>
            </a:r>
            <a:r>
              <a:rPr lang="en-US" sz="2600" b="1" dirty="0" err="1" smtClean="0">
                <a:solidFill>
                  <a:schemeClr val="tx1"/>
                </a:solidFill>
                <a:latin typeface="Times New Roman" pitchFamily="18" charset="0"/>
                <a:ea typeface="Arial-Rounded" panose="020B0500000000000000" pitchFamily="34" charset="0"/>
                <a:cs typeface="Times New Roman" pitchFamily="18" charset="0"/>
              </a:rPr>
              <a:t>ầu</a:t>
            </a:r>
            <a:r>
              <a:rPr lang="en-US" sz="2600" b="1" dirty="0" smtClean="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câu</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viết</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hoa</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cuối</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câu</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smtClean="0">
                <a:solidFill>
                  <a:schemeClr val="tx1"/>
                </a:solidFill>
                <a:latin typeface="Times New Roman" pitchFamily="18" charset="0"/>
                <a:ea typeface="Arial-Rounded" panose="020B0500000000000000" pitchFamily="34" charset="0"/>
                <a:cs typeface="Times New Roman" pitchFamily="18" charset="0"/>
              </a:rPr>
              <a:t>ghi</a:t>
            </a:r>
            <a:r>
              <a:rPr lang="en-US" sz="2600" b="1" dirty="0" smtClean="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dấu</a:t>
            </a:r>
            <a:r>
              <a:rPr lang="en-US" sz="2600" b="1" dirty="0">
                <a:solidFill>
                  <a:schemeClr val="tx1"/>
                </a:solidFill>
                <a:latin typeface="Times New Roman" pitchFamily="18" charset="0"/>
                <a:ea typeface="Arial-Rounded" panose="020B0500000000000000" pitchFamily="34" charset="0"/>
                <a:cs typeface="Times New Roman" pitchFamily="18" charset="0"/>
              </a:rPr>
              <a:t> </a:t>
            </a:r>
            <a:r>
              <a:rPr lang="en-US" sz="2600" b="1" dirty="0" err="1">
                <a:solidFill>
                  <a:schemeClr val="tx1"/>
                </a:solidFill>
                <a:latin typeface="Times New Roman" pitchFamily="18" charset="0"/>
                <a:ea typeface="Arial-Rounded" panose="020B0500000000000000" pitchFamily="34" charset="0"/>
                <a:cs typeface="Times New Roman" pitchFamily="18" charset="0"/>
              </a:rPr>
              <a:t>chấm</a:t>
            </a:r>
            <a:r>
              <a:rPr lang="en-US" sz="2600" b="1" dirty="0">
                <a:solidFill>
                  <a:schemeClr val="tx1"/>
                </a:solidFill>
                <a:latin typeface="Times New Roman" pitchFamily="18" charset="0"/>
                <a:ea typeface="Arial-Rounded" panose="020B0500000000000000" pitchFamily="34" charset="0"/>
                <a:cs typeface="Times New Roman" pitchFamily="18" charset="0"/>
              </a:rPr>
              <a:t>.</a:t>
            </a:r>
          </a:p>
        </p:txBody>
      </p:sp>
      <p:sp>
        <p:nvSpPr>
          <p:cNvPr id="6" name="Rounded Rectangle 5"/>
          <p:cNvSpPr/>
          <p:nvPr/>
        </p:nvSpPr>
        <p:spPr>
          <a:xfrm>
            <a:off x="1025611" y="3985440"/>
            <a:ext cx="6124832" cy="8963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Trình</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bày</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đúng</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đoạn</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a:solidFill>
                  <a:schemeClr val="tx1"/>
                </a:solidFill>
                <a:latin typeface="Times New Roman" pitchFamily="18" charset="0"/>
                <a:ea typeface="Arial-Rounded" panose="020B0500000000000000" pitchFamily="34" charset="0"/>
                <a:cs typeface="Times New Roman" pitchFamily="18" charset="0"/>
              </a:rPr>
              <a:t>văn</a:t>
            </a:r>
            <a:r>
              <a:rPr lang="en-US" sz="2800" b="1" dirty="0">
                <a:solidFill>
                  <a:schemeClr val="tx1"/>
                </a:solidFill>
                <a:latin typeface="Times New Roman" pitchFamily="18" charset="0"/>
                <a:ea typeface="Arial-Rounded" panose="020B0500000000000000" pitchFamily="34" charset="0"/>
                <a:cs typeface="Times New Roman" pitchFamily="18" charset="0"/>
              </a:rPr>
              <a:t> </a:t>
            </a:r>
            <a:r>
              <a:rPr lang="en-US" sz="2800" b="1" dirty="0" err="1" smtClean="0">
                <a:solidFill>
                  <a:schemeClr val="tx1"/>
                </a:solidFill>
                <a:latin typeface="Times New Roman" pitchFamily="18" charset="0"/>
                <a:ea typeface="Arial-Rounded" panose="020B0500000000000000" pitchFamily="34" charset="0"/>
                <a:cs typeface="Times New Roman" pitchFamily="18" charset="0"/>
              </a:rPr>
              <a:t>xuôi</a:t>
            </a:r>
            <a:r>
              <a:rPr lang="en-US" sz="2800" b="1" dirty="0" smtClean="0">
                <a:solidFill>
                  <a:schemeClr val="tx1"/>
                </a:solidFill>
                <a:latin typeface="Times New Roman" pitchFamily="18" charset="0"/>
                <a:ea typeface="Arial-Rounded" panose="020B0500000000000000" pitchFamily="34" charset="0"/>
                <a:cs typeface="Times New Roman" pitchFamily="18" charset="0"/>
              </a:rPr>
              <a:t>.</a:t>
            </a:r>
            <a:endParaRPr lang="en-US" sz="2800" b="1" dirty="0">
              <a:solidFill>
                <a:schemeClr val="tx1"/>
              </a:solidFill>
              <a:latin typeface="Times New Roman" pitchFamily="18" charset="0"/>
              <a:ea typeface="Arial-Rounded" panose="020B0500000000000000" pitchFamily="34" charset="0"/>
              <a:cs typeface="Times New Roman" pitchFamily="18" charset="0"/>
            </a:endParaRPr>
          </a:p>
        </p:txBody>
      </p:sp>
      <p:sp>
        <p:nvSpPr>
          <p:cNvPr id="7" name="TextBox 6"/>
          <p:cNvSpPr txBox="1"/>
          <p:nvPr/>
        </p:nvSpPr>
        <p:spPr>
          <a:xfrm>
            <a:off x="2338252" y="131730"/>
            <a:ext cx="5638800" cy="807914"/>
          </a:xfrm>
          <a:prstGeom prst="rect">
            <a:avLst/>
          </a:prstGeom>
          <a:noFill/>
        </p:spPr>
        <p:txBody>
          <a:bodyPr wrap="square" lIns="68580" tIns="34290" rIns="68580" bIns="34290" rtlCol="0">
            <a:spAutoFit/>
          </a:bodyPr>
          <a:lstStyle/>
          <a:p>
            <a:r>
              <a:rPr lang="en-US" sz="4800" dirty="0" err="1">
                <a:solidFill>
                  <a:srgbClr val="FF0000"/>
                </a:solidFill>
                <a:latin typeface="Times New Roman" pitchFamily="18" charset="0"/>
                <a:ea typeface="Arial-Rounded" panose="020B0500000000000000" pitchFamily="34" charset="0"/>
                <a:cs typeface="Times New Roman" pitchFamily="18" charset="0"/>
              </a:rPr>
              <a:t>Tiêu</a:t>
            </a:r>
            <a:r>
              <a:rPr lang="en-US" sz="4800" dirty="0">
                <a:solidFill>
                  <a:srgbClr val="FF0000"/>
                </a:solidFill>
                <a:latin typeface="Times New Roman" pitchFamily="18" charset="0"/>
                <a:ea typeface="Arial-Rounded" panose="020B0500000000000000" pitchFamily="34" charset="0"/>
                <a:cs typeface="Times New Roman" pitchFamily="18" charset="0"/>
              </a:rPr>
              <a:t> </a:t>
            </a:r>
            <a:r>
              <a:rPr lang="en-US" sz="4800" dirty="0" err="1">
                <a:solidFill>
                  <a:srgbClr val="FF0000"/>
                </a:solidFill>
                <a:latin typeface="Times New Roman" pitchFamily="18" charset="0"/>
                <a:ea typeface="Arial-Rounded" panose="020B0500000000000000" pitchFamily="34" charset="0"/>
                <a:cs typeface="Times New Roman" pitchFamily="18" charset="0"/>
              </a:rPr>
              <a:t>chí</a:t>
            </a:r>
            <a:r>
              <a:rPr lang="en-US" sz="4800" dirty="0">
                <a:solidFill>
                  <a:srgbClr val="FF0000"/>
                </a:solidFill>
                <a:latin typeface="Times New Roman" pitchFamily="18" charset="0"/>
                <a:ea typeface="Arial-Rounded" panose="020B0500000000000000" pitchFamily="34" charset="0"/>
                <a:cs typeface="Times New Roman" pitchFamily="18" charset="0"/>
              </a:rPr>
              <a:t> </a:t>
            </a:r>
            <a:r>
              <a:rPr lang="en-US" sz="4800" dirty="0" err="1">
                <a:solidFill>
                  <a:srgbClr val="FF0000"/>
                </a:solidFill>
                <a:latin typeface="Times New Roman" pitchFamily="18" charset="0"/>
                <a:ea typeface="Arial-Rounded" panose="020B0500000000000000" pitchFamily="34" charset="0"/>
                <a:cs typeface="Times New Roman" pitchFamily="18" charset="0"/>
              </a:rPr>
              <a:t>viết</a:t>
            </a:r>
            <a:r>
              <a:rPr lang="en-US" sz="4800" dirty="0">
                <a:solidFill>
                  <a:srgbClr val="FF0000"/>
                </a:solidFill>
                <a:latin typeface="Times New Roman" pitchFamily="18" charset="0"/>
                <a:ea typeface="Arial-Rounded" panose="020B0500000000000000" pitchFamily="34" charset="0"/>
                <a:cs typeface="Times New Roman" pitchFamily="18" charset="0"/>
              </a:rPr>
              <a:t>:</a:t>
            </a:r>
          </a:p>
        </p:txBody>
      </p:sp>
      <p:pic>
        <p:nvPicPr>
          <p:cNvPr id="10" name="Picture 9" descr="tu the ngo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4168" y="1177128"/>
            <a:ext cx="2646141" cy="254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9629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8275" y="3867894"/>
            <a:ext cx="8424936" cy="477054"/>
          </a:xfrm>
          <a:prstGeom prst="rect">
            <a:avLst/>
          </a:prstGeom>
          <a:solidFill>
            <a:schemeClr val="bg1"/>
          </a:solidFill>
        </p:spPr>
        <p:txBody>
          <a:bodyPr wrap="square" rtlCol="0">
            <a:spAutoFit/>
          </a:bodyPr>
          <a:lstStyle/>
          <a:p>
            <a:r>
              <a:rPr lang="en-US" sz="2500" dirty="0" err="1" smtClean="0"/>
              <a:t>Khi</a:t>
            </a:r>
            <a:r>
              <a:rPr lang="en-US" sz="2500" dirty="0" smtClean="0"/>
              <a:t> </a:t>
            </a:r>
            <a:r>
              <a:rPr lang="en-US" sz="2500" dirty="0" err="1" smtClean="0"/>
              <a:t>trình</a:t>
            </a:r>
            <a:r>
              <a:rPr lang="en-US" sz="2500" dirty="0" smtClean="0"/>
              <a:t> </a:t>
            </a:r>
            <a:r>
              <a:rPr lang="en-US" sz="2500" dirty="0" err="1" smtClean="0"/>
              <a:t>bày</a:t>
            </a:r>
            <a:r>
              <a:rPr lang="en-US" sz="2500" dirty="0" smtClean="0"/>
              <a:t> </a:t>
            </a:r>
            <a:r>
              <a:rPr lang="en-US" sz="2500" dirty="0" err="1" smtClean="0"/>
              <a:t>đầu</a:t>
            </a:r>
            <a:r>
              <a:rPr lang="en-US" sz="2500" dirty="0" smtClean="0"/>
              <a:t> </a:t>
            </a:r>
            <a:r>
              <a:rPr lang="en-US" sz="2500" dirty="0" err="1" smtClean="0"/>
              <a:t>đoạn</a:t>
            </a:r>
            <a:r>
              <a:rPr lang="en-US" sz="2500" dirty="0" smtClean="0"/>
              <a:t> </a:t>
            </a:r>
            <a:r>
              <a:rPr lang="en-US" sz="2500" dirty="0" err="1" smtClean="0"/>
              <a:t>phải</a:t>
            </a:r>
            <a:r>
              <a:rPr lang="en-US" sz="2500" dirty="0" smtClean="0"/>
              <a:t> </a:t>
            </a:r>
            <a:r>
              <a:rPr lang="en-US" sz="2500" dirty="0" err="1" smtClean="0"/>
              <a:t>viết</a:t>
            </a:r>
            <a:r>
              <a:rPr lang="en-US" sz="2500" dirty="0" smtClean="0"/>
              <a:t> </a:t>
            </a:r>
            <a:r>
              <a:rPr lang="en-US" sz="2500" dirty="0" err="1" smtClean="0"/>
              <a:t>như</a:t>
            </a:r>
            <a:r>
              <a:rPr lang="en-US" sz="2500" dirty="0" smtClean="0"/>
              <a:t> </a:t>
            </a:r>
            <a:r>
              <a:rPr lang="en-US" sz="2500" dirty="0" err="1" smtClean="0"/>
              <a:t>thế</a:t>
            </a:r>
            <a:r>
              <a:rPr lang="en-US" sz="2500" dirty="0" smtClean="0"/>
              <a:t> </a:t>
            </a:r>
            <a:r>
              <a:rPr lang="en-US" sz="2500" dirty="0" err="1" smtClean="0"/>
              <a:t>nào</a:t>
            </a:r>
            <a:r>
              <a:rPr lang="en-US" sz="2500" dirty="0" smtClean="0"/>
              <a:t>?</a:t>
            </a:r>
            <a:endParaRPr lang="en-US" sz="25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14095" t="17861" r="11753" b="62614"/>
          <a:stretch/>
        </p:blipFill>
        <p:spPr>
          <a:xfrm>
            <a:off x="172921" y="243663"/>
            <a:ext cx="7370876" cy="1416171"/>
          </a:xfrm>
          <a:prstGeom prst="rect">
            <a:avLst/>
          </a:prstGeom>
        </p:spPr>
      </p:pic>
      <p:cxnSp>
        <p:nvCxnSpPr>
          <p:cNvPr id="8" name="Straight Arrow Connector 7"/>
          <p:cNvCxnSpPr/>
          <p:nvPr/>
        </p:nvCxnSpPr>
        <p:spPr>
          <a:xfrm>
            <a:off x="388235" y="784815"/>
            <a:ext cx="36004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2850" y="951748"/>
            <a:ext cx="3427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324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541834"/>
            <a:ext cx="2969848"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8" name="chu N">
            <a:hlinkClick r:id="" action="ppaction://media"/>
            <a:extLst>
              <a:ext uri="{FF2B5EF4-FFF2-40B4-BE49-F238E27FC236}">
                <a16:creationId xmlns="" xmlns:a16="http://schemas.microsoft.com/office/drawing/2014/main" id="{184C4DBE-C93C-41EF-923B-72B16638A915}"/>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a:srcRect b="12691"/>
          <a:stretch/>
        </p:blipFill>
        <p:spPr>
          <a:xfrm>
            <a:off x="4000500" y="96726"/>
            <a:ext cx="5143500" cy="4067501"/>
          </a:xfrm>
          <a:prstGeom prst="rect">
            <a:avLst/>
          </a:prstGeom>
        </p:spPr>
      </p:pic>
    </p:spTree>
    <p:extLst>
      <p:ext uri="{BB962C8B-B14F-4D97-AF65-F5344CB8AC3E}">
        <p14:creationId xmlns:p14="http://schemas.microsoft.com/office/powerpoint/2010/main" xmlns="" val="370116655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5CDAE1-FB72-4E05-A1B7-F89E11502758}"/>
              </a:ext>
            </a:extLst>
          </p:cNvPr>
          <p:cNvPicPr>
            <a:picLocks noChangeAspect="1"/>
          </p:cNvPicPr>
          <p:nvPr/>
        </p:nvPicPr>
        <p:blipFill rotWithShape="1">
          <a:blip r:embed="rId3"/>
          <a:srcRect r="1666"/>
          <a:stretch/>
        </p:blipFill>
        <p:spPr>
          <a:xfrm>
            <a:off x="-76200" y="345475"/>
            <a:ext cx="9220200" cy="4419600"/>
          </a:xfrm>
          <a:prstGeom prst="rect">
            <a:avLst/>
          </a:prstGeom>
        </p:spPr>
      </p:pic>
      <p:sp>
        <p:nvSpPr>
          <p:cNvPr id="3" name="Rounded Rectangle 2"/>
          <p:cNvSpPr/>
          <p:nvPr/>
        </p:nvSpPr>
        <p:spPr>
          <a:xfrm>
            <a:off x="716693" y="1657350"/>
            <a:ext cx="3169507" cy="6096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ed Rectangle 3"/>
          <p:cNvSpPr/>
          <p:nvPr/>
        </p:nvSpPr>
        <p:spPr>
          <a:xfrm>
            <a:off x="716693" y="2724151"/>
            <a:ext cx="3443415" cy="685799"/>
          </a:xfrm>
          <a:prstGeom prst="roundRect">
            <a:avLst/>
          </a:prstGeom>
          <a:solidFill>
            <a:srgbClr val="DFE2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ounded Rectangle 4"/>
          <p:cNvSpPr/>
          <p:nvPr/>
        </p:nvSpPr>
        <p:spPr>
          <a:xfrm>
            <a:off x="716692" y="3943350"/>
            <a:ext cx="5150708" cy="647701"/>
          </a:xfrm>
          <a:prstGeom prst="roundRect">
            <a:avLst/>
          </a:prstGeom>
          <a:solidFill>
            <a:srgbClr val="DFE2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Trình</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bày</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xuôi</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4224265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0B19C75-0738-451D-80D1-763E45965FE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0046" t="18606" r="24934" b="76330"/>
          <a:stretch/>
        </p:blipFill>
        <p:spPr>
          <a:xfrm>
            <a:off x="671081" y="238538"/>
            <a:ext cx="7727483" cy="824949"/>
          </a:xfrm>
          <a:prstGeom prst="rect">
            <a:avLst/>
          </a:prstGeom>
        </p:spPr>
      </p:pic>
      <p:pic>
        <p:nvPicPr>
          <p:cNvPr id="3" name="Picture 2">
            <a:extLst>
              <a:ext uri="{FF2B5EF4-FFF2-40B4-BE49-F238E27FC236}">
                <a16:creationId xmlns="" xmlns:a16="http://schemas.microsoft.com/office/drawing/2014/main" id="{C0B19C75-0738-451D-80D1-763E45965FE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25328" b="36589"/>
          <a:stretch/>
        </p:blipFill>
        <p:spPr>
          <a:xfrm>
            <a:off x="557708" y="874644"/>
            <a:ext cx="7551506" cy="4036404"/>
          </a:xfrm>
          <a:prstGeom prst="rect">
            <a:avLst/>
          </a:prstGeom>
        </p:spPr>
      </p:pic>
    </p:spTree>
    <p:extLst>
      <p:ext uri="{BB962C8B-B14F-4D97-AF65-F5344CB8AC3E}">
        <p14:creationId xmlns:p14="http://schemas.microsoft.com/office/powerpoint/2010/main" xmlns="" val="1398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4" name="Google Shape;564;p20"/>
          <p:cNvSpPr txBox="1"/>
          <p:nvPr/>
        </p:nvSpPr>
        <p:spPr>
          <a:xfrm>
            <a:off x="1423909" y="1786866"/>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8</a:t>
            </a:r>
            <a:endParaRPr sz="5400" b="1" dirty="0">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2" presetClass="entr" presetSubtype="2" fill="hold" nodeType="withEffect">
                                  <p:stCondLst>
                                    <p:cond delay="2250"/>
                                  </p:stCondLst>
                                  <p:childTnLst>
                                    <p:set>
                                      <p:cBhvr>
                                        <p:cTn id="65" dur="1" fill="hold">
                                          <p:stCondLst>
                                            <p:cond delay="0"/>
                                          </p:stCondLst>
                                        </p:cTn>
                                        <p:tgtEl>
                                          <p:spTgt spid="565"/>
                                        </p:tgtEl>
                                        <p:attrNameLst>
                                          <p:attrName>style.visibility</p:attrName>
                                        </p:attrNameLst>
                                      </p:cBhvr>
                                      <p:to>
                                        <p:strVal val="visible"/>
                                      </p:to>
                                    </p:set>
                                    <p:anim calcmode="lin" valueType="num">
                                      <p:cBhvr additive="base">
                                        <p:cTn id="66"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2879" y="194244"/>
            <a:ext cx="7145443" cy="605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8097" y="1352707"/>
            <a:ext cx="7774245" cy="583260"/>
          </a:xfrm>
          <a:prstGeom prst="rect">
            <a:avLst/>
          </a:prstGeom>
        </p:spPr>
      </p:pic>
      <p:sp>
        <p:nvSpPr>
          <p:cNvPr id="16" name="Google Shape;573;p21"/>
          <p:cNvSpPr/>
          <p:nvPr/>
        </p:nvSpPr>
        <p:spPr>
          <a:xfrm>
            <a:off x="2594760" y="1335663"/>
            <a:ext cx="2020987" cy="583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dk1"/>
                </a:solidFill>
                <a:latin typeface="Arial Rounded"/>
                <a:ea typeface="Arial Rounded"/>
                <a:cs typeface="Arial Rounded"/>
                <a:sym typeface="Arial Rounded"/>
              </a:rPr>
              <a:t>đôi </a:t>
            </a:r>
            <a:r>
              <a:rPr lang="vi-VN" sz="3200" dirty="0">
                <a:solidFill>
                  <a:srgbClr val="FF0000"/>
                </a:solidFill>
                <a:latin typeface="Arial Rounded"/>
                <a:ea typeface="Arial Rounded"/>
                <a:cs typeface="Arial Rounded"/>
                <a:sym typeface="Arial Rounded"/>
              </a:rPr>
              <a:t>gi</a:t>
            </a:r>
            <a:r>
              <a:rPr lang="vi-VN" sz="3200" dirty="0">
                <a:solidFill>
                  <a:schemeClr val="dk1"/>
                </a:solidFill>
                <a:latin typeface="Arial Rounded"/>
                <a:ea typeface="Arial Rounded"/>
                <a:cs typeface="Arial Rounded"/>
                <a:sym typeface="Arial Rounded"/>
              </a:rPr>
              <a:t>ày</a:t>
            </a:r>
            <a:endParaRPr sz="3200" dirty="0">
              <a:solidFill>
                <a:schemeClr val="dk1"/>
              </a:solidFill>
              <a:latin typeface="Arial Rounded"/>
              <a:ea typeface="Arial Rounded"/>
              <a:cs typeface="Arial Rounded"/>
              <a:sym typeface="Arial Rounded"/>
            </a:endParaRPr>
          </a:p>
        </p:txBody>
      </p:sp>
      <p:sp>
        <p:nvSpPr>
          <p:cNvPr id="17" name="Google Shape;575;p21"/>
          <p:cNvSpPr/>
          <p:nvPr/>
        </p:nvSpPr>
        <p:spPr>
          <a:xfrm>
            <a:off x="4445219" y="1292296"/>
            <a:ext cx="2352782"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nuôi</a:t>
            </a:r>
            <a:r>
              <a:rPr lang="vi-VN" sz="3200" dirty="0">
                <a:solidFill>
                  <a:srgbClr val="FF0000"/>
                </a:solidFill>
                <a:latin typeface="Arial Rounded"/>
                <a:ea typeface="Arial Rounded"/>
                <a:cs typeface="Arial Rounded"/>
                <a:sym typeface="Arial Rounded"/>
              </a:rPr>
              <a:t> d</a:t>
            </a:r>
            <a:r>
              <a:rPr lang="vi-VN" sz="3200" dirty="0">
                <a:solidFill>
                  <a:schemeClr val="tx1"/>
                </a:solidFill>
                <a:latin typeface="Arial Rounded"/>
                <a:ea typeface="Arial Rounded"/>
                <a:cs typeface="Arial Rounded"/>
                <a:sym typeface="Arial Rounded"/>
              </a:rPr>
              <a:t>ưỡng</a:t>
            </a:r>
            <a:endParaRPr sz="3200" dirty="0">
              <a:solidFill>
                <a:schemeClr val="tx1"/>
              </a:solidFill>
              <a:latin typeface="Arial Rounded"/>
              <a:ea typeface="Arial Rounded"/>
              <a:cs typeface="Arial Rounded"/>
              <a:sym typeface="Arial Rounded"/>
            </a:endParaRPr>
          </a:p>
        </p:txBody>
      </p:sp>
      <p:sp>
        <p:nvSpPr>
          <p:cNvPr id="18" name="Google Shape;577;p21"/>
          <p:cNvSpPr/>
          <p:nvPr/>
        </p:nvSpPr>
        <p:spPr>
          <a:xfrm>
            <a:off x="6652410" y="1340088"/>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tờ </a:t>
            </a:r>
            <a:r>
              <a:rPr lang="vi-VN" sz="3200" dirty="0">
                <a:solidFill>
                  <a:srgbClr val="FF0000"/>
                </a:solidFill>
                <a:latin typeface="Arial Rounded"/>
                <a:ea typeface="Arial Rounded"/>
                <a:cs typeface="Arial Rounded"/>
                <a:sym typeface="Arial Rounded"/>
              </a:rPr>
              <a:t>gi</a:t>
            </a:r>
            <a:r>
              <a:rPr lang="vi-VN" sz="3200" dirty="0">
                <a:solidFill>
                  <a:schemeClr val="tx1"/>
                </a:solidFill>
                <a:latin typeface="Arial Rounded"/>
                <a:ea typeface="Arial Rounded"/>
                <a:cs typeface="Arial Rounded"/>
                <a:sym typeface="Arial Rounded"/>
              </a:rPr>
              <a:t>ấy</a:t>
            </a:r>
            <a:endParaRPr sz="3200" dirty="0">
              <a:solidFill>
                <a:schemeClr val="tx1"/>
              </a:solidFill>
              <a:latin typeface="Arial Rounded"/>
              <a:ea typeface="Arial Rounded"/>
              <a:cs typeface="Arial Rounded"/>
              <a:sym typeface="Arial Rounded"/>
            </a:endParaRP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1698" y="2430085"/>
            <a:ext cx="8106310" cy="599602"/>
          </a:xfrm>
          <a:prstGeom prst="rect">
            <a:avLst/>
          </a:prstGeom>
        </p:spPr>
      </p:pic>
      <p:sp>
        <p:nvSpPr>
          <p:cNvPr id="20" name="Google Shape;574;p21"/>
          <p:cNvSpPr/>
          <p:nvPr/>
        </p:nvSpPr>
        <p:spPr>
          <a:xfrm>
            <a:off x="2669840" y="2332916"/>
            <a:ext cx="1817109"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a:t>
            </a:r>
            <a:r>
              <a:rPr lang="vi-VN" sz="3200" dirty="0">
                <a:solidFill>
                  <a:schemeClr val="tx1"/>
                </a:solidFill>
                <a:latin typeface="Arial Rounded"/>
                <a:ea typeface="Arial Rounded"/>
                <a:cs typeface="Arial Rounded"/>
                <a:sym typeface="Arial Rounded"/>
              </a:rPr>
              <a:t>ày lễ</a:t>
            </a:r>
            <a:endParaRPr sz="3200" dirty="0">
              <a:solidFill>
                <a:schemeClr val="tx1"/>
              </a:solidFill>
              <a:latin typeface="Arial Rounded"/>
              <a:ea typeface="Arial Rounded"/>
              <a:cs typeface="Arial Rounded"/>
              <a:sym typeface="Arial Rounded"/>
            </a:endParaRPr>
          </a:p>
        </p:txBody>
      </p:sp>
      <p:sp>
        <p:nvSpPr>
          <p:cNvPr id="21" name="Google Shape;578;p21"/>
          <p:cNvSpPr/>
          <p:nvPr/>
        </p:nvSpPr>
        <p:spPr>
          <a:xfrm>
            <a:off x="4506830" y="2320756"/>
            <a:ext cx="2402641" cy="695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e nhạc</a:t>
            </a:r>
            <a:endParaRPr sz="3200" dirty="0">
              <a:solidFill>
                <a:schemeClr val="dk1"/>
              </a:solidFill>
              <a:latin typeface="Arial Rounded"/>
              <a:ea typeface="Arial Rounded"/>
              <a:cs typeface="Arial Rounded"/>
              <a:sym typeface="Arial Rounded"/>
            </a:endParaRPr>
          </a:p>
        </p:txBody>
      </p:sp>
      <p:sp>
        <p:nvSpPr>
          <p:cNvPr id="22" name="Google Shape;578;p21"/>
          <p:cNvSpPr/>
          <p:nvPr/>
        </p:nvSpPr>
        <p:spPr>
          <a:xfrm>
            <a:off x="6761484" y="2321027"/>
            <a:ext cx="2402641"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ỉ ngơi</a:t>
            </a:r>
            <a:endParaRPr sz="3200" dirty="0">
              <a:solidFill>
                <a:schemeClr val="dk1"/>
              </a:solidFill>
              <a:latin typeface="Arial Rounded"/>
              <a:ea typeface="Arial Rounded"/>
              <a:cs typeface="Arial Rounded"/>
              <a:sym typeface="Arial Rounded"/>
            </a:endParaRPr>
          </a:p>
        </p:txBody>
      </p:sp>
      <p:cxnSp>
        <p:nvCxnSpPr>
          <p:cNvPr id="12" name="Straight Connector 11"/>
          <p:cNvCxnSpPr/>
          <p:nvPr/>
        </p:nvCxnSpPr>
        <p:spPr>
          <a:xfrm flipV="1">
            <a:off x="1979672" y="638322"/>
            <a:ext cx="6352670" cy="12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47179" y="1808730"/>
            <a:ext cx="9324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144" y="2868350"/>
            <a:ext cx="1407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5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25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9" name="Google Shape;619;p22"/>
          <p:cNvSpPr txBox="1"/>
          <p:nvPr/>
        </p:nvSpPr>
        <p:spPr>
          <a:xfrm>
            <a:off x="1523300" y="1688542"/>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2" presetClass="entr" presetSubtype="2" fill="hold" nodeType="withEffect">
                                  <p:stCondLst>
                                    <p:cond delay="2250"/>
                                  </p:stCondLst>
                                  <p:childTnLst>
                                    <p:set>
                                      <p:cBhvr>
                                        <p:cTn id="65" dur="1" fill="hold">
                                          <p:stCondLst>
                                            <p:cond delay="0"/>
                                          </p:stCondLst>
                                        </p:cTn>
                                        <p:tgtEl>
                                          <p:spTgt spid="620"/>
                                        </p:tgtEl>
                                        <p:attrNameLst>
                                          <p:attrName>style.visibility</p:attrName>
                                        </p:attrNameLst>
                                      </p:cBhvr>
                                      <p:to>
                                        <p:strVal val="visible"/>
                                      </p:to>
                                    </p:set>
                                    <p:anim calcmode="lin" valueType="num">
                                      <p:cBhvr additive="base">
                                        <p:cTn id="66"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0455" y="0"/>
            <a:ext cx="8828627" cy="13219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13992" y="1216332"/>
            <a:ext cx="3899613" cy="3911442"/>
          </a:xfrm>
          <a:prstGeom prst="rect">
            <a:avLst/>
          </a:prstGeom>
        </p:spPr>
      </p:pic>
      <p:sp>
        <p:nvSpPr>
          <p:cNvPr id="4" name="TextBox 3"/>
          <p:cNvSpPr txBox="1"/>
          <p:nvPr/>
        </p:nvSpPr>
        <p:spPr>
          <a:xfrm>
            <a:off x="3672590" y="1903751"/>
            <a:ext cx="612668" cy="400110"/>
          </a:xfrm>
          <a:prstGeom prst="rect">
            <a:avLst/>
          </a:prstGeom>
          <a:noFill/>
        </p:spPr>
        <p:txBody>
          <a:bodyPr wrap="none" rtlCol="0">
            <a:spAutoFit/>
          </a:bodyPr>
          <a:lstStyle/>
          <a:p>
            <a:r>
              <a:rPr lang="en-US" sz="2000" smtClean="0">
                <a:solidFill>
                  <a:srgbClr val="FF0000"/>
                </a:solidFill>
              </a:rPr>
              <a:t>ông</a:t>
            </a:r>
            <a:endParaRPr lang="en-US" sz="2000">
              <a:solidFill>
                <a:srgbClr val="FF0000"/>
              </a:solidFill>
            </a:endParaRPr>
          </a:p>
        </p:txBody>
      </p:sp>
      <p:sp>
        <p:nvSpPr>
          <p:cNvPr id="5" name="TextBox 4"/>
          <p:cNvSpPr txBox="1"/>
          <p:nvPr/>
        </p:nvSpPr>
        <p:spPr>
          <a:xfrm>
            <a:off x="4317738" y="2043659"/>
            <a:ext cx="470000" cy="400110"/>
          </a:xfrm>
          <a:prstGeom prst="rect">
            <a:avLst/>
          </a:prstGeom>
          <a:noFill/>
        </p:spPr>
        <p:txBody>
          <a:bodyPr wrap="none" rtlCol="0">
            <a:spAutoFit/>
          </a:bodyPr>
          <a:lstStyle/>
          <a:p>
            <a:r>
              <a:rPr lang="en-US" sz="2000" smtClean="0">
                <a:solidFill>
                  <a:srgbClr val="FF0000"/>
                </a:solidFill>
              </a:rPr>
              <a:t>bà</a:t>
            </a:r>
          </a:p>
        </p:txBody>
      </p:sp>
      <p:sp>
        <p:nvSpPr>
          <p:cNvPr id="6" name="TextBox 5"/>
          <p:cNvSpPr txBox="1"/>
          <p:nvPr/>
        </p:nvSpPr>
        <p:spPr>
          <a:xfrm>
            <a:off x="4908229" y="1723869"/>
            <a:ext cx="470000" cy="400110"/>
          </a:xfrm>
          <a:prstGeom prst="rect">
            <a:avLst/>
          </a:prstGeom>
          <a:noFill/>
        </p:spPr>
        <p:txBody>
          <a:bodyPr wrap="none" rtlCol="0">
            <a:spAutoFit/>
          </a:bodyPr>
          <a:lstStyle/>
          <a:p>
            <a:r>
              <a:rPr lang="en-US" sz="2000">
                <a:solidFill>
                  <a:srgbClr val="FF0000"/>
                </a:solidFill>
              </a:rPr>
              <a:t>b</a:t>
            </a:r>
            <a:r>
              <a:rPr lang="en-US" sz="2000" smtClean="0">
                <a:solidFill>
                  <a:srgbClr val="FF0000"/>
                </a:solidFill>
              </a:rPr>
              <a:t>ố</a:t>
            </a:r>
            <a:endParaRPr lang="en-US" sz="2000">
              <a:solidFill>
                <a:srgbClr val="FF0000"/>
              </a:solidFill>
            </a:endParaRPr>
          </a:p>
        </p:txBody>
      </p:sp>
      <p:sp>
        <p:nvSpPr>
          <p:cNvPr id="7" name="TextBox 6"/>
          <p:cNvSpPr txBox="1"/>
          <p:nvPr/>
        </p:nvSpPr>
        <p:spPr>
          <a:xfrm>
            <a:off x="5293129" y="2231222"/>
            <a:ext cx="540533" cy="400110"/>
          </a:xfrm>
          <a:prstGeom prst="rect">
            <a:avLst/>
          </a:prstGeom>
          <a:noFill/>
        </p:spPr>
        <p:txBody>
          <a:bodyPr wrap="none" rtlCol="0">
            <a:spAutoFit/>
          </a:bodyPr>
          <a:lstStyle/>
          <a:p>
            <a:r>
              <a:rPr lang="en-US" sz="2000">
                <a:solidFill>
                  <a:srgbClr val="FF0000"/>
                </a:solidFill>
              </a:rPr>
              <a:t>m</a:t>
            </a:r>
            <a:r>
              <a:rPr lang="en-US" sz="2000" smtClean="0">
                <a:solidFill>
                  <a:srgbClr val="FF0000"/>
                </a:solidFill>
              </a:rPr>
              <a:t>ẹ</a:t>
            </a:r>
            <a:endParaRPr lang="en-US" sz="2000">
              <a:solidFill>
                <a:srgbClr val="FF0000"/>
              </a:solidFill>
            </a:endParaRPr>
          </a:p>
        </p:txBody>
      </p:sp>
      <p:sp>
        <p:nvSpPr>
          <p:cNvPr id="8" name="TextBox 7"/>
          <p:cNvSpPr txBox="1"/>
          <p:nvPr/>
        </p:nvSpPr>
        <p:spPr>
          <a:xfrm>
            <a:off x="3105470" y="2475871"/>
            <a:ext cx="612668" cy="400110"/>
          </a:xfrm>
          <a:prstGeom prst="rect">
            <a:avLst/>
          </a:prstGeom>
          <a:noFill/>
        </p:spPr>
        <p:txBody>
          <a:bodyPr wrap="none" rtlCol="0">
            <a:spAutoFit/>
          </a:bodyPr>
          <a:lstStyle/>
          <a:p>
            <a:r>
              <a:rPr lang="en-US" sz="2000" smtClean="0">
                <a:solidFill>
                  <a:srgbClr val="FF0000"/>
                </a:solidFill>
              </a:rPr>
              <a:t>anh</a:t>
            </a:r>
            <a:endParaRPr lang="en-US" sz="2000">
              <a:solidFill>
                <a:srgbClr val="FF0000"/>
              </a:solidFill>
            </a:endParaRPr>
          </a:p>
        </p:txBody>
      </p:sp>
      <p:sp>
        <p:nvSpPr>
          <p:cNvPr id="9" name="TextBox 8"/>
          <p:cNvSpPr txBox="1"/>
          <p:nvPr/>
        </p:nvSpPr>
        <p:spPr>
          <a:xfrm>
            <a:off x="3872460" y="2641137"/>
            <a:ext cx="680277" cy="400110"/>
          </a:xfrm>
          <a:prstGeom prst="rect">
            <a:avLst/>
          </a:prstGeom>
          <a:noFill/>
        </p:spPr>
        <p:txBody>
          <a:bodyPr wrap="square" rtlCol="0">
            <a:spAutoFit/>
          </a:bodyPr>
          <a:lstStyle/>
          <a:p>
            <a:r>
              <a:rPr lang="en-US" sz="2000" smtClean="0">
                <a:solidFill>
                  <a:srgbClr val="FF0000"/>
                </a:solidFill>
              </a:rPr>
              <a:t>em</a:t>
            </a:r>
            <a:endParaRPr lang="en-US" sz="2000">
              <a:solidFill>
                <a:srgbClr val="FF0000"/>
              </a:solidFill>
            </a:endParaRPr>
          </a:p>
        </p:txBody>
      </p:sp>
      <p:sp>
        <p:nvSpPr>
          <p:cNvPr id="10" name="TextBox 9"/>
          <p:cNvSpPr txBox="1"/>
          <p:nvPr/>
        </p:nvSpPr>
        <p:spPr>
          <a:xfrm>
            <a:off x="4656051" y="2716908"/>
            <a:ext cx="682494" cy="400110"/>
          </a:xfrm>
          <a:prstGeom prst="rect">
            <a:avLst/>
          </a:prstGeom>
          <a:noFill/>
        </p:spPr>
        <p:txBody>
          <a:bodyPr wrap="square" rtlCol="0">
            <a:spAutoFit/>
          </a:bodyPr>
          <a:lstStyle/>
          <a:p>
            <a:r>
              <a:rPr lang="en-US" sz="2000" smtClean="0">
                <a:solidFill>
                  <a:srgbClr val="FF0000"/>
                </a:solidFill>
              </a:rPr>
              <a:t>chú</a:t>
            </a:r>
            <a:endParaRPr lang="en-US" sz="2000">
              <a:solidFill>
                <a:srgbClr val="FF0000"/>
              </a:solidFill>
            </a:endParaRPr>
          </a:p>
        </p:txBody>
      </p:sp>
      <p:sp>
        <p:nvSpPr>
          <p:cNvPr id="11" name="TextBox 10"/>
          <p:cNvSpPr txBox="1"/>
          <p:nvPr/>
        </p:nvSpPr>
        <p:spPr>
          <a:xfrm>
            <a:off x="5617911" y="2719408"/>
            <a:ext cx="682494" cy="400110"/>
          </a:xfrm>
          <a:prstGeom prst="rect">
            <a:avLst/>
          </a:prstGeom>
          <a:noFill/>
        </p:spPr>
        <p:txBody>
          <a:bodyPr wrap="square" rtlCol="0">
            <a:spAutoFit/>
          </a:bodyPr>
          <a:lstStyle/>
          <a:p>
            <a:r>
              <a:rPr lang="en-US" sz="2000" smtClean="0">
                <a:solidFill>
                  <a:srgbClr val="FF0000"/>
                </a:solidFill>
              </a:rPr>
              <a:t>cô</a:t>
            </a:r>
            <a:endParaRPr lang="en-US" sz="2000">
              <a:solidFill>
                <a:srgbClr val="FF0000"/>
              </a:solidFill>
            </a:endParaRPr>
          </a:p>
        </p:txBody>
      </p:sp>
      <p:sp>
        <p:nvSpPr>
          <p:cNvPr id="12" name="TextBox 11"/>
          <p:cNvSpPr txBox="1"/>
          <p:nvPr/>
        </p:nvSpPr>
        <p:spPr>
          <a:xfrm>
            <a:off x="3234828" y="3040299"/>
            <a:ext cx="724878" cy="446276"/>
          </a:xfrm>
          <a:prstGeom prst="rect">
            <a:avLst/>
          </a:prstGeom>
          <a:noFill/>
        </p:spPr>
        <p:txBody>
          <a:bodyPr wrap="none" rtlCol="0">
            <a:spAutoFit/>
          </a:bodyPr>
          <a:lstStyle/>
          <a:p>
            <a:r>
              <a:rPr lang="en-US" sz="2300" smtClean="0"/>
              <a:t>Cậu</a:t>
            </a:r>
            <a:endParaRPr lang="en-US" sz="2300"/>
          </a:p>
        </p:txBody>
      </p:sp>
      <p:sp>
        <p:nvSpPr>
          <p:cNvPr id="13" name="TextBox 12"/>
          <p:cNvSpPr txBox="1"/>
          <p:nvPr/>
        </p:nvSpPr>
        <p:spPr>
          <a:xfrm>
            <a:off x="3652692" y="3384423"/>
            <a:ext cx="623889" cy="446276"/>
          </a:xfrm>
          <a:prstGeom prst="rect">
            <a:avLst/>
          </a:prstGeom>
          <a:noFill/>
        </p:spPr>
        <p:txBody>
          <a:bodyPr wrap="none" rtlCol="0">
            <a:spAutoFit/>
          </a:bodyPr>
          <a:lstStyle/>
          <a:p>
            <a:r>
              <a:rPr lang="en-US" sz="2300" smtClean="0"/>
              <a:t>Mợ</a:t>
            </a:r>
            <a:endParaRPr lang="en-US" sz="2300"/>
          </a:p>
        </p:txBody>
      </p:sp>
      <p:sp>
        <p:nvSpPr>
          <p:cNvPr id="14" name="TextBox 13"/>
          <p:cNvSpPr txBox="1"/>
          <p:nvPr/>
        </p:nvSpPr>
        <p:spPr>
          <a:xfrm>
            <a:off x="4663799" y="3384423"/>
            <a:ext cx="659155" cy="446276"/>
          </a:xfrm>
          <a:prstGeom prst="rect">
            <a:avLst/>
          </a:prstGeom>
          <a:noFill/>
        </p:spPr>
        <p:txBody>
          <a:bodyPr wrap="none" rtlCol="0">
            <a:spAutoFit/>
          </a:bodyPr>
          <a:lstStyle/>
          <a:p>
            <a:r>
              <a:rPr lang="en-US" sz="2300" smtClean="0"/>
              <a:t>bác</a:t>
            </a:r>
            <a:endParaRPr lang="en-US" sz="2300"/>
          </a:p>
        </p:txBody>
      </p:sp>
      <p:sp>
        <p:nvSpPr>
          <p:cNvPr id="16" name="TextBox 15"/>
          <p:cNvSpPr txBox="1"/>
          <p:nvPr/>
        </p:nvSpPr>
        <p:spPr>
          <a:xfrm>
            <a:off x="5290709" y="3187779"/>
            <a:ext cx="756938" cy="446276"/>
          </a:xfrm>
          <a:prstGeom prst="rect">
            <a:avLst/>
          </a:prstGeom>
          <a:noFill/>
        </p:spPr>
        <p:txBody>
          <a:bodyPr wrap="none" rtlCol="0">
            <a:spAutoFit/>
          </a:bodyPr>
          <a:lstStyle/>
          <a:p>
            <a:r>
              <a:rPr lang="en-US" sz="2300" dirty="0" err="1" smtClean="0"/>
              <a:t>thím</a:t>
            </a:r>
            <a:endParaRPr lang="en-US" sz="2300" dirty="0"/>
          </a:p>
        </p:txBody>
      </p:sp>
      <p:cxnSp>
        <p:nvCxnSpPr>
          <p:cNvPr id="17" name="Straight Connector 16"/>
          <p:cNvCxnSpPr/>
          <p:nvPr/>
        </p:nvCxnSpPr>
        <p:spPr>
          <a:xfrm>
            <a:off x="1317145" y="552381"/>
            <a:ext cx="4005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72460" y="4156163"/>
            <a:ext cx="1624163" cy="400110"/>
          </a:xfrm>
          <a:prstGeom prst="rect">
            <a:avLst/>
          </a:prstGeom>
          <a:solidFill>
            <a:schemeClr val="bg1"/>
          </a:solidFill>
        </p:spPr>
        <p:txBody>
          <a:bodyPr wrap="none" rtlCol="0">
            <a:spAutoFit/>
          </a:bodyPr>
          <a:lstStyle/>
          <a:p>
            <a:r>
              <a:rPr lang="en-US" sz="2000" dirty="0" err="1" smtClean="0"/>
              <a:t>Cây</a:t>
            </a:r>
            <a:r>
              <a:rPr lang="en-US" sz="2000" dirty="0" smtClean="0"/>
              <a:t> </a:t>
            </a:r>
            <a:r>
              <a:rPr lang="en-US" sz="2000" dirty="0" err="1" smtClean="0"/>
              <a:t>gia</a:t>
            </a:r>
            <a:r>
              <a:rPr lang="en-US" sz="2000" dirty="0" smtClean="0"/>
              <a:t> </a:t>
            </a:r>
            <a:r>
              <a:rPr lang="en-US" sz="2000" dirty="0" err="1" smtClean="0"/>
              <a:t>đình</a:t>
            </a:r>
            <a:endParaRPr lang="en-US" sz="2000" dirty="0"/>
          </a:p>
        </p:txBody>
      </p:sp>
    </p:spTree>
    <p:extLst>
      <p:ext uri="{BB962C8B-B14F-4D97-AF65-F5344CB8AC3E}">
        <p14:creationId xmlns:p14="http://schemas.microsoft.com/office/powerpoint/2010/main" xmlns="" val="42126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Vận</a:t>
            </a:r>
            <a:r>
              <a:rPr lang="en-US" sz="4400" b="1" dirty="0" smtClean="0">
                <a:solidFill>
                  <a:srgbClr val="0070C0"/>
                </a:solidFill>
                <a:latin typeface="Arial Rounded"/>
                <a:ea typeface="Arial Rounded"/>
                <a:cs typeface="Arial Rounded"/>
                <a:sym typeface="Arial Rounded"/>
              </a:rPr>
              <a:t> </a:t>
            </a:r>
            <a:r>
              <a:rPr lang="en-US" sz="4400" b="1" dirty="0" err="1" smtClean="0">
                <a:solidFill>
                  <a:srgbClr val="0070C0"/>
                </a:solidFill>
                <a:latin typeface="Arial Rounded"/>
                <a:ea typeface="Arial Rounded"/>
                <a:cs typeface="Arial Rounded"/>
                <a:sym typeface="Arial Rounded"/>
              </a:rPr>
              <a:t>dụng</a:t>
            </a:r>
            <a:endParaRPr sz="4400" b="1" dirty="0">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956" y="1898374"/>
            <a:ext cx="5157181" cy="477054"/>
          </a:xfrm>
          <a:prstGeom prst="rect">
            <a:avLst/>
          </a:prstGeom>
          <a:noFill/>
        </p:spPr>
        <p:txBody>
          <a:bodyPr wrap="none" rtlCol="0">
            <a:spAutoFit/>
          </a:bodyPr>
          <a:lstStyle/>
          <a:p>
            <a:r>
              <a:rPr lang="en-US" sz="2500" dirty="0" smtClean="0"/>
              <a:t>Qua </a:t>
            </a:r>
            <a:r>
              <a:rPr lang="en-US" sz="2500" dirty="0" err="1" smtClean="0"/>
              <a:t>bài</a:t>
            </a:r>
            <a:r>
              <a:rPr lang="en-US" sz="2500" dirty="0" smtClean="0"/>
              <a:t> </a:t>
            </a:r>
            <a:r>
              <a:rPr lang="en-US" sz="2500" dirty="0" err="1" smtClean="0"/>
              <a:t>học</a:t>
            </a:r>
            <a:r>
              <a:rPr lang="en-US" sz="2500" dirty="0" smtClean="0"/>
              <a:t> con </a:t>
            </a:r>
            <a:r>
              <a:rPr lang="en-US" sz="2500" dirty="0" err="1" smtClean="0"/>
              <a:t>biết</a:t>
            </a:r>
            <a:r>
              <a:rPr lang="en-US" sz="2500" dirty="0" smtClean="0"/>
              <a:t> </a:t>
            </a:r>
            <a:r>
              <a:rPr lang="en-US" sz="2500" dirty="0" err="1" smtClean="0"/>
              <a:t>thêm</a:t>
            </a:r>
            <a:r>
              <a:rPr lang="en-US" sz="2500" dirty="0" smtClean="0"/>
              <a:t> </a:t>
            </a:r>
            <a:r>
              <a:rPr lang="en-US" sz="2500" dirty="0" err="1" smtClean="0"/>
              <a:t>điều</a:t>
            </a:r>
            <a:r>
              <a:rPr lang="en-US" sz="2500" dirty="0" smtClean="0"/>
              <a:t> </a:t>
            </a:r>
            <a:r>
              <a:rPr lang="en-US" sz="2500" dirty="0" err="1" smtClean="0"/>
              <a:t>gì</a:t>
            </a:r>
            <a:r>
              <a:rPr lang="en-US" sz="2500" dirty="0" smtClean="0"/>
              <a:t>?</a:t>
            </a:r>
            <a:endParaRPr lang="en-US" sz="2500" dirty="0"/>
          </a:p>
        </p:txBody>
      </p:sp>
    </p:spTree>
    <p:extLst>
      <p:ext uri="{BB962C8B-B14F-4D97-AF65-F5344CB8AC3E}">
        <p14:creationId xmlns:p14="http://schemas.microsoft.com/office/powerpoint/2010/main" xmlns="" val="4148151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185761"/>
          </a:xfrm>
          <a:prstGeom prst="rect">
            <a:avLst/>
          </a:prstGeom>
          <a:noFill/>
        </p:spPr>
        <p:txBody>
          <a:bodyPr wrap="square" rtlCol="0">
            <a:spAutoFit/>
          </a:bodyPr>
          <a:lstStyle/>
          <a:p>
            <a:pPr lvl="0" algn="ctr"/>
            <a:r>
              <a:rPr lang="vi-VN" sz="2200" b="1" dirty="0">
                <a:solidFill>
                  <a:srgbClr val="F14420"/>
                </a:solidFill>
                <a:latin typeface="Arial Rounded"/>
                <a:ea typeface="Arial Rounded"/>
                <a:cs typeface="Arial Rounded"/>
                <a:sym typeface="Arial Rounded"/>
              </a:rPr>
              <a:t>Bữa cơm gia đình</a:t>
            </a:r>
            <a:endParaRPr lang="vi-VN" sz="2200" dirty="0"/>
          </a:p>
          <a:p>
            <a:pPr lvl="0" algn="just"/>
            <a:r>
              <a:rPr lang="vi-VN" sz="2200" dirty="0">
                <a:solidFill>
                  <a:srgbClr val="679C31"/>
                </a:solidFill>
                <a:latin typeface="Arial Rounded"/>
                <a:ea typeface="Arial Rounded"/>
                <a:cs typeface="Arial Rounded"/>
                <a:sym typeface="Arial Rounded"/>
              </a:rPr>
              <a:t>	</a:t>
            </a:r>
            <a:r>
              <a:rPr lang="vi-VN" sz="2200" dirty="0">
                <a:latin typeface="Arial Rounded"/>
                <a:ea typeface="Arial Rounded"/>
                <a:cs typeface="Arial Rounded"/>
                <a:sym typeface="Arial Rounded"/>
              </a:rPr>
              <a:t>Thấy mẹ đi chợ về, Chi hỏi:</a:t>
            </a:r>
          </a:p>
          <a:p>
            <a:pPr lvl="0" algn="just"/>
            <a:r>
              <a:rPr lang="vi-VN" sz="2200" dirty="0">
                <a:latin typeface="Arial Rounded"/>
                <a:ea typeface="Arial Rounded"/>
                <a:cs typeface="Arial Rounded"/>
                <a:sym typeface="Arial Rounded"/>
              </a:rPr>
              <a:t>        - Sao mẹ mua nhiều đồ ăn thế ạ? </a:t>
            </a:r>
          </a:p>
          <a:p>
            <a:pPr lvl="0" algn="just"/>
            <a:r>
              <a:rPr lang="vi-VN" sz="2200" dirty="0">
                <a:latin typeface="Arial Rounded"/>
                <a:ea typeface="Arial Rounded"/>
                <a:cs typeface="Arial Rounded"/>
                <a:sym typeface="Arial Rounded"/>
              </a:rPr>
              <a:t>        - Đố con hôm nay là ngày gì?</a:t>
            </a:r>
          </a:p>
          <a:p>
            <a:pPr lvl="0" algn="just"/>
            <a:r>
              <a:rPr lang="vi-VN" sz="2200" dirty="0">
                <a:latin typeface="Arial Rounded"/>
                <a:ea typeface="Arial Rounded"/>
                <a:cs typeface="Arial Rounded"/>
                <a:sym typeface="Arial Rounded"/>
              </a:rPr>
              <a:t>        Chi chạy lại xem lịch:   </a:t>
            </a:r>
          </a:p>
          <a:p>
            <a:pPr lvl="0" algn="just"/>
            <a:r>
              <a:rPr lang="vi-VN" sz="2200" dirty="0">
                <a:latin typeface="Arial Rounded"/>
                <a:ea typeface="Arial Rounded"/>
                <a:cs typeface="Arial Rounded"/>
                <a:sym typeface="Arial Rounded"/>
              </a:rPr>
              <a:t>        - </a:t>
            </a:r>
            <a:r>
              <a:rPr lang="en-US" sz="2200" dirty="0" smtClean="0">
                <a:latin typeface="Arial Rounded"/>
                <a:ea typeface="Arial Rounded"/>
                <a:cs typeface="Arial Rounded"/>
                <a:sym typeface="Arial Rounded"/>
              </a:rPr>
              <a:t>A, n</a:t>
            </a:r>
            <a:r>
              <a:rPr lang="vi-VN" sz="2200" dirty="0" smtClean="0">
                <a:latin typeface="Arial Rounded"/>
                <a:ea typeface="Arial Rounded"/>
                <a:cs typeface="Arial Rounded"/>
                <a:sym typeface="Arial Rounded"/>
              </a:rPr>
              <a:t>gày </a:t>
            </a:r>
            <a:r>
              <a:rPr lang="vi-VN" sz="2200" dirty="0">
                <a:latin typeface="Arial Rounded"/>
                <a:ea typeface="Arial Rounded"/>
                <a:cs typeface="Arial Rounded"/>
                <a:sym typeface="Arial Rounded"/>
              </a:rPr>
              <a:t>28 tháng 6, Ngày Gia đình Việt Nam.</a:t>
            </a:r>
          </a:p>
          <a:p>
            <a:pPr lvl="0" algn="just"/>
            <a:r>
              <a:rPr lang="vi-VN" sz="2200" dirty="0">
                <a:latin typeface="Arial Rounded"/>
                <a:ea typeface="Arial Rounded"/>
                <a:cs typeface="Arial Rounded"/>
                <a:sym typeface="Arial Rounded"/>
              </a:rPr>
              <a:t>        - Đúng rồi. Vì thế hôm nay nhà mình liên hoan con ạ.</a:t>
            </a:r>
          </a:p>
          <a:p>
            <a:pPr lvl="0" algn="just"/>
            <a:r>
              <a:rPr lang="vi-VN" sz="22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200" dirty="0"/>
          </a:p>
          <a:p>
            <a:pPr lvl="0" algn="just"/>
            <a:r>
              <a:rPr lang="vi-VN" sz="2400" dirty="0">
                <a:latin typeface="Arial Rounded"/>
                <a:ea typeface="Arial Rounded"/>
                <a:cs typeface="Arial Rounded"/>
                <a:sym typeface="Arial Rounded"/>
              </a:rPr>
              <a:t>	</a:t>
            </a:r>
            <a:r>
              <a:rPr lang="vi-VN" sz="1800" dirty="0">
                <a:latin typeface="Arial Rounded"/>
                <a:ea typeface="Arial Rounded"/>
                <a:cs typeface="Arial Rounded"/>
                <a:sym typeface="Arial Rounded"/>
              </a:rPr>
              <a:t>                                                    </a:t>
            </a:r>
            <a:r>
              <a:rPr lang="en-US" sz="1800" dirty="0" smtClean="0">
                <a:latin typeface="Arial Rounded"/>
                <a:ea typeface="Arial Rounded"/>
                <a:cs typeface="Arial Rounded"/>
                <a:sym typeface="Arial Rounded"/>
              </a:rPr>
              <a:t>                            </a:t>
            </a:r>
            <a:r>
              <a:rPr lang="vi-VN" sz="1800" dirty="0" smtClean="0">
                <a:latin typeface="Arial Rounded"/>
                <a:ea typeface="Arial Rounded"/>
                <a:cs typeface="Arial Rounded"/>
                <a:sym typeface="Arial Rounded"/>
              </a:rPr>
              <a:t>         </a:t>
            </a:r>
            <a:r>
              <a:rPr lang="vi-VN" sz="1800" dirty="0">
                <a:latin typeface="Arial Rounded"/>
                <a:ea typeface="Arial Rounded"/>
                <a:cs typeface="Arial Rounded"/>
                <a:sym typeface="Arial Rounded"/>
              </a:rPr>
              <a:t>(Châu Anh)</a:t>
            </a:r>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1702" y="195944"/>
            <a:ext cx="1192640" cy="457974"/>
          </a:xfrm>
          <a:prstGeom prst="rect">
            <a:avLst/>
          </a:prstGeom>
        </p:spPr>
      </p:pic>
      <p:sp>
        <p:nvSpPr>
          <p:cNvPr id="6" name="Cloud Callout 5"/>
          <p:cNvSpPr/>
          <p:nvPr/>
        </p:nvSpPr>
        <p:spPr>
          <a:xfrm>
            <a:off x="6594029" y="424931"/>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dirty="0">
                <a:solidFill>
                  <a:srgbClr val="00B050"/>
                </a:solidFill>
                <a:latin typeface="Arial Rounded"/>
                <a:sym typeface="Arial Rounded"/>
              </a:rPr>
              <a:t>Từ nào có vần mới?</a:t>
            </a:r>
            <a:endParaRPr lang="en-US" sz="1800" dirty="0">
              <a:solidFill>
                <a:srgbClr val="00B050"/>
              </a:solidFill>
            </a:endParaRPr>
          </a:p>
        </p:txBody>
      </p:sp>
      <p:sp>
        <p:nvSpPr>
          <p:cNvPr id="8" name="TextBox 7"/>
          <p:cNvSpPr txBox="1"/>
          <p:nvPr/>
        </p:nvSpPr>
        <p:spPr>
          <a:xfrm>
            <a:off x="7746497" y="2883900"/>
            <a:ext cx="988538" cy="415498"/>
          </a:xfrm>
          <a:prstGeom prst="rect">
            <a:avLst/>
          </a:prstGeom>
          <a:solidFill>
            <a:schemeClr val="bg1"/>
          </a:solidFill>
        </p:spPr>
        <p:txBody>
          <a:bodyPr wrap="square" rtlCol="0">
            <a:spAutoFit/>
          </a:bodyPr>
          <a:lstStyle/>
          <a:p>
            <a:r>
              <a:rPr lang="vi-VN" sz="2100" b="1" dirty="0">
                <a:solidFill>
                  <a:srgbClr val="0070C0"/>
                </a:solidFill>
                <a:latin typeface="Arial Rounded"/>
                <a:ea typeface="Arial Rounded"/>
                <a:cs typeface="Arial Rounded"/>
                <a:sym typeface="Arial Rounded"/>
              </a:rPr>
              <a:t>x</a:t>
            </a:r>
            <a:r>
              <a:rPr lang="vi-VN" sz="2100" b="1" dirty="0">
                <a:solidFill>
                  <a:srgbClr val="FF0000"/>
                </a:solidFill>
                <a:latin typeface="Arial Rounded"/>
                <a:ea typeface="Arial Rounded"/>
                <a:cs typeface="Arial Rounded"/>
                <a:sym typeface="Arial Rounded"/>
              </a:rPr>
              <a:t>oong</a:t>
            </a:r>
            <a:endParaRPr lang="en-US" sz="2100" b="1" dirty="0">
              <a:solidFill>
                <a:srgbClr val="FF00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5845" y="4555221"/>
            <a:ext cx="1392833" cy="357881"/>
          </a:xfrm>
          <a:prstGeom prst="rect">
            <a:avLst/>
          </a:prstGeom>
        </p:spPr>
      </p:pic>
      <p:pic>
        <p:nvPicPr>
          <p:cNvPr id="10" name="loa nghe lần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 xmlns:a16="http://schemas.microsoft.com/office/drawing/2014/main" id="{760FC3C0-38ED-4BC7-9E5B-D57ADB340AF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2628808" y="-542141"/>
            <a:ext cx="457200" cy="457200"/>
          </a:xfrm>
          <a:prstGeom prst="rect">
            <a:avLst/>
          </a:prstGeom>
        </p:spPr>
      </p:pic>
      <p:pic>
        <p:nvPicPr>
          <p:cNvPr id="13" name="Loa nghe lại" descr="Volume">
            <a:extLst>
              <a:ext uri="{FF2B5EF4-FFF2-40B4-BE49-F238E27FC236}">
                <a16:creationId xmlns="" xmlns:a16="http://schemas.microsoft.com/office/drawing/2014/main" id="{04BEA446-3CFC-444E-B55E-689AC0837FB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229846" y="125468"/>
            <a:ext cx="320126" cy="149731"/>
          </a:xfrm>
          <a:prstGeom prst="rect">
            <a:avLst/>
          </a:prstGeom>
        </p:spPr>
      </p:pic>
    </p:spTree>
    <p:extLst>
      <p:ext uri="{BB962C8B-B14F-4D97-AF65-F5344CB8AC3E}">
        <p14:creationId xmlns:p14="http://schemas.microsoft.com/office/powerpoint/2010/main" xmlns="" val="12171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endCondLst>
                    <p:cond evt="onStopAudio" delay="0">
                      <p:tgtEl>
                        <p:sldTgt/>
                      </p:tgtEl>
                    </p:cond>
                  </p:endCondLst>
                </p:cTn>
                <p:tgtEl>
                  <p:spTgt spid="10"/>
                </p:tgtEl>
              </p:cMediaNode>
            </p:video>
            <p:video>
              <p:cMediaNode vol="80000">
                <p:cTn id="22" fill="hold" display="0">
                  <p:stCondLst>
                    <p:cond delay="indefinite"/>
                  </p:stCondLst>
                  <p:endCondLst>
                    <p:cond evt="onStopAudio" delay="0">
                      <p:tgtEl>
                        <p:sldTgt/>
                      </p:tgtEl>
                    </p:cond>
                  </p:endCondLst>
                </p:cTn>
                <p:tgtEl>
                  <p:spTgt spid="11"/>
                </p:tgtEl>
              </p:cMediaNode>
            </p:video>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96" y="472179"/>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a:solidFill>
                  <a:srgbClr val="679C31"/>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Thấy </a:t>
            </a:r>
            <a:r>
              <a:rPr lang="vi-VN" sz="2400" dirty="0">
                <a:solidFill>
                  <a:srgbClr val="679C31"/>
                </a:solidFill>
                <a:latin typeface="Arial Rounded"/>
                <a:ea typeface="Arial Rounded"/>
                <a:cs typeface="Arial Rounded"/>
                <a:sym typeface="Arial Rounded"/>
              </a:rPr>
              <a:t>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a:t>
            </a:r>
            <a:r>
              <a:rPr lang="vi-VN" sz="2400">
                <a:solidFill>
                  <a:srgbClr val="0070C0"/>
                </a:solidFill>
                <a:latin typeface="Arial Rounded"/>
                <a:ea typeface="Arial Rounded"/>
                <a:cs typeface="Arial Rounded"/>
                <a:sym typeface="Arial Rounded"/>
              </a:rPr>
              <a:t>.  </a:t>
            </a:r>
            <a:r>
              <a:rPr lang="en-US" sz="2400" smtClean="0">
                <a:solidFill>
                  <a:srgbClr val="0070C0"/>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Vì </a:t>
            </a:r>
            <a:r>
              <a:rPr lang="vi-VN" sz="2400" dirty="0">
                <a:solidFill>
                  <a:srgbClr val="679C31"/>
                </a:solidFill>
                <a:latin typeface="Arial Rounded"/>
                <a:ea typeface="Arial Rounded"/>
                <a:cs typeface="Arial Rounded"/>
                <a:sym typeface="Arial Rounded"/>
              </a:rPr>
              <a:t>thế hôm nay nhà mình liên hoan con ạ.</a:t>
            </a:r>
          </a:p>
          <a:p>
            <a:pPr lvl="0" algn="just"/>
            <a:r>
              <a:rPr lang="vi-VN" sz="2400" dirty="0">
                <a:solidFill>
                  <a:srgbClr val="0070C0"/>
                </a:solidFill>
                <a:latin typeface="Arial Rounded"/>
                <a:ea typeface="Arial Rounded"/>
                <a:cs typeface="Arial Rounded"/>
                <a:sym typeface="Arial Rounded"/>
              </a:rPr>
              <a:t>        Chi vui </a:t>
            </a:r>
            <a:r>
              <a:rPr lang="vi-VN" sz="2400">
                <a:solidFill>
                  <a:srgbClr val="0070C0"/>
                </a:solidFill>
                <a:latin typeface="Arial Rounded"/>
                <a:ea typeface="Arial Rounded"/>
                <a:cs typeface="Arial Rounded"/>
                <a:sym typeface="Arial Rounded"/>
              </a:rPr>
              <a:t>lắm</a:t>
            </a:r>
            <a:r>
              <a:rPr lang="vi-VN" sz="2400" smtClean="0">
                <a:solidFill>
                  <a:srgbClr val="0070C0"/>
                </a:solidFill>
                <a:latin typeface="Arial Rounded"/>
                <a:ea typeface="Arial Rounded"/>
                <a:cs typeface="Arial Rounded"/>
                <a:sym typeface="Arial Rounded"/>
              </a:rPr>
              <a:t>.</a:t>
            </a:r>
            <a:r>
              <a:rPr lang="en-US" sz="2400" smtClean="0">
                <a:solidFill>
                  <a:srgbClr val="0070C0"/>
                </a:solidFill>
                <a:latin typeface="Arial Rounded"/>
                <a:ea typeface="Arial Rounded"/>
                <a:cs typeface="Arial Rounded"/>
                <a:sym typeface="Arial Rounded"/>
              </a:rPr>
              <a:t>  </a:t>
            </a:r>
            <a:r>
              <a:rPr lang="vi-VN" sz="2400" smtClean="0">
                <a:solidFill>
                  <a:srgbClr val="0070C0"/>
                </a:solidFill>
                <a:latin typeface="Arial Rounded"/>
                <a:ea typeface="Arial Rounded"/>
                <a:cs typeface="Arial Rounded"/>
                <a:sym typeface="Arial Rounded"/>
              </a:rPr>
              <a:t> </a:t>
            </a:r>
            <a:r>
              <a:rPr lang="en-US" sz="2400">
                <a:solidFill>
                  <a:srgbClr val="0070C0"/>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Em </a:t>
            </a:r>
            <a:r>
              <a:rPr lang="vi-VN" sz="2400" dirty="0">
                <a:solidFill>
                  <a:srgbClr val="679C31"/>
                </a:solidFill>
                <a:latin typeface="Arial Rounded"/>
                <a:ea typeface="Arial Rounded"/>
                <a:cs typeface="Arial Rounded"/>
                <a:sym typeface="Arial Rounded"/>
              </a:rPr>
              <a:t>nhặt rau giúp </a:t>
            </a:r>
            <a:r>
              <a:rPr lang="vi-VN" sz="2400">
                <a:solidFill>
                  <a:srgbClr val="679C31"/>
                </a:solidFill>
                <a:latin typeface="Arial Rounded"/>
                <a:ea typeface="Arial Rounded"/>
                <a:cs typeface="Arial Rounded"/>
                <a:sym typeface="Arial Rounded"/>
              </a:rPr>
              <a:t>mẹ</a:t>
            </a:r>
            <a:r>
              <a:rPr lang="vi-VN" sz="2400" smtClean="0">
                <a:solidFill>
                  <a:srgbClr val="679C31"/>
                </a:solidFill>
                <a:latin typeface="Arial Rounded"/>
                <a:ea typeface="Arial Rounded"/>
                <a:cs typeface="Arial Rounded"/>
                <a:sym typeface="Arial Rounded"/>
              </a:rPr>
              <a:t>.</a:t>
            </a:r>
            <a:r>
              <a:rPr lang="en-US" sz="2400" smtClean="0">
                <a:solidFill>
                  <a:srgbClr val="679C31"/>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 </a:t>
            </a:r>
            <a:r>
              <a:rPr lang="en-US" sz="2400" smtClean="0">
                <a:solidFill>
                  <a:srgbClr val="679C31"/>
                </a:solidFill>
                <a:latin typeface="Arial Rounded"/>
                <a:ea typeface="Arial Rounded"/>
                <a:cs typeface="Arial Rounded"/>
                <a:sym typeface="Arial Rounded"/>
              </a:rPr>
              <a:t>    </a:t>
            </a:r>
            <a:r>
              <a:rPr lang="vi-VN" sz="2400" smtClean="0">
                <a:solidFill>
                  <a:srgbClr val="0070C0"/>
                </a:solidFill>
                <a:latin typeface="Arial Rounded"/>
                <a:ea typeface="Arial Rounded"/>
                <a:cs typeface="Arial Rounded"/>
                <a:sym typeface="Arial Rounded"/>
              </a:rPr>
              <a:t>Bố </a:t>
            </a:r>
            <a:r>
              <a:rPr lang="vi-VN" sz="2400" dirty="0">
                <a:solidFill>
                  <a:srgbClr val="0070C0"/>
                </a:solidFill>
                <a:latin typeface="Arial Rounded"/>
                <a:ea typeface="Arial Rounded"/>
                <a:cs typeface="Arial Rounded"/>
                <a:sym typeface="Arial Rounded"/>
              </a:rPr>
              <a:t>dọn nhà, rửa xoong nồi, cốc chén</a:t>
            </a:r>
            <a:r>
              <a:rPr lang="vi-VN" sz="2400">
                <a:solidFill>
                  <a:srgbClr val="0070C0"/>
                </a:solidFill>
                <a:latin typeface="Arial Rounded"/>
                <a:ea typeface="Arial Rounded"/>
                <a:cs typeface="Arial Rounded"/>
                <a:sym typeface="Arial Rounded"/>
              </a:rPr>
              <a:t>. </a:t>
            </a:r>
            <a:r>
              <a:rPr lang="en-US" sz="2400" smtClean="0">
                <a:solidFill>
                  <a:srgbClr val="0070C0"/>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Ông </a:t>
            </a:r>
            <a:r>
              <a:rPr lang="vi-VN" sz="2400" dirty="0">
                <a:solidFill>
                  <a:srgbClr val="679C31"/>
                </a:solidFill>
                <a:latin typeface="Arial Rounded"/>
                <a:ea typeface="Arial Rounded"/>
                <a:cs typeface="Arial Rounded"/>
                <a:sym typeface="Arial Rounded"/>
              </a:rPr>
              <a:t>bà trông em bé để mẹ nấu </a:t>
            </a:r>
            <a:r>
              <a:rPr lang="vi-VN" sz="2400">
                <a:solidFill>
                  <a:srgbClr val="679C31"/>
                </a:solidFill>
                <a:latin typeface="Arial Rounded"/>
                <a:ea typeface="Arial Rounded"/>
                <a:cs typeface="Arial Rounded"/>
                <a:sym typeface="Arial Rounded"/>
              </a:rPr>
              <a:t>ăn</a:t>
            </a:r>
            <a:r>
              <a:rPr lang="vi-VN" sz="2400" smtClean="0">
                <a:solidFill>
                  <a:srgbClr val="679C31"/>
                </a:solidFill>
                <a:latin typeface="Arial Rounded"/>
                <a:ea typeface="Arial Rounded"/>
                <a:cs typeface="Arial Rounded"/>
                <a:sym typeface="Arial Rounded"/>
              </a:rPr>
              <a:t>.</a:t>
            </a:r>
            <a:r>
              <a:rPr lang="en-US" sz="2400" smtClean="0">
                <a:solidFill>
                  <a:srgbClr val="679C31"/>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 </a:t>
            </a:r>
            <a:r>
              <a:rPr lang="en-US" sz="2400" smtClean="0">
                <a:solidFill>
                  <a:srgbClr val="679C31"/>
                </a:solidFill>
                <a:latin typeface="Arial Rounded"/>
                <a:ea typeface="Arial Rounded"/>
                <a:cs typeface="Arial Rounded"/>
                <a:sym typeface="Arial Rounded"/>
              </a:rPr>
              <a:t> </a:t>
            </a:r>
            <a:r>
              <a:rPr lang="vi-VN" sz="2400" smtClean="0">
                <a:solidFill>
                  <a:srgbClr val="0070C0"/>
                </a:solidFill>
                <a:latin typeface="Arial Rounded"/>
                <a:ea typeface="Arial Rounded"/>
                <a:cs typeface="Arial Rounded"/>
                <a:sym typeface="Arial Rounded"/>
              </a:rPr>
              <a:t>Cả </a:t>
            </a:r>
            <a:r>
              <a:rPr lang="vi-VN" sz="2400" dirty="0">
                <a:solidFill>
                  <a:srgbClr val="0070C0"/>
                </a:solidFill>
                <a:latin typeface="Arial Rounded"/>
                <a:ea typeface="Arial Rounded"/>
                <a:cs typeface="Arial Rounded"/>
                <a:sym typeface="Arial Rounded"/>
              </a:rPr>
              <a:t>nhà quây quần bên nhau</a:t>
            </a:r>
            <a:r>
              <a:rPr lang="vi-VN" sz="2400">
                <a:solidFill>
                  <a:srgbClr val="0070C0"/>
                </a:solidFill>
                <a:latin typeface="Arial Rounded"/>
                <a:ea typeface="Arial Rounded"/>
                <a:cs typeface="Arial Rounded"/>
                <a:sym typeface="Arial Rounded"/>
              </a:rPr>
              <a:t>. </a:t>
            </a:r>
            <a:r>
              <a:rPr lang="en-US" sz="2400" smtClean="0">
                <a:solidFill>
                  <a:srgbClr val="0070C0"/>
                </a:solidFill>
                <a:latin typeface="Arial Rounded"/>
                <a:ea typeface="Arial Rounded"/>
                <a:cs typeface="Arial Rounded"/>
                <a:sym typeface="Arial Rounded"/>
              </a:rPr>
              <a:t>     </a:t>
            </a:r>
            <a:r>
              <a:rPr lang="vi-VN" sz="2400" smtClean="0">
                <a:solidFill>
                  <a:srgbClr val="679C31"/>
                </a:solidFill>
                <a:latin typeface="Arial Rounded"/>
                <a:ea typeface="Arial Rounded"/>
                <a:cs typeface="Arial Rounded"/>
                <a:sym typeface="Arial Rounded"/>
              </a:rPr>
              <a:t>Bữa </a:t>
            </a:r>
            <a:r>
              <a:rPr lang="vi-VN" sz="2400" dirty="0">
                <a:solidFill>
                  <a:srgbClr val="679C31"/>
                </a:solidFill>
                <a:latin typeface="Arial Rounded"/>
                <a:ea typeface="Arial Rounded"/>
                <a:cs typeface="Arial Rounded"/>
                <a:sym typeface="Arial Rounded"/>
              </a:rPr>
              <a:t>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1702" y="195944"/>
            <a:ext cx="1192640" cy="457974"/>
          </a:xfrm>
          <a:prstGeom prst="rect">
            <a:avLst/>
          </a:prstGeom>
        </p:spPr>
      </p:pic>
      <p:sp>
        <p:nvSpPr>
          <p:cNvPr id="60" name="TextBox 59"/>
          <p:cNvSpPr txBox="1"/>
          <p:nvPr/>
        </p:nvSpPr>
        <p:spPr>
          <a:xfrm>
            <a:off x="817967" y="86270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smtClean="0">
                <a:solidFill>
                  <a:srgbClr val="FF0000"/>
                </a:solidFill>
              </a:rPr>
              <a:t>1</a:t>
            </a:r>
            <a:endParaRPr lang="en-US" sz="1800">
              <a:solidFill>
                <a:srgbClr val="FF0000"/>
              </a:solidFill>
            </a:endParaRPr>
          </a:p>
        </p:txBody>
      </p:sp>
      <p:sp>
        <p:nvSpPr>
          <p:cNvPr id="67" name="TextBox 66"/>
          <p:cNvSpPr txBox="1"/>
          <p:nvPr/>
        </p:nvSpPr>
        <p:spPr>
          <a:xfrm>
            <a:off x="730527" y="125494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a:solidFill>
                  <a:srgbClr val="FF0000"/>
                </a:solidFill>
              </a:rPr>
              <a:t>2</a:t>
            </a:r>
          </a:p>
        </p:txBody>
      </p:sp>
      <p:sp>
        <p:nvSpPr>
          <p:cNvPr id="68" name="TextBox 67"/>
          <p:cNvSpPr txBox="1"/>
          <p:nvPr/>
        </p:nvSpPr>
        <p:spPr>
          <a:xfrm>
            <a:off x="703047" y="160221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smtClean="0">
                <a:solidFill>
                  <a:srgbClr val="FF0000"/>
                </a:solidFill>
              </a:rPr>
              <a:t>3</a:t>
            </a:r>
            <a:endParaRPr lang="en-US" sz="1800">
              <a:solidFill>
                <a:srgbClr val="FF0000"/>
              </a:solidFill>
            </a:endParaRPr>
          </a:p>
        </p:txBody>
      </p:sp>
      <p:sp>
        <p:nvSpPr>
          <p:cNvPr id="71" name="TextBox 70"/>
          <p:cNvSpPr txBox="1"/>
          <p:nvPr/>
        </p:nvSpPr>
        <p:spPr>
          <a:xfrm>
            <a:off x="690557" y="196447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a:solidFill>
                  <a:srgbClr val="FF0000"/>
                </a:solidFill>
              </a:rPr>
              <a:t>4</a:t>
            </a:r>
          </a:p>
        </p:txBody>
      </p:sp>
      <p:sp>
        <p:nvSpPr>
          <p:cNvPr id="72" name="TextBox 71"/>
          <p:cNvSpPr txBox="1"/>
          <p:nvPr/>
        </p:nvSpPr>
        <p:spPr>
          <a:xfrm>
            <a:off x="738027" y="237170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smtClean="0">
                <a:solidFill>
                  <a:srgbClr val="FF0000"/>
                </a:solidFill>
              </a:rPr>
              <a:t>5</a:t>
            </a:r>
            <a:endParaRPr lang="en-US" sz="1800">
              <a:solidFill>
                <a:srgbClr val="FF0000"/>
              </a:solidFill>
            </a:endParaRPr>
          </a:p>
        </p:txBody>
      </p:sp>
      <p:sp>
        <p:nvSpPr>
          <p:cNvPr id="73" name="TextBox 72"/>
          <p:cNvSpPr txBox="1"/>
          <p:nvPr/>
        </p:nvSpPr>
        <p:spPr>
          <a:xfrm>
            <a:off x="710547" y="2688992"/>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a:solidFill>
                  <a:srgbClr val="FF0000"/>
                </a:solidFill>
              </a:rPr>
              <a:t>6</a:t>
            </a:r>
          </a:p>
        </p:txBody>
      </p:sp>
      <p:sp>
        <p:nvSpPr>
          <p:cNvPr id="74" name="TextBox 73"/>
          <p:cNvSpPr txBox="1"/>
          <p:nvPr/>
        </p:nvSpPr>
        <p:spPr>
          <a:xfrm>
            <a:off x="2511847" y="2736462"/>
            <a:ext cx="259349" cy="33855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600" smtClean="0">
                <a:solidFill>
                  <a:srgbClr val="FF0000"/>
                </a:solidFill>
              </a:rPr>
              <a:t>7</a:t>
            </a:r>
            <a:endParaRPr lang="en-US" sz="1600">
              <a:solidFill>
                <a:srgbClr val="FF0000"/>
              </a:solidFill>
            </a:endParaRPr>
          </a:p>
        </p:txBody>
      </p:sp>
      <p:sp>
        <p:nvSpPr>
          <p:cNvPr id="75" name="TextBox 74"/>
          <p:cNvSpPr txBox="1"/>
          <p:nvPr/>
        </p:nvSpPr>
        <p:spPr>
          <a:xfrm>
            <a:off x="718786" y="3066534"/>
            <a:ext cx="259349"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800">
                <a:solidFill>
                  <a:srgbClr val="FF0000"/>
                </a:solidFill>
              </a:rPr>
              <a:t>8</a:t>
            </a:r>
          </a:p>
        </p:txBody>
      </p:sp>
      <p:sp>
        <p:nvSpPr>
          <p:cNvPr id="76" name="TextBox 75"/>
          <p:cNvSpPr txBox="1"/>
          <p:nvPr/>
        </p:nvSpPr>
        <p:spPr>
          <a:xfrm>
            <a:off x="2742973" y="3094228"/>
            <a:ext cx="129674" cy="33855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z="1600" smtClean="0">
                <a:solidFill>
                  <a:srgbClr val="FF0000"/>
                </a:solidFill>
              </a:rPr>
              <a:t>9</a:t>
            </a:r>
            <a:endParaRPr lang="en-US" sz="1600">
              <a:solidFill>
                <a:srgbClr val="FF0000"/>
              </a:solidFill>
            </a:endParaRPr>
          </a:p>
        </p:txBody>
      </p:sp>
      <p:sp>
        <p:nvSpPr>
          <p:cNvPr id="77" name="TextBox 76"/>
          <p:cNvSpPr txBox="1"/>
          <p:nvPr/>
        </p:nvSpPr>
        <p:spPr>
          <a:xfrm>
            <a:off x="6265884" y="3105730"/>
            <a:ext cx="386419"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mtClean="0">
                <a:solidFill>
                  <a:srgbClr val="FF0000"/>
                </a:solidFill>
              </a:rPr>
              <a:t>10</a:t>
            </a:r>
            <a:endParaRPr lang="en-US">
              <a:solidFill>
                <a:srgbClr val="FF0000"/>
              </a:solidFill>
            </a:endParaRPr>
          </a:p>
        </p:txBody>
      </p:sp>
      <p:sp>
        <p:nvSpPr>
          <p:cNvPr id="78" name="TextBox 77"/>
          <p:cNvSpPr txBox="1"/>
          <p:nvPr/>
        </p:nvSpPr>
        <p:spPr>
          <a:xfrm>
            <a:off x="3795006" y="3471616"/>
            <a:ext cx="386419"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mtClean="0">
                <a:solidFill>
                  <a:srgbClr val="FF0000"/>
                </a:solidFill>
              </a:rPr>
              <a:t>11</a:t>
            </a:r>
            <a:endParaRPr lang="en-US">
              <a:solidFill>
                <a:srgbClr val="FF0000"/>
              </a:solidFill>
            </a:endParaRPr>
          </a:p>
        </p:txBody>
      </p:sp>
      <p:sp>
        <p:nvSpPr>
          <p:cNvPr id="79" name="TextBox 78"/>
          <p:cNvSpPr txBox="1"/>
          <p:nvPr/>
        </p:nvSpPr>
        <p:spPr>
          <a:xfrm>
            <a:off x="789352" y="3784086"/>
            <a:ext cx="386419"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mtClean="0">
                <a:solidFill>
                  <a:srgbClr val="FF0000"/>
                </a:solidFill>
              </a:rPr>
              <a:t>12</a:t>
            </a:r>
            <a:endParaRPr lang="en-US">
              <a:solidFill>
                <a:srgbClr val="FF0000"/>
              </a:solidFill>
            </a:endParaRPr>
          </a:p>
        </p:txBody>
      </p:sp>
      <p:sp>
        <p:nvSpPr>
          <p:cNvPr id="80" name="TextBox 79"/>
          <p:cNvSpPr txBox="1"/>
          <p:nvPr/>
        </p:nvSpPr>
        <p:spPr>
          <a:xfrm>
            <a:off x="5328980" y="3833571"/>
            <a:ext cx="487205"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mtClean="0">
                <a:solidFill>
                  <a:srgbClr val="FF0000"/>
                </a:solidFill>
              </a:rPr>
              <a:t>13</a:t>
            </a:r>
            <a:endParaRPr lang="en-US">
              <a:solidFill>
                <a:srgbClr val="FF0000"/>
              </a:solidFill>
            </a:endParaRPr>
          </a:p>
        </p:txBody>
      </p:sp>
      <p:sp>
        <p:nvSpPr>
          <p:cNvPr id="82" name="TextBox 81"/>
          <p:cNvSpPr txBox="1"/>
          <p:nvPr/>
        </p:nvSpPr>
        <p:spPr>
          <a:xfrm>
            <a:off x="-111417" y="4203883"/>
            <a:ext cx="487205"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rtlCol="0">
            <a:spAutoFit/>
          </a:bodyPr>
          <a:lstStyle/>
          <a:p>
            <a:r>
              <a:rPr lang="en-US" smtClean="0">
                <a:solidFill>
                  <a:srgbClr val="FF0000"/>
                </a:solidFill>
              </a:rPr>
              <a:t>14</a:t>
            </a:r>
            <a:endParaRPr lang="en-US">
              <a:solidFill>
                <a:srgbClr val="FF0000"/>
              </a:solidFill>
            </a:endParaRPr>
          </a:p>
        </p:txBody>
      </p:sp>
      <p:sp>
        <p:nvSpPr>
          <p:cNvPr id="18" name="TextBox 17"/>
          <p:cNvSpPr txBox="1"/>
          <p:nvPr/>
        </p:nvSpPr>
        <p:spPr>
          <a:xfrm>
            <a:off x="1033670" y="4668306"/>
            <a:ext cx="1279517" cy="307777"/>
          </a:xfrm>
          <a:prstGeom prst="rect">
            <a:avLst/>
          </a:prstGeom>
          <a:noFill/>
        </p:spPr>
        <p:txBody>
          <a:bodyPr wrap="none" rtlCol="0">
            <a:spAutoFit/>
          </a:bodyPr>
          <a:lstStyle/>
          <a:p>
            <a:r>
              <a:rPr lang="en-US" dirty="0" err="1" smtClean="0"/>
              <a:t>Đọc</a:t>
            </a:r>
            <a:r>
              <a:rPr lang="en-US" dirty="0" smtClean="0"/>
              <a:t> </a:t>
            </a:r>
            <a:r>
              <a:rPr lang="en-US" dirty="0" err="1" smtClean="0"/>
              <a:t>câu</a:t>
            </a:r>
            <a:r>
              <a:rPr lang="en-US" dirty="0" smtClean="0"/>
              <a:t> </a:t>
            </a:r>
            <a:r>
              <a:rPr lang="en-US" dirty="0" err="1" smtClean="0"/>
              <a:t>lần</a:t>
            </a:r>
            <a:r>
              <a:rPr lang="en-US" dirty="0" smtClean="0"/>
              <a:t> 1</a:t>
            </a:r>
            <a:endParaRPr lang="en-US" dirty="0"/>
          </a:p>
        </p:txBody>
      </p:sp>
    </p:spTree>
    <p:extLst>
      <p:ext uri="{BB962C8B-B14F-4D97-AF65-F5344CB8AC3E}">
        <p14:creationId xmlns:p14="http://schemas.microsoft.com/office/powerpoint/2010/main" xmlns="" val="7657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cBhvr>
                                        <p:cTn id="14" dur="500" fill="hold"/>
                                        <p:tgtEl>
                                          <p:spTgt spid="67"/>
                                        </p:tgtEl>
                                        <p:attrNameLst>
                                          <p:attrName>ppt_w</p:attrName>
                                        </p:attrNameLst>
                                      </p:cBhvr>
                                      <p:tavLst>
                                        <p:tav tm="0">
                                          <p:val>
                                            <p:fltVal val="0"/>
                                          </p:val>
                                        </p:tav>
                                        <p:tav tm="100000">
                                          <p:val>
                                            <p:strVal val="#ppt_w"/>
                                          </p:val>
                                        </p:tav>
                                      </p:tavLst>
                                    </p:anim>
                                    <p:anim calcmode="lin" valueType="num">
                                      <p:cBhvr>
                                        <p:cTn id="15" dur="500" fill="hold"/>
                                        <p:tgtEl>
                                          <p:spTgt spid="67"/>
                                        </p:tgtEl>
                                        <p:attrNameLst>
                                          <p:attrName>ppt_h</p:attrName>
                                        </p:attrNameLst>
                                      </p:cBhvr>
                                      <p:tavLst>
                                        <p:tav tm="0">
                                          <p:val>
                                            <p:fltVal val="0"/>
                                          </p:val>
                                        </p:tav>
                                        <p:tav tm="100000">
                                          <p:val>
                                            <p:strVal val="#ppt_h"/>
                                          </p:val>
                                        </p:tav>
                                      </p:tavLst>
                                    </p:anim>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p:cTn id="21" dur="500" fill="hold"/>
                                        <p:tgtEl>
                                          <p:spTgt spid="68"/>
                                        </p:tgtEl>
                                        <p:attrNameLst>
                                          <p:attrName>ppt_w</p:attrName>
                                        </p:attrNameLst>
                                      </p:cBhvr>
                                      <p:tavLst>
                                        <p:tav tm="0">
                                          <p:val>
                                            <p:fltVal val="0"/>
                                          </p:val>
                                        </p:tav>
                                        <p:tav tm="100000">
                                          <p:val>
                                            <p:strVal val="#ppt_w"/>
                                          </p:val>
                                        </p:tav>
                                      </p:tavLst>
                                    </p:anim>
                                    <p:anim calcmode="lin" valueType="num">
                                      <p:cBhvr>
                                        <p:cTn id="22" dur="500" fill="hold"/>
                                        <p:tgtEl>
                                          <p:spTgt spid="68"/>
                                        </p:tgtEl>
                                        <p:attrNameLst>
                                          <p:attrName>ppt_h</p:attrName>
                                        </p:attrNameLst>
                                      </p:cBhvr>
                                      <p:tavLst>
                                        <p:tav tm="0">
                                          <p:val>
                                            <p:fltVal val="0"/>
                                          </p:val>
                                        </p:tav>
                                        <p:tav tm="100000">
                                          <p:val>
                                            <p:strVal val="#ppt_h"/>
                                          </p:val>
                                        </p:tav>
                                      </p:tavLst>
                                    </p:anim>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p:cTn id="42" dur="500" fill="hold"/>
                                        <p:tgtEl>
                                          <p:spTgt spid="73"/>
                                        </p:tgtEl>
                                        <p:attrNameLst>
                                          <p:attrName>ppt_w</p:attrName>
                                        </p:attrNameLst>
                                      </p:cBhvr>
                                      <p:tavLst>
                                        <p:tav tm="0">
                                          <p:val>
                                            <p:fltVal val="0"/>
                                          </p:val>
                                        </p:tav>
                                        <p:tav tm="100000">
                                          <p:val>
                                            <p:strVal val="#ppt_w"/>
                                          </p:val>
                                        </p:tav>
                                      </p:tavLst>
                                    </p:anim>
                                    <p:anim calcmode="lin" valueType="num">
                                      <p:cBhvr>
                                        <p:cTn id="43" dur="500" fill="hold"/>
                                        <p:tgtEl>
                                          <p:spTgt spid="73"/>
                                        </p:tgtEl>
                                        <p:attrNameLst>
                                          <p:attrName>ppt_h</p:attrName>
                                        </p:attrNameLst>
                                      </p:cBhvr>
                                      <p:tavLst>
                                        <p:tav tm="0">
                                          <p:val>
                                            <p:fltVal val="0"/>
                                          </p:val>
                                        </p:tav>
                                        <p:tav tm="100000">
                                          <p:val>
                                            <p:strVal val="#ppt_h"/>
                                          </p:val>
                                        </p:tav>
                                      </p:tavLst>
                                    </p:anim>
                                    <p:animEffect transition="in" filter="fade">
                                      <p:cBhvr>
                                        <p:cTn id="44" dur="500"/>
                                        <p:tgtEl>
                                          <p:spTgt spid="7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p:cTn id="49" dur="500" fill="hold"/>
                                        <p:tgtEl>
                                          <p:spTgt spid="74"/>
                                        </p:tgtEl>
                                        <p:attrNameLst>
                                          <p:attrName>ppt_w</p:attrName>
                                        </p:attrNameLst>
                                      </p:cBhvr>
                                      <p:tavLst>
                                        <p:tav tm="0">
                                          <p:val>
                                            <p:fltVal val="0"/>
                                          </p:val>
                                        </p:tav>
                                        <p:tav tm="100000">
                                          <p:val>
                                            <p:strVal val="#ppt_w"/>
                                          </p:val>
                                        </p:tav>
                                      </p:tavLst>
                                    </p:anim>
                                    <p:anim calcmode="lin" valueType="num">
                                      <p:cBhvr>
                                        <p:cTn id="50" dur="500" fill="hold"/>
                                        <p:tgtEl>
                                          <p:spTgt spid="74"/>
                                        </p:tgtEl>
                                        <p:attrNameLst>
                                          <p:attrName>ppt_h</p:attrName>
                                        </p:attrNameLst>
                                      </p:cBhvr>
                                      <p:tavLst>
                                        <p:tav tm="0">
                                          <p:val>
                                            <p:fltVal val="0"/>
                                          </p:val>
                                        </p:tav>
                                        <p:tav tm="100000">
                                          <p:val>
                                            <p:strVal val="#ppt_h"/>
                                          </p:val>
                                        </p:tav>
                                      </p:tavLst>
                                    </p:anim>
                                    <p:animEffect transition="in" filter="fade">
                                      <p:cBhvr>
                                        <p:cTn id="51" dur="500"/>
                                        <p:tgtEl>
                                          <p:spTgt spid="7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5"/>
                                        </p:tgtEl>
                                        <p:attrNameLst>
                                          <p:attrName>style.visibility</p:attrName>
                                        </p:attrNameLst>
                                      </p:cBhvr>
                                      <p:to>
                                        <p:strVal val="visible"/>
                                      </p:to>
                                    </p:set>
                                    <p:anim calcmode="lin" valueType="num">
                                      <p:cBhvr>
                                        <p:cTn id="56" dur="500" fill="hold"/>
                                        <p:tgtEl>
                                          <p:spTgt spid="75"/>
                                        </p:tgtEl>
                                        <p:attrNameLst>
                                          <p:attrName>ppt_w</p:attrName>
                                        </p:attrNameLst>
                                      </p:cBhvr>
                                      <p:tavLst>
                                        <p:tav tm="0">
                                          <p:val>
                                            <p:fltVal val="0"/>
                                          </p:val>
                                        </p:tav>
                                        <p:tav tm="100000">
                                          <p:val>
                                            <p:strVal val="#ppt_w"/>
                                          </p:val>
                                        </p:tav>
                                      </p:tavLst>
                                    </p:anim>
                                    <p:anim calcmode="lin" valueType="num">
                                      <p:cBhvr>
                                        <p:cTn id="57" dur="500" fill="hold"/>
                                        <p:tgtEl>
                                          <p:spTgt spid="75"/>
                                        </p:tgtEl>
                                        <p:attrNameLst>
                                          <p:attrName>ppt_h</p:attrName>
                                        </p:attrNameLst>
                                      </p:cBhvr>
                                      <p:tavLst>
                                        <p:tav tm="0">
                                          <p:val>
                                            <p:fltVal val="0"/>
                                          </p:val>
                                        </p:tav>
                                        <p:tav tm="100000">
                                          <p:val>
                                            <p:strVal val="#ppt_h"/>
                                          </p:val>
                                        </p:tav>
                                      </p:tavLst>
                                    </p:anim>
                                    <p:animEffect transition="in" filter="fade">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anim calcmode="lin" valueType="num">
                                      <p:cBhvr>
                                        <p:cTn id="63" dur="500" fill="hold"/>
                                        <p:tgtEl>
                                          <p:spTgt spid="76"/>
                                        </p:tgtEl>
                                        <p:attrNameLst>
                                          <p:attrName>ppt_w</p:attrName>
                                        </p:attrNameLst>
                                      </p:cBhvr>
                                      <p:tavLst>
                                        <p:tav tm="0">
                                          <p:val>
                                            <p:fltVal val="0"/>
                                          </p:val>
                                        </p:tav>
                                        <p:tav tm="100000">
                                          <p:val>
                                            <p:strVal val="#ppt_w"/>
                                          </p:val>
                                        </p:tav>
                                      </p:tavLst>
                                    </p:anim>
                                    <p:anim calcmode="lin" valueType="num">
                                      <p:cBhvr>
                                        <p:cTn id="64" dur="500" fill="hold"/>
                                        <p:tgtEl>
                                          <p:spTgt spid="76"/>
                                        </p:tgtEl>
                                        <p:attrNameLst>
                                          <p:attrName>ppt_h</p:attrName>
                                        </p:attrNameLst>
                                      </p:cBhvr>
                                      <p:tavLst>
                                        <p:tav tm="0">
                                          <p:val>
                                            <p:fltVal val="0"/>
                                          </p:val>
                                        </p:tav>
                                        <p:tav tm="100000">
                                          <p:val>
                                            <p:strVal val="#ppt_h"/>
                                          </p:val>
                                        </p:tav>
                                      </p:tavLst>
                                    </p:anim>
                                    <p:animEffect transition="in" filter="fade">
                                      <p:cBhvr>
                                        <p:cTn id="65" dur="500"/>
                                        <p:tgtEl>
                                          <p:spTgt spid="7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 calcmode="lin" valueType="num">
                                      <p:cBhvr>
                                        <p:cTn id="70" dur="500" fill="hold"/>
                                        <p:tgtEl>
                                          <p:spTgt spid="77"/>
                                        </p:tgtEl>
                                        <p:attrNameLst>
                                          <p:attrName>ppt_w</p:attrName>
                                        </p:attrNameLst>
                                      </p:cBhvr>
                                      <p:tavLst>
                                        <p:tav tm="0">
                                          <p:val>
                                            <p:fltVal val="0"/>
                                          </p:val>
                                        </p:tav>
                                        <p:tav tm="100000">
                                          <p:val>
                                            <p:strVal val="#ppt_w"/>
                                          </p:val>
                                        </p:tav>
                                      </p:tavLst>
                                    </p:anim>
                                    <p:anim calcmode="lin" valueType="num">
                                      <p:cBhvr>
                                        <p:cTn id="71" dur="500" fill="hold"/>
                                        <p:tgtEl>
                                          <p:spTgt spid="77"/>
                                        </p:tgtEl>
                                        <p:attrNameLst>
                                          <p:attrName>ppt_h</p:attrName>
                                        </p:attrNameLst>
                                      </p:cBhvr>
                                      <p:tavLst>
                                        <p:tav tm="0">
                                          <p:val>
                                            <p:fltVal val="0"/>
                                          </p:val>
                                        </p:tav>
                                        <p:tav tm="100000">
                                          <p:val>
                                            <p:strVal val="#ppt_h"/>
                                          </p:val>
                                        </p:tav>
                                      </p:tavLst>
                                    </p:anim>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cBhvr>
                                        <p:cTn id="77" dur="500" fill="hold"/>
                                        <p:tgtEl>
                                          <p:spTgt spid="78"/>
                                        </p:tgtEl>
                                        <p:attrNameLst>
                                          <p:attrName>ppt_w</p:attrName>
                                        </p:attrNameLst>
                                      </p:cBhvr>
                                      <p:tavLst>
                                        <p:tav tm="0">
                                          <p:val>
                                            <p:fltVal val="0"/>
                                          </p:val>
                                        </p:tav>
                                        <p:tav tm="100000">
                                          <p:val>
                                            <p:strVal val="#ppt_w"/>
                                          </p:val>
                                        </p:tav>
                                      </p:tavLst>
                                    </p:anim>
                                    <p:anim calcmode="lin" valueType="num">
                                      <p:cBhvr>
                                        <p:cTn id="78" dur="500" fill="hold"/>
                                        <p:tgtEl>
                                          <p:spTgt spid="78"/>
                                        </p:tgtEl>
                                        <p:attrNameLst>
                                          <p:attrName>ppt_h</p:attrName>
                                        </p:attrNameLst>
                                      </p:cBhvr>
                                      <p:tavLst>
                                        <p:tav tm="0">
                                          <p:val>
                                            <p:fltVal val="0"/>
                                          </p:val>
                                        </p:tav>
                                        <p:tav tm="100000">
                                          <p:val>
                                            <p:strVal val="#ppt_h"/>
                                          </p:val>
                                        </p:tav>
                                      </p:tavLst>
                                    </p:anim>
                                    <p:animEffect transition="in" filter="fade">
                                      <p:cBhvr>
                                        <p:cTn id="79" dur="500"/>
                                        <p:tgtEl>
                                          <p:spTgt spid="7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79"/>
                                        </p:tgtEl>
                                        <p:attrNameLst>
                                          <p:attrName>style.visibility</p:attrName>
                                        </p:attrNameLst>
                                      </p:cBhvr>
                                      <p:to>
                                        <p:strVal val="visible"/>
                                      </p:to>
                                    </p:set>
                                    <p:anim calcmode="lin" valueType="num">
                                      <p:cBhvr>
                                        <p:cTn id="84" dur="500" fill="hold"/>
                                        <p:tgtEl>
                                          <p:spTgt spid="79"/>
                                        </p:tgtEl>
                                        <p:attrNameLst>
                                          <p:attrName>ppt_w</p:attrName>
                                        </p:attrNameLst>
                                      </p:cBhvr>
                                      <p:tavLst>
                                        <p:tav tm="0">
                                          <p:val>
                                            <p:fltVal val="0"/>
                                          </p:val>
                                        </p:tav>
                                        <p:tav tm="100000">
                                          <p:val>
                                            <p:strVal val="#ppt_w"/>
                                          </p:val>
                                        </p:tav>
                                      </p:tavLst>
                                    </p:anim>
                                    <p:anim calcmode="lin" valueType="num">
                                      <p:cBhvr>
                                        <p:cTn id="85" dur="500" fill="hold"/>
                                        <p:tgtEl>
                                          <p:spTgt spid="79"/>
                                        </p:tgtEl>
                                        <p:attrNameLst>
                                          <p:attrName>ppt_h</p:attrName>
                                        </p:attrNameLst>
                                      </p:cBhvr>
                                      <p:tavLst>
                                        <p:tav tm="0">
                                          <p:val>
                                            <p:fltVal val="0"/>
                                          </p:val>
                                        </p:tav>
                                        <p:tav tm="100000">
                                          <p:val>
                                            <p:strVal val="#ppt_h"/>
                                          </p:val>
                                        </p:tav>
                                      </p:tavLst>
                                    </p:anim>
                                    <p:animEffect transition="in" filter="fade">
                                      <p:cBhvr>
                                        <p:cTn id="86" dur="500"/>
                                        <p:tgtEl>
                                          <p:spTgt spid="7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80"/>
                                        </p:tgtEl>
                                        <p:attrNameLst>
                                          <p:attrName>style.visibility</p:attrName>
                                        </p:attrNameLst>
                                      </p:cBhvr>
                                      <p:to>
                                        <p:strVal val="visible"/>
                                      </p:to>
                                    </p:set>
                                    <p:anim calcmode="lin" valueType="num">
                                      <p:cBhvr>
                                        <p:cTn id="91" dur="500" fill="hold"/>
                                        <p:tgtEl>
                                          <p:spTgt spid="80"/>
                                        </p:tgtEl>
                                        <p:attrNameLst>
                                          <p:attrName>ppt_w</p:attrName>
                                        </p:attrNameLst>
                                      </p:cBhvr>
                                      <p:tavLst>
                                        <p:tav tm="0">
                                          <p:val>
                                            <p:fltVal val="0"/>
                                          </p:val>
                                        </p:tav>
                                        <p:tav tm="100000">
                                          <p:val>
                                            <p:strVal val="#ppt_w"/>
                                          </p:val>
                                        </p:tav>
                                      </p:tavLst>
                                    </p:anim>
                                    <p:anim calcmode="lin" valueType="num">
                                      <p:cBhvr>
                                        <p:cTn id="92" dur="500" fill="hold"/>
                                        <p:tgtEl>
                                          <p:spTgt spid="80"/>
                                        </p:tgtEl>
                                        <p:attrNameLst>
                                          <p:attrName>ppt_h</p:attrName>
                                        </p:attrNameLst>
                                      </p:cBhvr>
                                      <p:tavLst>
                                        <p:tav tm="0">
                                          <p:val>
                                            <p:fltVal val="0"/>
                                          </p:val>
                                        </p:tav>
                                        <p:tav tm="100000">
                                          <p:val>
                                            <p:strVal val="#ppt_h"/>
                                          </p:val>
                                        </p:tav>
                                      </p:tavLst>
                                    </p:anim>
                                    <p:animEffect transition="in" filter="fade">
                                      <p:cBhvr>
                                        <p:cTn id="93" dur="500"/>
                                        <p:tgtEl>
                                          <p:spTgt spid="80"/>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p:cTn id="98" dur="500" fill="hold"/>
                                        <p:tgtEl>
                                          <p:spTgt spid="82"/>
                                        </p:tgtEl>
                                        <p:attrNameLst>
                                          <p:attrName>ppt_w</p:attrName>
                                        </p:attrNameLst>
                                      </p:cBhvr>
                                      <p:tavLst>
                                        <p:tav tm="0">
                                          <p:val>
                                            <p:fltVal val="0"/>
                                          </p:val>
                                        </p:tav>
                                        <p:tav tm="100000">
                                          <p:val>
                                            <p:strVal val="#ppt_w"/>
                                          </p:val>
                                        </p:tav>
                                      </p:tavLst>
                                    </p:anim>
                                    <p:anim calcmode="lin" valueType="num">
                                      <p:cBhvr>
                                        <p:cTn id="99" dur="500" fill="hold"/>
                                        <p:tgtEl>
                                          <p:spTgt spid="82"/>
                                        </p:tgtEl>
                                        <p:attrNameLst>
                                          <p:attrName>ppt_h</p:attrName>
                                        </p:attrNameLst>
                                      </p:cBhvr>
                                      <p:tavLst>
                                        <p:tav tm="0">
                                          <p:val>
                                            <p:fltVal val="0"/>
                                          </p:val>
                                        </p:tav>
                                        <p:tav tm="100000">
                                          <p:val>
                                            <p:strVal val="#ppt_h"/>
                                          </p:val>
                                        </p:tav>
                                      </p:tavLst>
                                    </p:anim>
                                    <p:animEffect transition="in" filter="fade">
                                      <p:cBhvr>
                                        <p:cTn id="10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7" grpId="0" animBg="1"/>
      <p:bldP spid="6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7078" y="1618434"/>
            <a:ext cx="1745991" cy="523220"/>
          </a:xfrm>
          <a:prstGeom prst="rect">
            <a:avLst/>
          </a:prstGeom>
        </p:spPr>
        <p:txBody>
          <a:bodyPr wrap="none">
            <a:spAutoFit/>
          </a:bodyPr>
          <a:lstStyle/>
          <a:p>
            <a:r>
              <a:rPr lang="vi-VN" sz="2800" dirty="0">
                <a:solidFill>
                  <a:srgbClr val="679C31"/>
                </a:solidFill>
                <a:latin typeface="Arial Rounded"/>
                <a:ea typeface="Arial Rounded"/>
                <a:cs typeface="Arial Rounded"/>
                <a:sym typeface="Arial Rounded"/>
              </a:rPr>
              <a:t>liên hoan </a:t>
            </a:r>
            <a:endParaRPr lang="en-US" sz="2800" dirty="0"/>
          </a:p>
        </p:txBody>
      </p:sp>
      <p:sp>
        <p:nvSpPr>
          <p:cNvPr id="5" name="Rectangle 4"/>
          <p:cNvSpPr/>
          <p:nvPr/>
        </p:nvSpPr>
        <p:spPr>
          <a:xfrm>
            <a:off x="3669490" y="1618434"/>
            <a:ext cx="1965603" cy="523220"/>
          </a:xfrm>
          <a:prstGeom prst="rect">
            <a:avLst/>
          </a:prstGeom>
        </p:spPr>
        <p:txBody>
          <a:bodyPr wrap="none">
            <a:spAutoFit/>
          </a:bodyPr>
          <a:lstStyle/>
          <a:p>
            <a:r>
              <a:rPr lang="vi-VN" sz="2800" dirty="0">
                <a:solidFill>
                  <a:srgbClr val="0070C0"/>
                </a:solidFill>
                <a:latin typeface="Arial Rounded"/>
                <a:ea typeface="Arial Rounded"/>
                <a:cs typeface="Arial Rounded"/>
                <a:sym typeface="Arial Rounded"/>
              </a:rPr>
              <a:t>quây quần </a:t>
            </a:r>
            <a:endParaRPr lang="en-US" sz="2800" dirty="0"/>
          </a:p>
        </p:txBody>
      </p:sp>
      <p:sp>
        <p:nvSpPr>
          <p:cNvPr id="6" name="Rectangle 5"/>
          <p:cNvSpPr/>
          <p:nvPr/>
        </p:nvSpPr>
        <p:spPr>
          <a:xfrm>
            <a:off x="5812439" y="1618434"/>
            <a:ext cx="963725" cy="523220"/>
          </a:xfrm>
          <a:prstGeom prst="rect">
            <a:avLst/>
          </a:prstGeom>
        </p:spPr>
        <p:txBody>
          <a:bodyPr wrap="none">
            <a:spAutoFit/>
          </a:bodyPr>
          <a:lstStyle/>
          <a:p>
            <a:r>
              <a:rPr lang="vi-VN" sz="2800" dirty="0">
                <a:solidFill>
                  <a:srgbClr val="679C31"/>
                </a:solidFill>
                <a:latin typeface="Arial Rounded"/>
                <a:ea typeface="Arial Rounded"/>
                <a:cs typeface="Arial Rounded"/>
                <a:sym typeface="Arial Rounded"/>
              </a:rPr>
              <a:t>tuyệt</a:t>
            </a:r>
            <a:endParaRPr lang="en-US" sz="2800" dirty="0"/>
          </a:p>
        </p:txBody>
      </p:sp>
      <p:sp>
        <p:nvSpPr>
          <p:cNvPr id="7" name="TextBox 6"/>
          <p:cNvSpPr txBox="1"/>
          <p:nvPr/>
        </p:nvSpPr>
        <p:spPr>
          <a:xfrm>
            <a:off x="2792896" y="516835"/>
            <a:ext cx="2284600" cy="523220"/>
          </a:xfrm>
          <a:prstGeom prst="rect">
            <a:avLst/>
          </a:prstGeom>
          <a:noFill/>
        </p:spPr>
        <p:txBody>
          <a:bodyPr wrap="none" rtlCol="0">
            <a:spAutoFit/>
          </a:bodyPr>
          <a:lstStyle/>
          <a:p>
            <a:r>
              <a:rPr lang="en-US" sz="2800" dirty="0" err="1" smtClean="0"/>
              <a:t>Luyện</a:t>
            </a:r>
            <a:r>
              <a:rPr lang="en-US" sz="2800" dirty="0" smtClean="0"/>
              <a:t> </a:t>
            </a:r>
            <a:r>
              <a:rPr lang="en-US" sz="2800" dirty="0" err="1" smtClean="0"/>
              <a:t>đọc</a:t>
            </a:r>
            <a:r>
              <a:rPr lang="en-US" sz="2800" dirty="0" smtClean="0"/>
              <a:t> </a:t>
            </a:r>
            <a:r>
              <a:rPr lang="en-US" sz="2800" dirty="0" err="1" smtClean="0"/>
              <a:t>từ</a:t>
            </a:r>
            <a:endParaRPr lang="en-US" sz="2800" dirty="0"/>
          </a:p>
        </p:txBody>
      </p:sp>
    </p:spTree>
    <p:extLst>
      <p:ext uri="{BB962C8B-B14F-4D97-AF65-F5344CB8AC3E}">
        <p14:creationId xmlns:p14="http://schemas.microsoft.com/office/powerpoint/2010/main" xmlns="" val="1211495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smtClean="0">
                <a:solidFill>
                  <a:srgbClr val="679C31"/>
                </a:solidFill>
                <a:latin typeface="Arial Rounded"/>
                <a:ea typeface="Arial Rounded"/>
                <a:cs typeface="Arial Rounded"/>
                <a:sym typeface="Arial Rounded"/>
              </a:rPr>
              <a:t>-</a:t>
            </a:r>
            <a:r>
              <a:rPr lang="en-US" sz="2400" dirty="0" smtClean="0">
                <a:solidFill>
                  <a:srgbClr val="679C31"/>
                </a:solidFill>
                <a:latin typeface="Arial Rounded"/>
                <a:ea typeface="Arial Rounded"/>
                <a:cs typeface="Arial Rounded"/>
                <a:sym typeface="Arial Rounded"/>
              </a:rPr>
              <a:t>A,</a:t>
            </a:r>
            <a:r>
              <a:rPr lang="vi-VN" sz="2400" dirty="0" smtClean="0">
                <a:solidFill>
                  <a:srgbClr val="679C31"/>
                </a:solidFill>
                <a:latin typeface="Arial Rounded"/>
                <a:ea typeface="Arial Rounded"/>
                <a:cs typeface="Arial Rounded"/>
                <a:sym typeface="Arial Rounded"/>
              </a:rPr>
              <a:t> </a:t>
            </a:r>
            <a:r>
              <a:rPr lang="en-US" sz="2400" dirty="0">
                <a:solidFill>
                  <a:srgbClr val="679C31"/>
                </a:solidFill>
                <a:latin typeface="Arial Rounded"/>
                <a:ea typeface="Arial Rounded"/>
                <a:cs typeface="Arial Rounded"/>
                <a:sym typeface="Arial Rounded"/>
              </a:rPr>
              <a:t>n</a:t>
            </a:r>
            <a:r>
              <a:rPr lang="vi-VN" sz="2400" dirty="0" smtClean="0">
                <a:solidFill>
                  <a:srgbClr val="679C31"/>
                </a:solidFill>
                <a:latin typeface="Arial Rounded"/>
                <a:ea typeface="Arial Rounded"/>
                <a:cs typeface="Arial Rounded"/>
                <a:sym typeface="Arial Rounded"/>
              </a:rPr>
              <a:t>gày </a:t>
            </a:r>
            <a:r>
              <a:rPr lang="vi-VN" sz="2400" dirty="0">
                <a:solidFill>
                  <a:srgbClr val="679C31"/>
                </a:solidFill>
                <a:latin typeface="Arial Rounded"/>
                <a:ea typeface="Arial Rounded"/>
                <a:cs typeface="Arial Rounded"/>
                <a:sym typeface="Arial Rounded"/>
              </a:rPr>
              <a:t>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2514" y="209342"/>
            <a:ext cx="1192640" cy="457974"/>
          </a:xfrm>
          <a:prstGeom prst="rect">
            <a:avLst/>
          </a:prstGeom>
        </p:spPr>
      </p:pic>
      <p:sp>
        <p:nvSpPr>
          <p:cNvPr id="6" name="TextBox 5"/>
          <p:cNvSpPr txBox="1"/>
          <p:nvPr/>
        </p:nvSpPr>
        <p:spPr>
          <a:xfrm>
            <a:off x="3402130" y="3389599"/>
            <a:ext cx="5601056"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Ông bà trông em bé  để mẹ nấu ăn.</a:t>
            </a:r>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Cả</a:t>
            </a:r>
            <a:endParaRPr lang="en-US" sz="2400" dirty="0">
              <a:solidFill>
                <a:srgbClr val="FFC000"/>
              </a:solidFill>
            </a:endParaRPr>
          </a:p>
        </p:txBody>
      </p:sp>
      <p:sp>
        <p:nvSpPr>
          <p:cNvPr id="9" name="TextBox 8"/>
          <p:cNvSpPr txBox="1"/>
          <p:nvPr/>
        </p:nvSpPr>
        <p:spPr>
          <a:xfrm>
            <a:off x="460465" y="4191732"/>
            <a:ext cx="6203435" cy="461665"/>
          </a:xfrm>
          <a:prstGeom prst="rect">
            <a:avLst/>
          </a:prstGeom>
          <a:solidFill>
            <a:schemeClr val="bg1"/>
          </a:solidFill>
        </p:spPr>
        <p:txBody>
          <a:bodyPr wrap="square" rtlCol="0">
            <a:spAutoFit/>
          </a:bodyPr>
          <a:lstStyle/>
          <a:p>
            <a:pPr lvl="0" algn="just"/>
            <a:r>
              <a:rPr lang="vi-VN" sz="2400" dirty="0">
                <a:latin typeface="Arial Rounded"/>
                <a:ea typeface="Arial Rounded"/>
                <a:cs typeface="Arial Rounded"/>
                <a:sym typeface="Arial Rounded"/>
              </a:rPr>
              <a:t>ngày nào cũng là  Ngày Gia đình Việt Nam.</a:t>
            </a:r>
            <a:endParaRPr lang="vi-VN" sz="2400" dirty="0"/>
          </a:p>
        </p:txBody>
      </p:sp>
      <p:sp>
        <p:nvSpPr>
          <p:cNvPr id="10" name="TextBox 9"/>
          <p:cNvSpPr txBox="1"/>
          <p:nvPr/>
        </p:nvSpPr>
        <p:spPr>
          <a:xfrm>
            <a:off x="7375612" y="3751756"/>
            <a:ext cx="1645922"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Chi thích</a:t>
            </a:r>
            <a:endParaRPr lang="en-US" sz="2400" dirty="0"/>
          </a:p>
        </p:txBody>
      </p:sp>
      <p:sp>
        <p:nvSpPr>
          <p:cNvPr id="2" name="TextBox 1"/>
          <p:cNvSpPr txBox="1"/>
          <p:nvPr/>
        </p:nvSpPr>
        <p:spPr>
          <a:xfrm>
            <a:off x="1033670" y="4668306"/>
            <a:ext cx="1279517" cy="307777"/>
          </a:xfrm>
          <a:prstGeom prst="rect">
            <a:avLst/>
          </a:prstGeom>
          <a:noFill/>
        </p:spPr>
        <p:txBody>
          <a:bodyPr wrap="none" rtlCol="0">
            <a:spAutoFit/>
          </a:bodyPr>
          <a:lstStyle/>
          <a:p>
            <a:r>
              <a:rPr lang="en-US" dirty="0" err="1" smtClean="0"/>
              <a:t>Đọc</a:t>
            </a:r>
            <a:r>
              <a:rPr lang="en-US" dirty="0" smtClean="0"/>
              <a:t> </a:t>
            </a:r>
            <a:r>
              <a:rPr lang="en-US" dirty="0" err="1" smtClean="0"/>
              <a:t>câu</a:t>
            </a:r>
            <a:r>
              <a:rPr lang="en-US" dirty="0" smtClean="0"/>
              <a:t> </a:t>
            </a:r>
            <a:r>
              <a:rPr lang="en-US" dirty="0" err="1" smtClean="0"/>
              <a:t>lần</a:t>
            </a:r>
            <a:r>
              <a:rPr lang="en-US" dirty="0" smtClean="0"/>
              <a:t> 2</a:t>
            </a:r>
            <a:endParaRPr lang="en-US" dirty="0"/>
          </a:p>
        </p:txBody>
      </p:sp>
    </p:spTree>
    <p:extLst>
      <p:ext uri="{BB962C8B-B14F-4D97-AF65-F5344CB8AC3E}">
        <p14:creationId xmlns:p14="http://schemas.microsoft.com/office/powerpoint/2010/main" xmlns="" val="3308225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1548</TotalTime>
  <Words>856</Words>
  <Application>Microsoft Office PowerPoint</Application>
  <PresentationFormat>On-screen Show (16:9)</PresentationFormat>
  <Paragraphs>229</Paragraphs>
  <Slides>45</Slides>
  <Notes>17</Notes>
  <HiddenSlides>0</HiddenSlides>
  <MMClips>6</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viettelstrore</cp:lastModifiedBy>
  <cp:revision>89</cp:revision>
  <dcterms:created xsi:type="dcterms:W3CDTF">2020-08-13T09:19:08Z</dcterms:created>
  <dcterms:modified xsi:type="dcterms:W3CDTF">2024-04-05T08:21:00Z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