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47"/>
  </p:notesMasterIdLst>
  <p:handoutMasterIdLst>
    <p:handoutMasterId r:id="rId48"/>
  </p:handoutMasterIdLst>
  <p:sldIdLst>
    <p:sldId id="359" r:id="rId2"/>
    <p:sldId id="415" r:id="rId3"/>
    <p:sldId id="431" r:id="rId4"/>
    <p:sldId id="370" r:id="rId5"/>
    <p:sldId id="322" r:id="rId6"/>
    <p:sldId id="432" r:id="rId7"/>
    <p:sldId id="434" r:id="rId8"/>
    <p:sldId id="447" r:id="rId9"/>
    <p:sldId id="435" r:id="rId10"/>
    <p:sldId id="436" r:id="rId11"/>
    <p:sldId id="404" r:id="rId12"/>
    <p:sldId id="445" r:id="rId13"/>
    <p:sldId id="446" r:id="rId14"/>
    <p:sldId id="418" r:id="rId15"/>
    <p:sldId id="449" r:id="rId16"/>
    <p:sldId id="443" r:id="rId17"/>
    <p:sldId id="451" r:id="rId18"/>
    <p:sldId id="321" r:id="rId19"/>
    <p:sldId id="437" r:id="rId20"/>
    <p:sldId id="438" r:id="rId21"/>
    <p:sldId id="444" r:id="rId22"/>
    <p:sldId id="453" r:id="rId23"/>
    <p:sldId id="474" r:id="rId24"/>
    <p:sldId id="454" r:id="rId25"/>
    <p:sldId id="452" r:id="rId26"/>
    <p:sldId id="400" r:id="rId27"/>
    <p:sldId id="456" r:id="rId28"/>
    <p:sldId id="461" r:id="rId29"/>
    <p:sldId id="457" r:id="rId30"/>
    <p:sldId id="458" r:id="rId31"/>
    <p:sldId id="459" r:id="rId32"/>
    <p:sldId id="462" r:id="rId33"/>
    <p:sldId id="455" r:id="rId34"/>
    <p:sldId id="469" r:id="rId35"/>
    <p:sldId id="468" r:id="rId36"/>
    <p:sldId id="465" r:id="rId37"/>
    <p:sldId id="470" r:id="rId38"/>
    <p:sldId id="466" r:id="rId39"/>
    <p:sldId id="471" r:id="rId40"/>
    <p:sldId id="467" r:id="rId41"/>
    <p:sldId id="409" r:id="rId42"/>
    <p:sldId id="448" r:id="rId43"/>
    <p:sldId id="475" r:id="rId44"/>
    <p:sldId id="464" r:id="rId45"/>
    <p:sldId id="429" r:id="rId46"/>
  </p:sldIdLst>
  <p:sldSz cx="9144000" cy="5143500" type="screen16x9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6D857"/>
    <a:srgbClr val="F1CF15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206" autoAdjust="0"/>
    <p:restoredTop sz="94660" autoAdjust="0"/>
  </p:normalViewPr>
  <p:slideViewPr>
    <p:cSldViewPr>
      <p:cViewPr varScale="1">
        <p:scale>
          <a:sx n="93" d="100"/>
          <a:sy n="93" d="100"/>
        </p:scale>
        <p:origin x="-852" y="4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pPr/>
              <a:t>2024/4/5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pPr/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3679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7537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445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13493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8442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32855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10512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188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95788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83114887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71857" y="483521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1912" y="44271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18088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451212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7381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41318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5607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6267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71910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24421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45838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7522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11"/>
          <p:cNvPicPr>
            <a:picLocks noChangeAspect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523097" y="3407339"/>
            <a:ext cx="3620909" cy="173775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18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661" r:id="rId15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microsoft.com/office/2007/relationships/media" Target="../media/media1.mp3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jpeg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microsoft.com/office/2007/relationships/media" Target="../media/media2.mp4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97718">
            <a:off x="-785718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71857" y="483521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1912" y="44271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3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smtClean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LỚP1C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324544" y="408692"/>
            <a:ext cx="9289032" cy="57888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779912" y="554119"/>
            <a:ext cx="72008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39554" y="1203598"/>
            <a:ext cx="83475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 khi trọng tài ra hiệu, hai bạn lao như tên bắn.</a:t>
            </a:r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290196" y="1851670"/>
            <a:ext cx="8746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 nhiên, hoẵng vấp phải một hòn đá rồi ngã oạch</a:t>
            </a:r>
            <a:r>
              <a:rPr lang="en-US" altLang="zh-CN" sz="28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4" y="2769771"/>
            <a:ext cx="8208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 cả hai đều được tặng giải thưởng tình bạn.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868144" y="573941"/>
            <a:ext cx="72008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427984" y="1347614"/>
            <a:ext cx="72008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724128" y="1355998"/>
            <a:ext cx="72008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267744" y="1987303"/>
            <a:ext cx="72008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732240" y="1987303"/>
            <a:ext cx="72008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1800" y="2859784"/>
            <a:ext cx="72008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220072" y="2887366"/>
            <a:ext cx="72008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663812" y="538646"/>
            <a:ext cx="36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15476" y="1330737"/>
            <a:ext cx="36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63812" y="1962041"/>
            <a:ext cx="36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55216" y="2862104"/>
            <a:ext cx="36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xmlns="" val="390425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19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9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651873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2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79886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23681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2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52009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360" y="123479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3651873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2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03584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71857" y="483521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1912" y="4427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50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4860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753" y="1851670"/>
            <a:ext cx="9143999" cy="4299942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55576" y="627534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827584" y="1040418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827584" y="1472466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109"/>
          <p:cNvSpPr txBox="1"/>
          <p:nvPr/>
        </p:nvSpPr>
        <p:spPr>
          <a:xfrm>
            <a:off x="395536" y="104314"/>
            <a:ext cx="468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3.Trả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28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3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360" y="123478"/>
            <a:ext cx="8972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2859782"/>
            <a:ext cx="903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6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6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 cả hai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6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3920" y="3723881"/>
            <a:ext cx="8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là ai?</a:t>
            </a:r>
            <a:endParaRPr lang="zh-CN" altLang="en-US" sz="2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95536" y="4157090"/>
            <a:ext cx="8776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23528" y="4371950"/>
            <a:ext cx="8505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95536" y="3725042"/>
            <a:ext cx="88486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là </a:t>
            </a:r>
            <a:r>
              <a:rPr lang="en-US" altLang="zh-CN" sz="2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 và hoẵng.</a:t>
            </a:r>
            <a:endParaRPr lang="zh-CN" altLang="en-US" sz="2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95536" y="4155929"/>
            <a:ext cx="877659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95536" y="4589138"/>
            <a:ext cx="850564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2743309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7504" y="51470"/>
            <a:ext cx="877027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5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35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5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5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5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5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5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5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5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5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5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5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5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5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5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5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35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5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5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5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395536" y="1203598"/>
            <a:ext cx="6300192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3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722061" y="1203598"/>
            <a:ext cx="5220072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ừng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71600" y="483518"/>
            <a:ext cx="7560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0960995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71857" y="483521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1912" y="4427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371831">
            <a:off x="-954484" y="1361451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0624" y="0"/>
            <a:ext cx="6551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56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06269"/>
            <a:ext cx="902643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8" y="1457705"/>
            <a:ext cx="933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HP001" pitchFamily="34" charset="0"/>
                <a:ea typeface="HP001" pitchFamily="34" charset="0"/>
              </a:rPr>
              <a:t>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2793" y="1468455"/>
            <a:ext cx="933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HP001" pitchFamily="34" charset="0"/>
                <a:ea typeface="HP001" pitchFamily="34" charset="0"/>
              </a:rPr>
              <a:t>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51105" y="1474535"/>
            <a:ext cx="933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HP001" pitchFamily="34" charset="0"/>
                <a:ea typeface="HP001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xmlns="" val="2768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8024" y="2460036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7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3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50" y="-549238"/>
            <a:ext cx="9735670" cy="5825617"/>
          </a:xfrm>
          <a:prstGeom prst="rect">
            <a:avLst/>
          </a:prstGeom>
        </p:spPr>
      </p:pic>
      <p:sp>
        <p:nvSpPr>
          <p:cNvPr id="4" name="Google Shape;362;p12"/>
          <p:cNvSpPr/>
          <p:nvPr/>
        </p:nvSpPr>
        <p:spPr>
          <a:xfrm>
            <a:off x="760686" y="1607230"/>
            <a:ext cx="8208335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4     </a:t>
            </a:r>
            <a:r>
              <a:rPr lang="en-US" sz="3000" b="1" dirty="0" err="1" smtClean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Khi</a:t>
            </a:r>
            <a:r>
              <a:rPr lang="en-US" sz="3000" b="1" dirty="0" smtClean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hoẵng</a:t>
            </a:r>
            <a:r>
              <a:rPr lang="en-US" sz="3000" b="1" dirty="0" smtClean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ngã</a:t>
            </a:r>
            <a:r>
              <a:rPr lang="en-US" sz="3000" b="1" dirty="0" smtClean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, </a:t>
            </a:r>
            <a:r>
              <a:rPr lang="en-US" sz="3000" b="1" dirty="0" err="1" smtClean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nai</a:t>
            </a:r>
            <a:endParaRPr sz="3000" b="1" dirty="0">
              <a:solidFill>
                <a:srgbClr val="0070C0"/>
              </a:solidFill>
              <a:latin typeface="HP001" pitchFamily="34" charset="0"/>
              <a:ea typeface="HP001" pitchFamily="34" charset="0"/>
              <a:sym typeface="Arial" panose="020B0604020202020204"/>
            </a:endParaRPr>
          </a:p>
        </p:txBody>
      </p:sp>
      <p:sp>
        <p:nvSpPr>
          <p:cNvPr id="5" name="Google Shape;364;p12"/>
          <p:cNvSpPr/>
          <p:nvPr/>
        </p:nvSpPr>
        <p:spPr>
          <a:xfrm>
            <a:off x="1273128" y="2492235"/>
            <a:ext cx="257879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đứng</a:t>
            </a:r>
            <a:r>
              <a:rPr lang="en-US" sz="3000" dirty="0" smtClean="0">
                <a:solidFill>
                  <a:srgbClr val="FF0000"/>
                </a:solidFill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dậy</a:t>
            </a:r>
            <a:r>
              <a:rPr lang="en-US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Google Shape;363;p12"/>
          <p:cNvSpPr/>
          <p:nvPr/>
        </p:nvSpPr>
        <p:spPr>
          <a:xfrm>
            <a:off x="5508104" y="1923741"/>
            <a:ext cx="136336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smtClean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(…….)</a:t>
            </a:r>
            <a:endParaRPr sz="3000" b="1" dirty="0">
              <a:solidFill>
                <a:srgbClr val="0070C0"/>
              </a:solidFill>
              <a:latin typeface="HP001" pitchFamily="34" charset="0"/>
              <a:ea typeface="HP001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873736"/>
            <a:ext cx="3791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v</a:t>
            </a:r>
            <a:r>
              <a:rPr lang="en-US" sz="30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ội</a:t>
            </a:r>
            <a:r>
              <a:rPr lang="en-US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dừng</a:t>
            </a:r>
            <a:r>
              <a:rPr lang="en-US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lại</a:t>
            </a:r>
            <a:r>
              <a:rPr lang="en-US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đỡ</a:t>
            </a:r>
            <a:r>
              <a:rPr lang="en-US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sym typeface="Arial Rounded"/>
              </a:rPr>
              <a:t>hoẵng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1204" y="51470"/>
            <a:ext cx="65004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Thứ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hai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ngày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22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tháng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1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năm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2024</a:t>
            </a:r>
            <a:endParaRPr lang="en-US" sz="30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7284" y="709996"/>
            <a:ext cx="19415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HP001" pitchFamily="34" charset="0"/>
                <a:ea typeface="HP001" pitchFamily="34" charset="0"/>
              </a:rPr>
              <a:t>Tiếng Việt</a:t>
            </a:r>
            <a:endParaRPr lang="en-US" sz="30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7381" y="1275606"/>
            <a:ext cx="37850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HP001" pitchFamily="34" charset="0"/>
                <a:ea typeface="HP001" pitchFamily="34" charset="0"/>
              </a:rPr>
              <a:t>Giải thưởng tình bạn</a:t>
            </a:r>
            <a:endParaRPr lang="en-US" sz="3000" b="1">
              <a:latin typeface="HP001" pitchFamily="34" charset="0"/>
              <a:ea typeface="HP001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301652" y="3463962"/>
            <a:ext cx="81435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364;p12"/>
          <p:cNvSpPr/>
          <p:nvPr/>
        </p:nvSpPr>
        <p:spPr>
          <a:xfrm>
            <a:off x="4412508" y="6163192"/>
            <a:ext cx="42354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7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360" y="123478"/>
            <a:ext cx="8972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2859782"/>
            <a:ext cx="903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6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6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 cả hai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6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3920" y="3723881"/>
            <a:ext cx="8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là ai?</a:t>
            </a:r>
            <a:endParaRPr lang="zh-CN" altLang="en-US" sz="2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95536" y="4157090"/>
            <a:ext cx="8776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Vì sao hoẵng bị ngã?</a:t>
            </a:r>
            <a:endParaRPr lang="zh-CN" altLang="en-US" sz="2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23528" y="4371950"/>
            <a:ext cx="8505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2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làm gì?</a:t>
            </a: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95536" y="3725042"/>
            <a:ext cx="88486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là </a:t>
            </a:r>
            <a:r>
              <a:rPr lang="en-US" altLang="zh-CN" sz="2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 và hoẵng.</a:t>
            </a:r>
            <a:endParaRPr lang="zh-CN" altLang="en-US" sz="2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95536" y="4157090"/>
            <a:ext cx="877659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Vì hoẵng </a:t>
            </a:r>
            <a:r>
              <a:rPr lang="en-US" altLang="zh-CN" sz="2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 phải hòn đá rồi ngã oạch.</a:t>
            </a:r>
            <a:endParaRPr lang="zh-CN" altLang="en-US" sz="2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95536" y="4589138"/>
            <a:ext cx="850564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2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 lại đỡ hoẵng đứng dậy.</a:t>
            </a:r>
          </a:p>
        </p:txBody>
      </p:sp>
    </p:spTree>
    <p:extLst>
      <p:ext uri="{BB962C8B-B14F-4D97-AF65-F5344CB8AC3E}">
        <p14:creationId xmlns:p14="http://schemas.microsoft.com/office/powerpoint/2010/main" xmlns="" val="70816529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1491630"/>
            <a:ext cx="120494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/>
              <a:t>Tiết</a:t>
            </a:r>
            <a:r>
              <a:rPr lang="en-US" sz="3500" dirty="0" smtClean="0"/>
              <a:t> 3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xmlns="" val="301820872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19075662"/>
              </p:ext>
            </p:extLst>
          </p:nvPr>
        </p:nvGraphicFramePr>
        <p:xfrm>
          <a:off x="379413" y="914400"/>
          <a:ext cx="7040562" cy="1844675"/>
        </p:xfrm>
        <a:graphic>
          <a:graphicData uri="http://schemas.openxmlformats.org/presentationml/2006/ole">
            <p:oleObj spid="_x0000_s1034" name="Packager Shell Object" showAsIcon="1" r:id="rId3" imgW="1726560" imgH="44028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04697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360" y="123478"/>
            <a:ext cx="8972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2787774"/>
            <a:ext cx="903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3920" y="3723881"/>
            <a:ext cx="8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là ai?</a:t>
            </a:r>
            <a:endParaRPr lang="zh-CN" altLang="en-US" sz="2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95536" y="4157090"/>
            <a:ext cx="8776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Vì sao hoẵng bị ngã?</a:t>
            </a:r>
            <a:endParaRPr lang="zh-CN" altLang="en-US" sz="2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23528" y="4371950"/>
            <a:ext cx="8505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2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làm gì?</a:t>
            </a: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95536" y="3725042"/>
            <a:ext cx="88486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95536" y="4157090"/>
            <a:ext cx="877659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Vì hoẵng </a:t>
            </a:r>
            <a:r>
              <a:rPr lang="en-US" altLang="zh-CN" sz="2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 phải hòn đá rồi ngã oạch.</a:t>
            </a:r>
            <a:endParaRPr lang="zh-CN" altLang="en-US" sz="2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95536" y="4589138"/>
            <a:ext cx="850564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2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 lại đỡ hoẵng đứng dậy.</a:t>
            </a:r>
          </a:p>
        </p:txBody>
      </p:sp>
    </p:spTree>
    <p:extLst>
      <p:ext uri="{BB962C8B-B14F-4D97-AF65-F5344CB8AC3E}">
        <p14:creationId xmlns:p14="http://schemas.microsoft.com/office/powerpoint/2010/main" xmlns="" val="89946749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51520" y="2715769"/>
            <a:ext cx="8795983" cy="6309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5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35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5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(...) </a:t>
            </a:r>
            <a:r>
              <a:rPr lang="en-US" altLang="zh-CN" sz="35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5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35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1526" y="339502"/>
            <a:ext cx="8795977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763688" y="1467983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436102" y="1482919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563888" y="1454998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27584" y="771550"/>
            <a:ext cx="5945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3528" y="1328136"/>
            <a:ext cx="3096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8971218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70661E-6 L 0.24809 0.258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129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3030" y="33467"/>
            <a:ext cx="898096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6.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031" y="925187"/>
            <a:ext cx="4139951" cy="1998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884738"/>
            <a:ext cx="4310037" cy="2035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056" y="2960650"/>
            <a:ext cx="3923926" cy="2034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9" y="2923931"/>
            <a:ext cx="4499992" cy="20895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57070" y="412889"/>
            <a:ext cx="715529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843558"/>
            <a:ext cx="2736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98610" y="555222"/>
            <a:ext cx="436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vẽ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gì</a:t>
            </a:r>
            <a:r>
              <a:rPr lang="en-US" sz="2800" dirty="0" smtClean="0">
                <a:solidFill>
                  <a:srgbClr val="FF0000"/>
                </a:solidFill>
              </a:rPr>
              <a:t>?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67494"/>
            <a:ext cx="7596335" cy="4104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3867894"/>
            <a:ext cx="67687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133454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73520"/>
            <a:ext cx="5976664" cy="2232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231" y="2571750"/>
            <a:ext cx="4273358" cy="2322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8894" y="2433933"/>
            <a:ext cx="449999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662053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94300"/>
            <a:ext cx="8268784" cy="3949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4013651"/>
            <a:ext cx="67687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8151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275302" y="-147638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74341" y="259794"/>
            <a:ext cx="4187103" cy="43542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28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28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28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cửa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28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28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lớn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22789" y="384844"/>
            <a:ext cx="4187103" cy="48512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80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940266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45011" y="4443958"/>
            <a:ext cx="2844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200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Gió đã làm gì để tìm bạn?</a:t>
            </a:r>
            <a:endParaRPr lang="zh-CN" altLang="en-US" sz="20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62928" y="1779662"/>
            <a:ext cx="30243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62931" y="2139702"/>
            <a:ext cx="24041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87624" y="4403888"/>
            <a:ext cx="306967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00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Gió </a:t>
            </a:r>
            <a:r>
              <a:rPr lang="en-US" altLang="zh-CN" sz="200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làm gì </a:t>
            </a:r>
            <a:r>
              <a:rPr lang="en-US" altLang="zh-CN" sz="200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khi nhớ </a:t>
            </a:r>
            <a:r>
              <a:rPr lang="en-US" altLang="zh-CN" sz="200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bạn?</a:t>
            </a:r>
            <a:endParaRPr lang="zh-CN" altLang="en-US" sz="20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62928" y="3435846"/>
            <a:ext cx="26969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9578" y="3867894"/>
            <a:ext cx="2987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55800" y="4299942"/>
            <a:ext cx="31080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187624" y="4475896"/>
            <a:ext cx="380804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00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Điều </a:t>
            </a:r>
            <a:r>
              <a:rPr lang="en-US" altLang="zh-CN" sz="200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gì </a:t>
            </a:r>
            <a:r>
              <a:rPr lang="en-US" altLang="zh-CN" sz="200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sảy ra khi gió đi vắng?</a:t>
            </a:r>
            <a:endParaRPr lang="zh-CN" altLang="en-US" sz="20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788024" y="1419622"/>
            <a:ext cx="26969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830394" y="3147814"/>
            <a:ext cx="34140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857443" y="1844404"/>
            <a:ext cx="2932291" cy="47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830394" y="2283718"/>
            <a:ext cx="26969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857443" y="3579862"/>
            <a:ext cx="30989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9386339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95486"/>
            <a:ext cx="8784976" cy="4464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4154247"/>
            <a:ext cx="67687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8850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9502"/>
            <a:ext cx="8352928" cy="396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3867894"/>
            <a:ext cx="67687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3684634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-20538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Quan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sát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tranh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và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kể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lại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chuyện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Giải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thưởng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tình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bạn</a:t>
            </a:r>
            <a:endParaRPr lang="zh-CN" altLang="en-US" sz="24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555" y="339502"/>
            <a:ext cx="4076429" cy="18996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7659" y="339502"/>
            <a:ext cx="4140805" cy="18996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319" y="2239140"/>
            <a:ext cx="3862649" cy="22048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2260582"/>
            <a:ext cx="4248309" cy="20542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432048" y="4515966"/>
            <a:ext cx="846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Qua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chuyên</a:t>
            </a:r>
            <a:r>
              <a:rPr lang="en-US" dirty="0" smtClean="0"/>
              <a:t> </a:t>
            </a:r>
            <a:r>
              <a:rPr lang="en-US" dirty="0" err="1" smtClean="0"/>
              <a:t>chúng</a:t>
            </a:r>
            <a:r>
              <a:rPr lang="en-US" dirty="0" smtClean="0"/>
              <a:t> ta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tại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 </a:t>
            </a:r>
            <a:r>
              <a:rPr lang="en-US" dirty="0" err="1" smtClean="0"/>
              <a:t>nai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hoẵng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đích</a:t>
            </a:r>
            <a:r>
              <a:rPr lang="en-US" dirty="0" smtClean="0"/>
              <a:t> </a:t>
            </a:r>
            <a:r>
              <a:rPr lang="en-US" dirty="0" err="1" smtClean="0"/>
              <a:t>cuối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. </a:t>
            </a:r>
            <a:r>
              <a:rPr lang="en-US" dirty="0" err="1" smtClean="0"/>
              <a:t>Nhưng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vẫn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thưởng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4515966"/>
            <a:ext cx="84604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nai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đỡ</a:t>
            </a:r>
            <a:r>
              <a:rPr lang="en-US" dirty="0" smtClean="0"/>
              <a:t> </a:t>
            </a:r>
            <a:r>
              <a:rPr lang="en-US" dirty="0" err="1" smtClean="0"/>
              <a:t>hoẵng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hoẵng</a:t>
            </a:r>
            <a:r>
              <a:rPr lang="en-US" dirty="0" smtClean="0"/>
              <a:t> </a:t>
            </a:r>
            <a:r>
              <a:rPr lang="en-US" dirty="0" err="1" smtClean="0"/>
              <a:t>ngã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4515966"/>
            <a:ext cx="84604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Chúng</a:t>
            </a:r>
            <a:r>
              <a:rPr lang="en-US" dirty="0" smtClean="0"/>
              <a:t> ta </a:t>
            </a:r>
            <a:r>
              <a:rPr lang="en-US" dirty="0" err="1" smtClean="0"/>
              <a:t>học</a:t>
            </a:r>
            <a:r>
              <a:rPr lang="en-US" dirty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791394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1491630"/>
            <a:ext cx="120494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/>
              <a:t>Tiết</a:t>
            </a:r>
            <a:r>
              <a:rPr lang="en-US" sz="3500" dirty="0" smtClean="0"/>
              <a:t> 4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xmlns="" val="37317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04" t="37360" r="18306" b="8907"/>
          <a:stretch/>
        </p:blipFill>
        <p:spPr>
          <a:xfrm>
            <a:off x="2411760" y="1941007"/>
            <a:ext cx="5604387" cy="2813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359" y="4398952"/>
            <a:ext cx="70567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 </a:t>
            </a:r>
            <a:r>
              <a:rPr lang="en-US" sz="2500" dirty="0" err="1"/>
              <a:t>N</a:t>
            </a:r>
            <a:r>
              <a:rPr lang="en-US" sz="2500" dirty="0" err="1" smtClean="0"/>
              <a:t>ai</a:t>
            </a:r>
            <a:r>
              <a:rPr lang="en-US" sz="2500" dirty="0" smtClean="0"/>
              <a:t> </a:t>
            </a:r>
            <a:r>
              <a:rPr lang="en-US" sz="2500" dirty="0" err="1" smtClean="0"/>
              <a:t>và</a:t>
            </a:r>
            <a:r>
              <a:rPr lang="en-US" sz="2500" dirty="0" smtClean="0"/>
              <a:t> </a:t>
            </a:r>
            <a:r>
              <a:rPr lang="en-US" sz="2500" dirty="0" err="1" smtClean="0"/>
              <a:t>hoẵng</a:t>
            </a:r>
            <a:r>
              <a:rPr lang="en-US" sz="2500" dirty="0" smtClean="0"/>
              <a:t> </a:t>
            </a:r>
            <a:r>
              <a:rPr lang="en-US" sz="2500" dirty="0" err="1" smtClean="0"/>
              <a:t>về</a:t>
            </a:r>
            <a:r>
              <a:rPr lang="en-US" sz="2500" dirty="0" smtClean="0"/>
              <a:t> </a:t>
            </a:r>
            <a:r>
              <a:rPr lang="en-US" sz="2500" dirty="0" err="1" smtClean="0"/>
              <a:t>đích</a:t>
            </a:r>
            <a:r>
              <a:rPr lang="en-US" sz="2500" dirty="0" smtClean="0"/>
              <a:t> </a:t>
            </a:r>
            <a:r>
              <a:rPr lang="en-US" sz="2500" dirty="0" err="1" smtClean="0"/>
              <a:t>như</a:t>
            </a:r>
            <a:r>
              <a:rPr lang="en-US" sz="2500" dirty="0" smtClean="0"/>
              <a:t> </a:t>
            </a:r>
            <a:r>
              <a:rPr lang="en-US" sz="2500" dirty="0" err="1" smtClean="0"/>
              <a:t>thế</a:t>
            </a:r>
            <a:r>
              <a:rPr lang="en-US" sz="2500" dirty="0" smtClean="0"/>
              <a:t> </a:t>
            </a:r>
            <a:r>
              <a:rPr lang="en-US" sz="2500" dirty="0" err="1" smtClean="0"/>
              <a:t>nào</a:t>
            </a:r>
            <a:r>
              <a:rPr lang="en-US" sz="2500" dirty="0" smtClean="0"/>
              <a:t> ? 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216230" y="770775"/>
            <a:ext cx="86757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Rounded MT Bold" pitchFamily="34" charset="0"/>
              </a:rPr>
              <a:t>      </a:t>
            </a:r>
            <a:r>
              <a:rPr lang="en-US" sz="3200" dirty="0" err="1" smtClean="0">
                <a:latin typeface="Arial Rounded MT Bold" pitchFamily="34" charset="0"/>
              </a:rPr>
              <a:t>Nai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và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hoẵng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về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đích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cuối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cùng</a:t>
            </a:r>
            <a:r>
              <a:rPr lang="en-US" sz="3200" dirty="0" smtClean="0">
                <a:latin typeface="Arial Rounded MT Bold" pitchFamily="34" charset="0"/>
              </a:rPr>
              <a:t>. </a:t>
            </a:r>
            <a:r>
              <a:rPr lang="en-US" sz="3200" dirty="0" err="1" smtClean="0">
                <a:latin typeface="Arial Rounded MT Bold" pitchFamily="34" charset="0"/>
              </a:rPr>
              <a:t>Nhưng</a:t>
            </a:r>
            <a:endParaRPr lang="en-US" sz="3200" dirty="0" smtClean="0">
              <a:latin typeface="Arial Rounded MT Bold" pitchFamily="34" charset="0"/>
            </a:endParaRPr>
          </a:p>
          <a:p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cả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hai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đều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được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tặng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giải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thưởng</a:t>
            </a:r>
            <a:r>
              <a:rPr lang="en-US" sz="3200" dirty="0" smtClean="0">
                <a:latin typeface="Arial Rounded MT Bold" pitchFamily="34" charset="0"/>
              </a:rPr>
              <a:t>.</a:t>
            </a:r>
            <a:endParaRPr lang="en-US" sz="3200" dirty="0"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9548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7. </a:t>
            </a:r>
            <a:r>
              <a:rPr lang="en-US" sz="2800" dirty="0" err="1" smtClean="0"/>
              <a:t>Nghe</a:t>
            </a:r>
            <a:r>
              <a:rPr lang="en-US" sz="2800" dirty="0" smtClean="0"/>
              <a:t> </a:t>
            </a:r>
            <a:r>
              <a:rPr lang="en-US" sz="2800" dirty="0" err="1" smtClean="0"/>
              <a:t>viết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4443958"/>
            <a:ext cx="7056784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dirty="0" err="1" smtClean="0"/>
              <a:t>Nhưng</a:t>
            </a:r>
            <a:r>
              <a:rPr lang="en-US" sz="2500" dirty="0" smtClean="0"/>
              <a:t> </a:t>
            </a:r>
            <a:r>
              <a:rPr lang="en-US" sz="2500" dirty="0" err="1" smtClean="0"/>
              <a:t>hai</a:t>
            </a:r>
            <a:r>
              <a:rPr lang="en-US" sz="2500" dirty="0" smtClean="0"/>
              <a:t> </a:t>
            </a:r>
            <a:r>
              <a:rPr lang="en-US" sz="2500" dirty="0" err="1" smtClean="0"/>
              <a:t>bạn</a:t>
            </a:r>
            <a:r>
              <a:rPr lang="en-US" sz="2500" dirty="0" smtClean="0"/>
              <a:t> </a:t>
            </a:r>
            <a:r>
              <a:rPr lang="en-US" sz="2500" dirty="0" err="1" smtClean="0"/>
              <a:t>đều</a:t>
            </a:r>
            <a:r>
              <a:rPr lang="en-US" sz="2500" dirty="0" smtClean="0"/>
              <a:t> </a:t>
            </a:r>
            <a:r>
              <a:rPr lang="en-US" sz="2500" dirty="0" err="1" smtClean="0"/>
              <a:t>được</a:t>
            </a:r>
            <a:r>
              <a:rPr lang="en-US" sz="2500" dirty="0"/>
              <a:t> </a:t>
            </a:r>
            <a:r>
              <a:rPr lang="en-US" sz="2500" dirty="0" err="1" smtClean="0"/>
              <a:t>tặng</a:t>
            </a:r>
            <a:r>
              <a:rPr lang="en-US" sz="2500" dirty="0" smtClean="0"/>
              <a:t> </a:t>
            </a:r>
            <a:r>
              <a:rPr lang="en-US" sz="2500" dirty="0" err="1" smtClean="0"/>
              <a:t>gì</a:t>
            </a:r>
            <a:r>
              <a:rPr lang="en-US" sz="2500" dirty="0" smtClean="0"/>
              <a:t>? </a:t>
            </a:r>
            <a:endParaRPr lang="en-US" sz="2500" dirty="0"/>
          </a:p>
        </p:txBody>
      </p:sp>
      <p:sp>
        <p:nvSpPr>
          <p:cNvPr id="14" name="TextBox 13"/>
          <p:cNvSpPr txBox="1"/>
          <p:nvPr/>
        </p:nvSpPr>
        <p:spPr>
          <a:xfrm>
            <a:off x="816283" y="4491201"/>
            <a:ext cx="723140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dirty="0" err="1" smtClean="0"/>
              <a:t>Trong</a:t>
            </a:r>
            <a:r>
              <a:rPr lang="en-US" sz="2500" dirty="0" smtClean="0"/>
              <a:t> </a:t>
            </a:r>
            <a:r>
              <a:rPr lang="en-US" sz="2500" dirty="0" err="1" smtClean="0"/>
              <a:t>đoạn</a:t>
            </a:r>
            <a:r>
              <a:rPr lang="en-US" sz="2500" dirty="0" smtClean="0"/>
              <a:t> </a:t>
            </a:r>
            <a:r>
              <a:rPr lang="en-US" sz="2500" dirty="0" err="1" smtClean="0"/>
              <a:t>văn</a:t>
            </a:r>
            <a:r>
              <a:rPr lang="en-US" sz="2500" dirty="0" smtClean="0"/>
              <a:t> </a:t>
            </a:r>
            <a:r>
              <a:rPr lang="en-US" sz="2500" dirty="0" err="1" smtClean="0"/>
              <a:t>gồm</a:t>
            </a:r>
            <a:r>
              <a:rPr lang="en-US" sz="2500" dirty="0" smtClean="0"/>
              <a:t> </a:t>
            </a:r>
            <a:r>
              <a:rPr lang="en-US" sz="2500" dirty="0" err="1" smtClean="0"/>
              <a:t>có</a:t>
            </a:r>
            <a:r>
              <a:rPr lang="en-US" sz="2500" dirty="0" smtClean="0"/>
              <a:t> </a:t>
            </a:r>
            <a:r>
              <a:rPr lang="en-US" sz="2500" dirty="0" err="1" smtClean="0"/>
              <a:t>mấy</a:t>
            </a:r>
            <a:r>
              <a:rPr lang="en-US" sz="2500" dirty="0" smtClean="0"/>
              <a:t> </a:t>
            </a:r>
            <a:r>
              <a:rPr lang="en-US" sz="2500" dirty="0" err="1" smtClean="0"/>
              <a:t>câu</a:t>
            </a:r>
            <a:r>
              <a:rPr lang="en-US" sz="2500" dirty="0" smtClean="0"/>
              <a:t>? </a:t>
            </a:r>
            <a:endParaRPr lang="en-US" sz="2500" dirty="0"/>
          </a:p>
        </p:txBody>
      </p:sp>
      <p:sp>
        <p:nvSpPr>
          <p:cNvPr id="16" name="TextBox 15"/>
          <p:cNvSpPr txBox="1"/>
          <p:nvPr/>
        </p:nvSpPr>
        <p:spPr>
          <a:xfrm>
            <a:off x="6804248" y="771550"/>
            <a:ext cx="21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98153" y="1266895"/>
            <a:ext cx="250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865" y="4491201"/>
            <a:ext cx="8424936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dirty="0" err="1" smtClean="0"/>
              <a:t>Khi</a:t>
            </a:r>
            <a:r>
              <a:rPr lang="en-US" sz="2500" dirty="0" smtClean="0"/>
              <a:t> </a:t>
            </a:r>
            <a:r>
              <a:rPr lang="en-US" sz="2500" dirty="0" err="1" smtClean="0"/>
              <a:t>viết</a:t>
            </a:r>
            <a:r>
              <a:rPr lang="en-US" sz="2500" dirty="0" smtClean="0"/>
              <a:t> con </a:t>
            </a:r>
            <a:r>
              <a:rPr lang="en-US" sz="2500" dirty="0" err="1" smtClean="0"/>
              <a:t>chữ</a:t>
            </a:r>
            <a:r>
              <a:rPr lang="en-US" sz="2500" dirty="0" smtClean="0"/>
              <a:t> </a:t>
            </a:r>
            <a:r>
              <a:rPr lang="en-US" sz="2500" dirty="0" err="1" smtClean="0"/>
              <a:t>đầu</a:t>
            </a:r>
            <a:r>
              <a:rPr lang="en-US" sz="2500" dirty="0" smtClean="0"/>
              <a:t> </a:t>
            </a:r>
            <a:r>
              <a:rPr lang="en-US" sz="2500" dirty="0" err="1" smtClean="0"/>
              <a:t>câu</a:t>
            </a:r>
            <a:r>
              <a:rPr lang="en-US" sz="2500" dirty="0" smtClean="0"/>
              <a:t>, </a:t>
            </a:r>
            <a:r>
              <a:rPr lang="en-US" sz="2500" dirty="0" err="1" smtClean="0"/>
              <a:t>đầu</a:t>
            </a:r>
            <a:r>
              <a:rPr lang="en-US" sz="2500" dirty="0" smtClean="0"/>
              <a:t> </a:t>
            </a:r>
            <a:r>
              <a:rPr lang="en-US" sz="2500" dirty="0" err="1" smtClean="0"/>
              <a:t>đoạn</a:t>
            </a:r>
            <a:r>
              <a:rPr lang="en-US" sz="2500" dirty="0" smtClean="0"/>
              <a:t> </a:t>
            </a:r>
            <a:r>
              <a:rPr lang="en-US" sz="2500" dirty="0" err="1" smtClean="0"/>
              <a:t>phải</a:t>
            </a:r>
            <a:r>
              <a:rPr lang="en-US" sz="2500" dirty="0" smtClean="0"/>
              <a:t> </a:t>
            </a:r>
            <a:r>
              <a:rPr lang="en-US" sz="2500" dirty="0" err="1" smtClean="0"/>
              <a:t>viết</a:t>
            </a:r>
            <a:r>
              <a:rPr lang="en-US" sz="2500" dirty="0" smtClean="0"/>
              <a:t> </a:t>
            </a:r>
            <a:r>
              <a:rPr lang="en-US" sz="2500" dirty="0" err="1" smtClean="0"/>
              <a:t>như</a:t>
            </a:r>
            <a:r>
              <a:rPr lang="en-US" sz="2500" dirty="0" smtClean="0"/>
              <a:t> </a:t>
            </a:r>
            <a:r>
              <a:rPr lang="en-US" sz="2500" dirty="0" err="1" smtClean="0"/>
              <a:t>thế</a:t>
            </a:r>
            <a:r>
              <a:rPr lang="en-US" sz="2500" dirty="0" smtClean="0"/>
              <a:t> </a:t>
            </a:r>
            <a:r>
              <a:rPr lang="en-US" sz="2500" dirty="0" err="1" smtClean="0"/>
              <a:t>nào</a:t>
            </a:r>
            <a:r>
              <a:rPr lang="en-US" sz="2500" dirty="0" smtClean="0"/>
              <a:t>? </a:t>
            </a:r>
            <a:endParaRPr lang="en-US" sz="25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889494" y="1266895"/>
            <a:ext cx="3427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81559" y="1266895"/>
            <a:ext cx="2707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2000" y="4398952"/>
            <a:ext cx="8424936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dirty="0" err="1" smtClean="0"/>
              <a:t>Khi</a:t>
            </a:r>
            <a:r>
              <a:rPr lang="en-US" sz="2500" dirty="0" smtClean="0"/>
              <a:t> </a:t>
            </a:r>
            <a:r>
              <a:rPr lang="en-US" sz="2500" dirty="0" err="1" smtClean="0"/>
              <a:t>viết</a:t>
            </a:r>
            <a:r>
              <a:rPr lang="en-US" sz="2500" dirty="0" smtClean="0"/>
              <a:t> </a:t>
            </a:r>
            <a:r>
              <a:rPr lang="en-US" sz="2500" dirty="0" err="1" smtClean="0"/>
              <a:t>hết</a:t>
            </a:r>
            <a:r>
              <a:rPr lang="en-US" sz="2500" dirty="0" smtClean="0"/>
              <a:t> </a:t>
            </a:r>
            <a:r>
              <a:rPr lang="en-US" sz="2500" dirty="0" err="1" smtClean="0"/>
              <a:t>câu</a:t>
            </a:r>
            <a:r>
              <a:rPr lang="en-US" sz="2500" dirty="0" smtClean="0"/>
              <a:t> </a:t>
            </a:r>
            <a:r>
              <a:rPr lang="en-US" sz="2500" dirty="0" err="1" smtClean="0"/>
              <a:t>phải</a:t>
            </a:r>
            <a:r>
              <a:rPr lang="en-US" sz="2500" dirty="0" smtClean="0"/>
              <a:t> </a:t>
            </a:r>
            <a:r>
              <a:rPr lang="en-US" sz="2500" dirty="0" err="1" smtClean="0"/>
              <a:t>ghi</a:t>
            </a:r>
            <a:r>
              <a:rPr lang="en-US" sz="2500" dirty="0" smtClean="0"/>
              <a:t> </a:t>
            </a:r>
            <a:r>
              <a:rPr lang="en-US" sz="2500" dirty="0" err="1" smtClean="0"/>
              <a:t>gì</a:t>
            </a:r>
            <a:r>
              <a:rPr lang="en-US" sz="2500" dirty="0" smtClean="0"/>
              <a:t>?</a:t>
            </a:r>
            <a:endParaRPr lang="en-US" sz="2500" dirty="0"/>
          </a:p>
        </p:txBody>
      </p:sp>
      <p:sp>
        <p:nvSpPr>
          <p:cNvPr id="24" name="TextBox 23"/>
          <p:cNvSpPr txBox="1"/>
          <p:nvPr/>
        </p:nvSpPr>
        <p:spPr>
          <a:xfrm>
            <a:off x="6876256" y="771550"/>
            <a:ext cx="21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60232" y="1275606"/>
            <a:ext cx="250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68255" y="1112806"/>
            <a:ext cx="3600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832903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4" grpId="0" animBg="1"/>
      <p:bldP spid="16" grpId="0"/>
      <p:bldP spid="16" grpId="1"/>
      <p:bldP spid="17" grpId="0"/>
      <p:bldP spid="17" grpId="1"/>
      <p:bldP spid="18" grpId="0" animBg="1"/>
      <p:bldP spid="23" grpId="0" animBg="1"/>
      <p:bldP spid="24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230" y="770775"/>
            <a:ext cx="86757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Rounded MT Bold" pitchFamily="34" charset="0"/>
              </a:rPr>
              <a:t>      </a:t>
            </a:r>
            <a:r>
              <a:rPr lang="en-US" sz="3200" dirty="0" err="1" smtClean="0">
                <a:latin typeface="Arial Rounded MT Bold" pitchFamily="34" charset="0"/>
              </a:rPr>
              <a:t>Nai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và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hoẵng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về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đích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cuối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cùng</a:t>
            </a:r>
            <a:r>
              <a:rPr lang="en-US" sz="3200" dirty="0" smtClean="0">
                <a:latin typeface="Arial Rounded MT Bold" pitchFamily="34" charset="0"/>
              </a:rPr>
              <a:t>. </a:t>
            </a:r>
            <a:r>
              <a:rPr lang="en-US" sz="3200" dirty="0" err="1" smtClean="0">
                <a:latin typeface="Arial Rounded MT Bold" pitchFamily="34" charset="0"/>
              </a:rPr>
              <a:t>Nhưng</a:t>
            </a:r>
            <a:endParaRPr lang="en-US" sz="3200" dirty="0" smtClean="0">
              <a:latin typeface="Arial Rounded MT Bold" pitchFamily="34" charset="0"/>
            </a:endParaRPr>
          </a:p>
          <a:p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cả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hai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đều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được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tặng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giải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thưởng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tình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bạn</a:t>
            </a:r>
            <a:r>
              <a:rPr lang="en-US" sz="3200" dirty="0" smtClean="0">
                <a:latin typeface="Arial Rounded MT Bold" pitchFamily="34" charset="0"/>
              </a:rPr>
              <a:t>.</a:t>
            </a:r>
            <a:endParaRPr lang="en-US" sz="3200" dirty="0"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9548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7. </a:t>
            </a:r>
            <a:r>
              <a:rPr lang="en-US" sz="2800" dirty="0" err="1" smtClean="0"/>
              <a:t>Nghe</a:t>
            </a:r>
            <a:r>
              <a:rPr lang="en-US" sz="2800" dirty="0" smtClean="0"/>
              <a:t> </a:t>
            </a:r>
            <a:r>
              <a:rPr lang="en-US" sz="2800" dirty="0" err="1" smtClean="0"/>
              <a:t>viết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53786" y="3363838"/>
            <a:ext cx="501136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dirty="0" err="1" smtClean="0"/>
              <a:t>Khi</a:t>
            </a:r>
            <a:r>
              <a:rPr lang="en-US" sz="2500" dirty="0" smtClean="0"/>
              <a:t> </a:t>
            </a:r>
            <a:r>
              <a:rPr lang="en-US" sz="2500" dirty="0" err="1" smtClean="0"/>
              <a:t>viết</a:t>
            </a:r>
            <a:r>
              <a:rPr lang="en-US" sz="2500" dirty="0" smtClean="0"/>
              <a:t> </a:t>
            </a:r>
            <a:r>
              <a:rPr lang="en-US" sz="2500" dirty="0" err="1" smtClean="0"/>
              <a:t>cần</a:t>
            </a:r>
            <a:r>
              <a:rPr lang="en-US" sz="2500" dirty="0" smtClean="0"/>
              <a:t> </a:t>
            </a:r>
            <a:r>
              <a:rPr lang="en-US" sz="2500" dirty="0" err="1" smtClean="0"/>
              <a:t>viết</a:t>
            </a:r>
            <a:r>
              <a:rPr lang="en-US" sz="2500" dirty="0" smtClean="0"/>
              <a:t> </a:t>
            </a:r>
            <a:r>
              <a:rPr lang="en-US" sz="2500" dirty="0" err="1" smtClean="0"/>
              <a:t>đúng</a:t>
            </a:r>
            <a:r>
              <a:rPr lang="en-US" sz="2500" dirty="0" smtClean="0"/>
              <a:t> </a:t>
            </a:r>
            <a:r>
              <a:rPr lang="en-US" sz="2500" dirty="0" err="1" smtClean="0"/>
              <a:t>các</a:t>
            </a:r>
            <a:r>
              <a:rPr lang="en-US" sz="2500" dirty="0" smtClean="0"/>
              <a:t> </a:t>
            </a:r>
            <a:r>
              <a:rPr lang="en-US" sz="2500" dirty="0" err="1" smtClean="0"/>
              <a:t>chữ</a:t>
            </a:r>
            <a:r>
              <a:rPr lang="en-US" sz="2500" dirty="0" smtClean="0"/>
              <a:t> </a:t>
            </a:r>
            <a:r>
              <a:rPr lang="en-US" sz="2500" dirty="0" err="1" smtClean="0"/>
              <a:t>sau</a:t>
            </a:r>
            <a:r>
              <a:rPr lang="en-US" sz="2500" dirty="0" smtClean="0"/>
              <a:t>?</a:t>
            </a:r>
            <a:endParaRPr lang="en-US" sz="25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240375" y="1309384"/>
            <a:ext cx="1179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98057" y="1779662"/>
            <a:ext cx="21341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945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69954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con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396101" y="137516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</a:t>
            </a:r>
            <a:r>
              <a:rPr lang="en-US" sz="2800" dirty="0" err="1" smtClean="0"/>
              <a:t>oẵng</a:t>
            </a:r>
            <a:r>
              <a:rPr lang="en-US" sz="2800" dirty="0" smtClean="0"/>
              <a:t>,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627784" y="140045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giải</a:t>
            </a:r>
            <a:r>
              <a:rPr lang="en-US" sz="2800" dirty="0" smtClean="0"/>
              <a:t> </a:t>
            </a:r>
            <a:r>
              <a:rPr lang="en-US" sz="2800" dirty="0" err="1" smtClean="0"/>
              <a:t>thưởng</a:t>
            </a:r>
            <a:endParaRPr lang="en-US" sz="2800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1862" y="1371432"/>
            <a:ext cx="4216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295579" y="2645499"/>
            <a:ext cx="24481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436096" y="1898382"/>
            <a:ext cx="13869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en-US" sz="3600" b="1" dirty="0" err="1" smtClean="0">
                <a:latin typeface="Times New Roman" pitchFamily="18" charset="0"/>
                <a:cs typeface="Times New Roman" pitchFamily="18" charset="0"/>
              </a:rPr>
              <a:t>oẵng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07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5486"/>
            <a:ext cx="4878388" cy="43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-107950" y="703263"/>
            <a:ext cx="48101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400"/>
              <a:t>  Khi ngồi viết:</a:t>
            </a:r>
          </a:p>
          <a:p>
            <a:pPr eaLnBrk="1" hangingPunct="1"/>
            <a:endParaRPr lang="en-US" altLang="en-US" sz="3400"/>
          </a:p>
        </p:txBody>
      </p:sp>
    </p:spTree>
    <p:extLst>
      <p:ext uri="{BB962C8B-B14F-4D97-AF65-F5344CB8AC3E}">
        <p14:creationId xmlns:p14="http://schemas.microsoft.com/office/powerpoint/2010/main" xmlns="" val="162300696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F5CDAE1-FB72-4E05-A1B7-F89E11502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11" r="34444"/>
          <a:stretch/>
        </p:blipFill>
        <p:spPr>
          <a:xfrm>
            <a:off x="76200" y="939629"/>
            <a:ext cx="7239000" cy="4174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7400" y="940143"/>
            <a:ext cx="1447800" cy="247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21493" y="1139653"/>
            <a:ext cx="4136159" cy="8986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25610" y="2467876"/>
            <a:ext cx="4554501" cy="1111985"/>
          </a:xfrm>
          <a:prstGeom prst="roundRect">
            <a:avLst/>
          </a:prstGeom>
          <a:solidFill>
            <a:srgbClr val="E2E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6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ầu</a:t>
            </a:r>
            <a:r>
              <a:rPr lang="en-US" sz="26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6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25611" y="3985440"/>
            <a:ext cx="6124832" cy="8963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8252" y="131730"/>
            <a:ext cx="5638800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" name="Picture 9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77128"/>
            <a:ext cx="2646141" cy="25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480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30" y="770775"/>
            <a:ext cx="86757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Rounded MT Bold" pitchFamily="34" charset="0"/>
              </a:rPr>
              <a:t>      </a:t>
            </a:r>
            <a:r>
              <a:rPr lang="en-US" sz="3200" dirty="0" err="1" smtClean="0">
                <a:latin typeface="Arial Rounded MT Bold" pitchFamily="34" charset="0"/>
              </a:rPr>
              <a:t>Nai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và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hoẵng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về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đích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cuối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cùng</a:t>
            </a:r>
            <a:r>
              <a:rPr lang="en-US" sz="3200" dirty="0" smtClean="0">
                <a:latin typeface="Arial Rounded MT Bold" pitchFamily="34" charset="0"/>
              </a:rPr>
              <a:t>. </a:t>
            </a:r>
            <a:r>
              <a:rPr lang="en-US" sz="3200" dirty="0" err="1" smtClean="0">
                <a:latin typeface="Arial Rounded MT Bold" pitchFamily="34" charset="0"/>
              </a:rPr>
              <a:t>Nhưng</a:t>
            </a:r>
            <a:endParaRPr lang="en-US" sz="3200" dirty="0" smtClean="0">
              <a:latin typeface="Arial Rounded MT Bold" pitchFamily="34" charset="0"/>
            </a:endParaRPr>
          </a:p>
          <a:p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cả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hai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đều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được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tặng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giải</a:t>
            </a:r>
            <a:r>
              <a:rPr lang="en-US" sz="3200" dirty="0" smtClean="0">
                <a:latin typeface="Arial Rounded MT Bold" pitchFamily="34" charset="0"/>
              </a:rPr>
              <a:t> </a:t>
            </a:r>
            <a:r>
              <a:rPr lang="en-US" sz="3200" dirty="0" err="1" smtClean="0">
                <a:latin typeface="Arial Rounded MT Bold" pitchFamily="34" charset="0"/>
              </a:rPr>
              <a:t>thưởng</a:t>
            </a:r>
            <a:r>
              <a:rPr lang="en-US" sz="3200" dirty="0" smtClean="0">
                <a:latin typeface="Arial Rounded MT Bold" pitchFamily="34" charset="0"/>
              </a:rPr>
              <a:t>.</a:t>
            </a:r>
            <a:endParaRPr lang="en-US" sz="3200" dirty="0"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8275" y="3867894"/>
            <a:ext cx="8424936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dirty="0" err="1" smtClean="0"/>
              <a:t>Khi</a:t>
            </a:r>
            <a:r>
              <a:rPr lang="en-US" sz="2500" dirty="0" smtClean="0"/>
              <a:t> </a:t>
            </a:r>
            <a:r>
              <a:rPr lang="en-US" sz="2500" dirty="0" err="1" smtClean="0"/>
              <a:t>trình</a:t>
            </a:r>
            <a:r>
              <a:rPr lang="en-US" sz="2500" dirty="0" smtClean="0"/>
              <a:t> </a:t>
            </a:r>
            <a:r>
              <a:rPr lang="en-US" sz="2500" dirty="0" err="1" smtClean="0"/>
              <a:t>bày</a:t>
            </a:r>
            <a:r>
              <a:rPr lang="en-US" sz="2500" dirty="0" smtClean="0"/>
              <a:t> </a:t>
            </a:r>
            <a:r>
              <a:rPr lang="en-US" sz="2500" dirty="0" err="1" smtClean="0"/>
              <a:t>đầu</a:t>
            </a:r>
            <a:r>
              <a:rPr lang="en-US" sz="2500" dirty="0" smtClean="0"/>
              <a:t> </a:t>
            </a:r>
            <a:r>
              <a:rPr lang="en-US" sz="2500" dirty="0" err="1" smtClean="0"/>
              <a:t>đoạn</a:t>
            </a:r>
            <a:r>
              <a:rPr lang="en-US" sz="2500" dirty="0" smtClean="0"/>
              <a:t> </a:t>
            </a:r>
            <a:r>
              <a:rPr lang="en-US" sz="2500" dirty="0" err="1" smtClean="0"/>
              <a:t>phải</a:t>
            </a:r>
            <a:r>
              <a:rPr lang="en-US" sz="2500" dirty="0" smtClean="0"/>
              <a:t> </a:t>
            </a:r>
            <a:r>
              <a:rPr lang="en-US" sz="2500" dirty="0" err="1" smtClean="0"/>
              <a:t>viết</a:t>
            </a:r>
            <a:r>
              <a:rPr lang="en-US" sz="2500" dirty="0" smtClean="0"/>
              <a:t> </a:t>
            </a:r>
            <a:r>
              <a:rPr lang="en-US" sz="2500" dirty="0" err="1" smtClean="0"/>
              <a:t>như</a:t>
            </a:r>
            <a:r>
              <a:rPr lang="en-US" sz="2500" dirty="0" smtClean="0"/>
              <a:t> </a:t>
            </a:r>
            <a:r>
              <a:rPr lang="en-US" sz="2500" dirty="0" err="1" smtClean="0"/>
              <a:t>thế</a:t>
            </a:r>
            <a:r>
              <a:rPr lang="en-US" sz="2500" dirty="0" smtClean="0"/>
              <a:t> </a:t>
            </a:r>
            <a:r>
              <a:rPr lang="en-US" sz="2500" dirty="0" err="1" smtClean="0"/>
              <a:t>nào</a:t>
            </a:r>
            <a:r>
              <a:rPr lang="en-US" sz="2500" dirty="0" smtClean="0"/>
              <a:t>?</a:t>
            </a:r>
            <a:endParaRPr lang="en-US" sz="25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68255" y="1112806"/>
            <a:ext cx="3600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89494" y="1266895"/>
            <a:ext cx="3427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6123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371831">
            <a:off x="-430294" y="1507158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19987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Quan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F5CDAE1-FB72-4E05-A1B7-F89E11502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6"/>
          <a:stretch/>
        </p:blipFill>
        <p:spPr>
          <a:xfrm>
            <a:off x="-76200" y="345475"/>
            <a:ext cx="9220200" cy="441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16693" y="1657350"/>
            <a:ext cx="3169507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6693" y="2724151"/>
            <a:ext cx="3443415" cy="685799"/>
          </a:xfrm>
          <a:prstGeom prst="roundRect">
            <a:avLst/>
          </a:prstGeom>
          <a:solidFill>
            <a:srgbClr val="DFE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6692" y="3943350"/>
            <a:ext cx="5150708" cy="647701"/>
          </a:xfrm>
          <a:prstGeom prst="roundRect">
            <a:avLst/>
          </a:prstGeom>
          <a:solidFill>
            <a:srgbClr val="DFE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81281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02" r="8111" b="8853"/>
          <a:stretch/>
        </p:blipFill>
        <p:spPr>
          <a:xfrm>
            <a:off x="274136" y="915566"/>
            <a:ext cx="8402320" cy="2651718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987824" y="2009057"/>
            <a:ext cx="201622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0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0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>
            <a:extLst>
              <a:ext uri="{FF2B5EF4-FFF2-40B4-BE49-F238E27FC236}">
                <a16:creationId xmlns=""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860032" y="2009057"/>
            <a:ext cx="223224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0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0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>
            <a:extLst>
              <a:ext uri="{FF2B5EF4-FFF2-40B4-BE49-F238E27FC236}">
                <a16:creationId xmlns=""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092274" y="1995686"/>
            <a:ext cx="2051726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0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0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>
            <a:extLst>
              <a:ext uri="{FF2B5EF4-FFF2-40B4-BE49-F238E27FC236}">
                <a16:creationId xmlns=""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10430" y="2801145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0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>
            <a:extLst>
              <a:ext uri="{FF2B5EF4-FFF2-40B4-BE49-F238E27FC236}">
                <a16:creationId xmlns=""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987824" y="2836999"/>
            <a:ext cx="172260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0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0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>
            <a:extLst>
              <a:ext uri="{FF2B5EF4-FFF2-40B4-BE49-F238E27FC236}">
                <a16:creationId xmlns=""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022386" y="280114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62" y="1563638"/>
            <a:ext cx="50703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05761" y="2499742"/>
            <a:ext cx="19380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61980" y="3363838"/>
            <a:ext cx="13217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72203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" t="3212" r="15222" b="86121"/>
          <a:stretch/>
        </p:blipFill>
        <p:spPr>
          <a:xfrm>
            <a:off x="289011" y="9128"/>
            <a:ext cx="8730205" cy="5463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608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707904" y="836583"/>
            <a:ext cx="2020283" cy="456481"/>
          </a:xfrm>
          <a:prstGeom prst="ellipse">
            <a:avLst/>
          </a:prstGeom>
          <a:solidFill>
            <a:srgbClr val="F6D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 smtClean="0">
                <a:solidFill>
                  <a:srgbClr val="FF0000"/>
                </a:solidFill>
              </a:rPr>
              <a:t>cùng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học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653804" y="1650853"/>
            <a:ext cx="2020283" cy="456481"/>
          </a:xfrm>
          <a:prstGeom prst="ellipse">
            <a:avLst/>
          </a:prstGeom>
          <a:solidFill>
            <a:srgbClr val="F6D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</a:rPr>
              <a:t>c</a:t>
            </a:r>
            <a:r>
              <a:rPr lang="en-US" sz="2300" b="1" dirty="0" err="1" smtClean="0">
                <a:solidFill>
                  <a:srgbClr val="FF0000"/>
                </a:solidFill>
              </a:rPr>
              <a:t>ùng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ăn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53805" y="2598806"/>
            <a:ext cx="2020283" cy="456481"/>
          </a:xfrm>
          <a:prstGeom prst="ellipse">
            <a:avLst/>
          </a:prstGeom>
          <a:solidFill>
            <a:srgbClr val="F6D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</a:rPr>
              <a:t>c</a:t>
            </a:r>
            <a:r>
              <a:rPr lang="en-US" sz="2300" b="1" dirty="0" err="1" smtClean="0">
                <a:solidFill>
                  <a:srgbClr val="FF0000"/>
                </a:solidFill>
              </a:rPr>
              <a:t>ùng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chơi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43973" y="3244548"/>
            <a:ext cx="2020283" cy="456481"/>
          </a:xfrm>
          <a:prstGeom prst="ellipse">
            <a:avLst/>
          </a:prstGeom>
          <a:solidFill>
            <a:srgbClr val="F6D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</a:rPr>
              <a:t>c</a:t>
            </a:r>
            <a:r>
              <a:rPr lang="en-US" sz="2300" b="1" dirty="0" err="1" smtClean="0">
                <a:solidFill>
                  <a:srgbClr val="FF0000"/>
                </a:solidFill>
              </a:rPr>
              <a:t>ùng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vẽ</a:t>
            </a:r>
            <a:endParaRPr lang="en-US" sz="23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77" t="17631" r="4334" b="42863"/>
          <a:stretch/>
        </p:blipFill>
        <p:spPr>
          <a:xfrm>
            <a:off x="5728187" y="795047"/>
            <a:ext cx="3190240" cy="20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77" t="58136" r="4334" b="3936"/>
          <a:stretch/>
        </p:blipFill>
        <p:spPr>
          <a:xfrm>
            <a:off x="5801558" y="2951738"/>
            <a:ext cx="3190240" cy="19507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63" t="60097" r="58494" b="3358"/>
          <a:stretch/>
        </p:blipFill>
        <p:spPr>
          <a:xfrm>
            <a:off x="288686" y="3315293"/>
            <a:ext cx="3058160" cy="15372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6" t="15656" r="57222" b="42172"/>
          <a:stretch/>
        </p:blipFill>
        <p:spPr>
          <a:xfrm>
            <a:off x="161180" y="776514"/>
            <a:ext cx="3497273" cy="19529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789403" y="1355357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1</a:t>
            </a:r>
            <a:endParaRPr lang="en-US" sz="2500" dirty="0"/>
          </a:p>
        </p:txBody>
      </p:sp>
      <p:sp>
        <p:nvSpPr>
          <p:cNvPr id="18" name="TextBox 17"/>
          <p:cNvSpPr txBox="1"/>
          <p:nvPr/>
        </p:nvSpPr>
        <p:spPr>
          <a:xfrm>
            <a:off x="8316416" y="836583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2</a:t>
            </a:r>
            <a:endParaRPr lang="en-US" sz="2500" dirty="0"/>
          </a:p>
        </p:txBody>
      </p:sp>
      <p:sp>
        <p:nvSpPr>
          <p:cNvPr id="19" name="TextBox 18"/>
          <p:cNvSpPr txBox="1"/>
          <p:nvPr/>
        </p:nvSpPr>
        <p:spPr>
          <a:xfrm>
            <a:off x="490040" y="3606864"/>
            <a:ext cx="2993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3</a:t>
            </a:r>
            <a:endParaRPr lang="en-US" sz="2500" dirty="0"/>
          </a:p>
        </p:txBody>
      </p:sp>
      <p:sp>
        <p:nvSpPr>
          <p:cNvPr id="20" name="TextBox 19"/>
          <p:cNvSpPr txBox="1"/>
          <p:nvPr/>
        </p:nvSpPr>
        <p:spPr>
          <a:xfrm>
            <a:off x="8305134" y="318315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4</a:t>
            </a:r>
            <a:endParaRPr lang="en-US" sz="25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071655" y="524584"/>
            <a:ext cx="76542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43198" y="2596261"/>
            <a:ext cx="2020283" cy="456481"/>
          </a:xfrm>
          <a:prstGeom prst="ellipse">
            <a:avLst/>
          </a:prstGeom>
          <a:solidFill>
            <a:srgbClr val="F6D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 smtClean="0">
                <a:solidFill>
                  <a:srgbClr val="FF0000"/>
                </a:solidFill>
              </a:rPr>
              <a:t>cùng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học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471783" y="2441888"/>
            <a:ext cx="2020283" cy="456481"/>
          </a:xfrm>
          <a:prstGeom prst="ellipse">
            <a:avLst/>
          </a:prstGeom>
          <a:solidFill>
            <a:srgbClr val="F6D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</a:rPr>
              <a:t>c</a:t>
            </a:r>
            <a:r>
              <a:rPr lang="en-US" sz="2300" b="1" dirty="0" err="1" smtClean="0">
                <a:solidFill>
                  <a:srgbClr val="FF0000"/>
                </a:solidFill>
              </a:rPr>
              <a:t>ùng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ăn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32376" y="4624301"/>
            <a:ext cx="2020283" cy="456481"/>
          </a:xfrm>
          <a:prstGeom prst="ellipse">
            <a:avLst/>
          </a:prstGeom>
          <a:solidFill>
            <a:srgbClr val="F6D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</a:rPr>
              <a:t>c</a:t>
            </a:r>
            <a:r>
              <a:rPr lang="en-US" sz="2300" b="1" dirty="0" err="1" smtClean="0">
                <a:solidFill>
                  <a:srgbClr val="FF0000"/>
                </a:solidFill>
              </a:rPr>
              <a:t>ùng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chơi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940152" y="4624300"/>
            <a:ext cx="2020283" cy="456481"/>
          </a:xfrm>
          <a:prstGeom prst="ellipse">
            <a:avLst/>
          </a:prstGeom>
          <a:solidFill>
            <a:srgbClr val="F6D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</a:rPr>
              <a:t>c</a:t>
            </a:r>
            <a:r>
              <a:rPr lang="en-US" sz="2300" b="1" dirty="0" err="1" smtClean="0">
                <a:solidFill>
                  <a:srgbClr val="FF0000"/>
                </a:solidFill>
              </a:rPr>
              <a:t>ùng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</a:rPr>
              <a:t>vẽ</a:t>
            </a:r>
            <a:endParaRPr lang="en-US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85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18 -0.00123 L -0.24427 0.34888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17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/>
      <p:bldP spid="18" grpId="0"/>
      <p:bldP spid="19" grpId="0"/>
      <p:bldP spid="20" grpId="0"/>
      <p:bldP spid="24" grpId="0" animBg="1"/>
      <p:bldP spid="25" grpId="0" animBg="1"/>
      <p:bldP spid="26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828509"/>
            <a:ext cx="63367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Nam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và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Hà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cùng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học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vói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nhau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.</a:t>
            </a:r>
            <a:endParaRPr lang="en-US" sz="3500" b="1" dirty="0">
              <a:latin typeface="Times New Roman" pitchFamily="18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796792"/>
            <a:ext cx="7200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Minh </a:t>
            </a:r>
            <a:r>
              <a:rPr lang="en-US" sz="3500" b="1" dirty="0" err="1" smtClean="0"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và</a:t>
            </a:r>
            <a:r>
              <a:rPr lang="en-US" sz="3500" b="1" dirty="0" smtClean="0"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 </a:t>
            </a:r>
            <a:r>
              <a:rPr lang="en-US" sz="3500" b="1" dirty="0" err="1" smtClean="0"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Nga</a:t>
            </a:r>
            <a:r>
              <a:rPr lang="en-US" sz="3500" b="1" dirty="0" smtClean="0">
                <a:solidFill>
                  <a:srgbClr val="FF0000"/>
                </a:solidFill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cùng</a:t>
            </a:r>
            <a:r>
              <a:rPr lang="en-US" sz="3500" b="1" dirty="0" smtClean="0">
                <a:solidFill>
                  <a:srgbClr val="FF0000"/>
                </a:solidFill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ăn</a:t>
            </a:r>
            <a:r>
              <a:rPr lang="en-US" sz="3500" b="1" dirty="0" smtClean="0">
                <a:solidFill>
                  <a:srgbClr val="FF0000"/>
                </a:solidFill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 </a:t>
            </a:r>
            <a:r>
              <a:rPr lang="en-US" sz="3500" b="1" dirty="0" err="1" smtClean="0"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vói</a:t>
            </a:r>
            <a:r>
              <a:rPr lang="en-US" sz="3500" b="1" dirty="0" smtClean="0"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 </a:t>
            </a:r>
            <a:r>
              <a:rPr lang="en-US" sz="3500" b="1" dirty="0" err="1" smtClean="0"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nhau</a:t>
            </a:r>
            <a:r>
              <a:rPr lang="en-US" sz="3500" b="1" dirty="0" smtClean="0">
                <a:latin typeface="Traditional Arabic" pitchFamily="18" charset="-78"/>
                <a:ea typeface="HP001" pitchFamily="34" charset="0"/>
                <a:cs typeface="Traditional Arabic" pitchFamily="18" charset="-78"/>
              </a:rPr>
              <a:t>.</a:t>
            </a:r>
            <a:endParaRPr lang="en-US" sz="3500" b="1" dirty="0">
              <a:latin typeface="Traditional Arabic" pitchFamily="18" charset="-78"/>
              <a:ea typeface="HP001" pitchFamily="34" charset="0"/>
              <a:cs typeface="Traditional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2732896"/>
            <a:ext cx="720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Ba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bạn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đang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cùng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chơi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máy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 bay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vói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nhau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.</a:t>
            </a:r>
            <a:endParaRPr lang="en-US" sz="3500" b="1" dirty="0">
              <a:latin typeface="Times New Roman" pitchFamily="18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3957032"/>
            <a:ext cx="85689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Thanh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và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Băng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cùng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vẽ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tranh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vói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nhau</a:t>
            </a:r>
            <a:r>
              <a:rPr lang="en-US" sz="3500" b="1" dirty="0" smtClean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.</a:t>
            </a:r>
            <a:endParaRPr lang="en-US" sz="3500" b="1" dirty="0">
              <a:latin typeface="Times New Roman" pitchFamily="18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23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059582"/>
            <a:ext cx="72151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/>
              <a:t>Qua </a:t>
            </a:r>
            <a:r>
              <a:rPr lang="en-US" sz="3500" dirty="0" err="1" smtClean="0"/>
              <a:t>bài</a:t>
            </a:r>
            <a:r>
              <a:rPr lang="en-US" sz="3500" dirty="0" smtClean="0"/>
              <a:t> </a:t>
            </a:r>
            <a:r>
              <a:rPr lang="en-US" sz="3500" dirty="0" err="1" smtClean="0"/>
              <a:t>học</a:t>
            </a:r>
            <a:r>
              <a:rPr lang="en-US" sz="3500" dirty="0" smtClean="0"/>
              <a:t> </a:t>
            </a:r>
            <a:r>
              <a:rPr lang="en-US" sz="3500" dirty="0" err="1" smtClean="0"/>
              <a:t>các</a:t>
            </a:r>
            <a:r>
              <a:rPr lang="en-US" sz="3500" dirty="0" smtClean="0"/>
              <a:t> con </a:t>
            </a:r>
            <a:r>
              <a:rPr lang="en-US" sz="3500" dirty="0" err="1" smtClean="0"/>
              <a:t>biết</a:t>
            </a:r>
            <a:r>
              <a:rPr lang="en-US" sz="3500" dirty="0" smtClean="0"/>
              <a:t> </a:t>
            </a:r>
            <a:r>
              <a:rPr lang="en-US" sz="3500" dirty="0" err="1" smtClean="0"/>
              <a:t>thêm</a:t>
            </a:r>
            <a:r>
              <a:rPr lang="en-US" sz="3500" dirty="0" smtClean="0"/>
              <a:t> </a:t>
            </a:r>
            <a:r>
              <a:rPr lang="en-US" sz="3500" dirty="0" err="1" smtClean="0"/>
              <a:t>điều</a:t>
            </a:r>
            <a:r>
              <a:rPr lang="en-US" sz="3500" dirty="0" smtClean="0"/>
              <a:t> </a:t>
            </a:r>
            <a:r>
              <a:rPr lang="en-US" sz="3500" dirty="0" err="1" smtClean="0"/>
              <a:t>gì</a:t>
            </a:r>
            <a:r>
              <a:rPr lang="en-US" sz="3500" dirty="0" smtClean="0"/>
              <a:t>?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xmlns="" val="34669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71857" y="483521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1912" y="4427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7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50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23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71857" y="483521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1912" y="4427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371831">
            <a:off x="575119" y="1440447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6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6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36512" y="-164555"/>
            <a:ext cx="8784975" cy="548235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đà. Sau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Cả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đầu. Bỗng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Nai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26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6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Nhưng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6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6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6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</a:t>
            </a:r>
            <a:r>
              <a:rPr lang="en-US" altLang="zh-CN" sz="2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4155929"/>
            <a:ext cx="5616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2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Vần mới: </a:t>
            </a:r>
            <a:r>
              <a:rPr lang="en-US" sz="22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oăng, </a:t>
            </a:r>
            <a:endParaRPr lang="en-US" sz="22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8903" y="4155929"/>
            <a:ext cx="807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oac,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94571" y="4155929"/>
            <a:ext cx="8299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2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oach</a:t>
            </a:r>
            <a:endParaRPr lang="en-US" sz="22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1992" y="4650693"/>
            <a:ext cx="6976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2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Tìm tiếng chứa vần mới: </a:t>
            </a:r>
            <a:r>
              <a:rPr lang="en-US" sz="22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oăng, </a:t>
            </a:r>
            <a:endParaRPr lang="en-US" sz="22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37130" y="4659985"/>
            <a:ext cx="807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20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oac,</a:t>
            </a:r>
            <a:r>
              <a:rPr lang="en-US" sz="2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77579" y="4659985"/>
            <a:ext cx="8299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oach</a:t>
            </a:r>
            <a:endParaRPr lang="en-US"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716022" y="1563638"/>
            <a:ext cx="924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53799" y="2355726"/>
            <a:ext cx="924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03003" y="2787774"/>
            <a:ext cx="924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83774" y="1131590"/>
            <a:ext cx="924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39758" y="3579862"/>
            <a:ext cx="924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96136" y="1589772"/>
            <a:ext cx="59639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09715" y="2787774"/>
            <a:ext cx="7302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8761799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36512" y="-164551"/>
            <a:ext cx="8784975" cy="56866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8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đà. Sau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Cả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8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đầu. Bỗng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8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Nai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Nhưng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</a:t>
            </a:r>
            <a:r>
              <a:rPr lang="en-US" altLang="zh-CN" sz="2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07604" y="843559"/>
            <a:ext cx="180020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FF0000"/>
                </a:solidFill>
              </a:rPr>
              <a:t>1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7504" y="1275607"/>
            <a:ext cx="216024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36585" y="1682503"/>
            <a:ext cx="135015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FF0000"/>
                </a:solidFill>
              </a:rPr>
              <a:t>3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52615" y="2114551"/>
            <a:ext cx="135015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6309199" y="2114551"/>
            <a:ext cx="135015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FF0000"/>
                </a:solidFill>
              </a:rPr>
              <a:t>5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173295" y="2571751"/>
            <a:ext cx="135015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FF0000"/>
                </a:solidFill>
              </a:rPr>
              <a:t>6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30112" y="3359779"/>
            <a:ext cx="135015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Oval 18"/>
          <p:cNvSpPr/>
          <p:nvPr/>
        </p:nvSpPr>
        <p:spPr>
          <a:xfrm>
            <a:off x="6660238" y="3410694"/>
            <a:ext cx="135015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xmlns="" val="366666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203598"/>
            <a:ext cx="69763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vạch</a:t>
            </a:r>
            <a:r>
              <a:rPr lang="en-US" sz="35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xuất</a:t>
            </a:r>
            <a:r>
              <a:rPr lang="en-US" sz="35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phát</a:t>
            </a:r>
            <a:r>
              <a:rPr lang="en-US" sz="35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7664" y="2444702"/>
            <a:ext cx="181331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500" dirty="0" err="1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Lấy</a:t>
            </a:r>
            <a:r>
              <a:rPr lang="en-US" sz="35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3500" dirty="0" err="1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đà</a:t>
            </a:r>
            <a:r>
              <a:rPr lang="en-US" sz="35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sz="35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sz="35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1966" y="1220728"/>
            <a:ext cx="216238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5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Trọng</a:t>
            </a:r>
            <a:r>
              <a:rPr lang="en-US" sz="3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35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tài</a:t>
            </a:r>
            <a:r>
              <a:rPr lang="en-US" sz="3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</a:p>
        </p:txBody>
      </p:sp>
      <p:sp>
        <p:nvSpPr>
          <p:cNvPr id="5" name="Rectangle 4"/>
          <p:cNvSpPr/>
          <p:nvPr/>
        </p:nvSpPr>
        <p:spPr>
          <a:xfrm>
            <a:off x="4427984" y="2372856"/>
            <a:ext cx="216597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5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sz="3500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gã</a:t>
            </a:r>
            <a:r>
              <a:rPr lang="en-US" sz="35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oạch</a:t>
            </a:r>
            <a:endParaRPr lang="en-US" sz="35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952" y="356632"/>
            <a:ext cx="69763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3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Đọc</a:t>
            </a:r>
            <a:r>
              <a:rPr lang="en-US" sz="3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3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từ</a:t>
            </a:r>
            <a:r>
              <a:rPr lang="en-US" sz="3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3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khó</a:t>
            </a:r>
            <a:endParaRPr lang="en-US" sz="35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6427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36512" y="-164551"/>
            <a:ext cx="8784975" cy="56866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</a:t>
            </a:r>
            <a:r>
              <a:rPr lang="en-US" altLang="zh-CN" sz="2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07604" y="843559"/>
            <a:ext cx="180020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FF0000"/>
                </a:solidFill>
              </a:rPr>
              <a:t>1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7504" y="1275607"/>
            <a:ext cx="216024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36585" y="1682503"/>
            <a:ext cx="135015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FF0000"/>
                </a:solidFill>
              </a:rPr>
              <a:t>3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52615" y="2114551"/>
            <a:ext cx="135015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6309199" y="2114551"/>
            <a:ext cx="135015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FF0000"/>
                </a:solidFill>
              </a:rPr>
              <a:t>5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173295" y="2571751"/>
            <a:ext cx="135015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FF0000"/>
                </a:solidFill>
              </a:rPr>
              <a:t>6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30112" y="3359779"/>
            <a:ext cx="135015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Oval 18"/>
          <p:cNvSpPr/>
          <p:nvPr/>
        </p:nvSpPr>
        <p:spPr>
          <a:xfrm>
            <a:off x="6660238" y="3410694"/>
            <a:ext cx="135015" cy="3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xmlns="" val="1577958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5297</TotalTime>
  <Words>1447</Words>
  <Application>Microsoft Office PowerPoint</Application>
  <PresentationFormat>On-screen Show (16:9)</PresentationFormat>
  <Paragraphs>223</Paragraphs>
  <Slides>45</Slides>
  <Notes>7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viettelstrore</cp:lastModifiedBy>
  <cp:revision>453</cp:revision>
  <dcterms:created xsi:type="dcterms:W3CDTF">2015-12-11T17:46:17Z</dcterms:created>
  <dcterms:modified xsi:type="dcterms:W3CDTF">2024-04-05T08:03:30Z</dcterms:modified>
</cp:coreProperties>
</file>