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4"/>
  </p:sldMasterIdLst>
  <p:notesMasterIdLst>
    <p:notesMasterId r:id="rId54"/>
  </p:notesMasterIdLst>
  <p:sldIdLst>
    <p:sldId id="256" r:id="rId5"/>
    <p:sldId id="289" r:id="rId6"/>
    <p:sldId id="258" r:id="rId7"/>
    <p:sldId id="275" r:id="rId8"/>
    <p:sldId id="266" r:id="rId9"/>
    <p:sldId id="276" r:id="rId10"/>
    <p:sldId id="308" r:id="rId11"/>
    <p:sldId id="277" r:id="rId12"/>
    <p:sldId id="300" r:id="rId13"/>
    <p:sldId id="295" r:id="rId14"/>
    <p:sldId id="288" r:id="rId15"/>
    <p:sldId id="314" r:id="rId16"/>
    <p:sldId id="315" r:id="rId17"/>
    <p:sldId id="309" r:id="rId18"/>
    <p:sldId id="296" r:id="rId19"/>
    <p:sldId id="290" r:id="rId20"/>
    <p:sldId id="267" r:id="rId21"/>
    <p:sldId id="279" r:id="rId22"/>
    <p:sldId id="301" r:id="rId23"/>
    <p:sldId id="268" r:id="rId24"/>
    <p:sldId id="281" r:id="rId25"/>
    <p:sldId id="299" r:id="rId26"/>
    <p:sldId id="303" r:id="rId27"/>
    <p:sldId id="310" r:id="rId28"/>
    <p:sldId id="291" r:id="rId29"/>
    <p:sldId id="325" r:id="rId30"/>
    <p:sldId id="269" r:id="rId31"/>
    <p:sldId id="282" r:id="rId32"/>
    <p:sldId id="312" r:id="rId33"/>
    <p:sldId id="270" r:id="rId34"/>
    <p:sldId id="283" r:id="rId35"/>
    <p:sldId id="292" r:id="rId36"/>
    <p:sldId id="271" r:id="rId37"/>
    <p:sldId id="293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13" r:id="rId47"/>
    <p:sldId id="272" r:id="rId48"/>
    <p:sldId id="286" r:id="rId49"/>
    <p:sldId id="273" r:id="rId50"/>
    <p:sldId id="294" r:id="rId51"/>
    <p:sldId id="274" r:id="rId52"/>
    <p:sldId id="326" r:id="rId53"/>
  </p:sldIdLst>
  <p:sldSz cx="9144000" cy="5143500" type="screen16x9"/>
  <p:notesSz cx="6858000" cy="9144000"/>
  <p:embeddedFontLs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宋体" pitchFamily="2" charset="-122"/>
      <p:regular r:id="rId59"/>
    </p:embeddedFont>
    <p:embeddedFont>
      <p:font typeface="Arial-Rounded" charset="0"/>
      <p:regular r:id="rId60"/>
    </p:embeddedFont>
    <p:embeddedFont>
      <p:font typeface="微软雅黑" pitchFamily="34" charset="-122"/>
      <p:regular r:id="rId61"/>
      <p:bold r:id="rId62"/>
    </p:embeddedFont>
    <p:embeddedFont>
      <p:font typeface="Arial Rounded MT Bold" pitchFamily="34" charset="0"/>
      <p:regular r:id="rId63"/>
    </p:embeddedFont>
    <p:embeddedFont>
      <p:font typeface="HL Hoctro" charset="0"/>
      <p:regular r:id="rId64"/>
    </p:embeddedFont>
    <p:embeddedFont>
      <p:font typeface="HP001" charset="0"/>
      <p:regular r:id="rId65"/>
      <p:bold r:id="rId66"/>
    </p:embeddedFont>
  </p:embeddedFontLst>
  <p:custDataLst>
    <p:tags r:id="rId6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308"/>
            <p14:sldId id="277"/>
            <p14:sldId id="300"/>
            <p14:sldId id="295"/>
            <p14:sldId id="288"/>
            <p14:sldId id="314"/>
            <p14:sldId id="315"/>
            <p14:sldId id="309"/>
            <p14:sldId id="296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301"/>
            <p14:sldId id="268"/>
            <p14:sldId id="281"/>
            <p14:sldId id="299"/>
            <p14:sldId id="303"/>
            <p14:sldId id="310"/>
            <p14:sldId id="291"/>
          </p14:sldIdLst>
        </p14:section>
        <p14:section name="Tiết 3" id="{8DB3B22B-32B6-4C3F-838D-DF98A9DBE4B7}">
          <p14:sldIdLst>
            <p14:sldId id="325"/>
            <p14:sldId id="269"/>
            <p14:sldId id="282"/>
            <p14:sldId id="31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13"/>
            <p14:sldId id="272"/>
            <p14:sldId id="286"/>
            <p14:sldId id="273"/>
            <p14:sldId id="294"/>
            <p14:sldId id="274"/>
            <p14:sldId id="326"/>
            <p14:sldId id="305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4420"/>
    <a:srgbClr val="4CA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029" autoAdjust="0"/>
    <p:restoredTop sz="94660"/>
  </p:normalViewPr>
  <p:slideViewPr>
    <p:cSldViewPr snapToGrid="0">
      <p:cViewPr>
        <p:scale>
          <a:sx n="103" d="100"/>
          <a:sy n="103" d="100"/>
        </p:scale>
        <p:origin x="-68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44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125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757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394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575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9458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0432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6103167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736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572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22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0558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484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233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59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763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369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19.png"/><Relationship Id="rId5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82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Vân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Liên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701313" y="1200729"/>
            <a:ext cx="3225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09" y="1207819"/>
            <a:ext cx="3225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609" y="1799112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9334" y="2440873"/>
            <a:ext cx="3225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0899" y="3101272"/>
            <a:ext cx="3225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7846" y="3087478"/>
            <a:ext cx="4603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//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6109" y="406400"/>
            <a:ext cx="2787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57693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5" grpId="0"/>
      <p:bldP spid="8" grpId="0"/>
      <p:bldP spid="9" grpId="1"/>
      <p:bldP spid="10" grpId="1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của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6294" y="4559529"/>
            <a:ext cx="3339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  </a:t>
            </a:r>
            <a:r>
              <a:rPr lang="en-US" sz="2500" dirty="0" err="1" smtClean="0"/>
              <a:t>Đọc</a:t>
            </a:r>
            <a:r>
              <a:rPr lang="en-US" sz="2500" dirty="0" smtClean="0"/>
              <a:t> </a:t>
            </a:r>
            <a:r>
              <a:rPr lang="en-US" sz="2500" dirty="0" err="1" smtClean="0"/>
              <a:t>nối</a:t>
            </a:r>
            <a:r>
              <a:rPr lang="en-US" sz="2500" dirty="0" smtClean="0"/>
              <a:t> </a:t>
            </a:r>
            <a:r>
              <a:rPr lang="en-US" sz="2500" dirty="0" err="1" smtClean="0"/>
              <a:t>tiếp</a:t>
            </a:r>
            <a:r>
              <a:rPr lang="en-US" sz="2500" dirty="0" smtClean="0"/>
              <a:t> </a:t>
            </a:r>
            <a:r>
              <a:rPr lang="en-US" sz="2500" dirty="0" err="1" smtClean="0"/>
              <a:t>đoạn</a:t>
            </a:r>
            <a:r>
              <a:rPr lang="en-US" sz="2500" dirty="0" smtClean="0"/>
              <a:t> </a:t>
            </a:r>
            <a:r>
              <a:rPr lang="en-US" sz="2500" dirty="0" err="1" smtClean="0"/>
              <a:t>lần</a:t>
            </a:r>
            <a:r>
              <a:rPr lang="en-US" sz="2500" dirty="0" smtClean="0"/>
              <a:t> 1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3058" y="366223"/>
            <a:ext cx="19928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  </a:t>
            </a:r>
            <a:r>
              <a:rPr lang="en-US" sz="2500" dirty="0" err="1"/>
              <a:t>G</a:t>
            </a:r>
            <a:r>
              <a:rPr lang="en-US" sz="2500" dirty="0" err="1" smtClean="0"/>
              <a:t>iải</a:t>
            </a:r>
            <a:r>
              <a:rPr lang="en-US" sz="2500" dirty="0" smtClean="0"/>
              <a:t> </a:t>
            </a:r>
            <a:r>
              <a:rPr lang="en-US" sz="2500" dirty="0" err="1" smtClean="0"/>
              <a:t>nghĩa</a:t>
            </a:r>
            <a:r>
              <a:rPr lang="en-US" sz="2500" dirty="0" smtClean="0"/>
              <a:t> </a:t>
            </a:r>
            <a:r>
              <a:rPr lang="en-US" sz="2500" dirty="0" err="1" smtClean="0"/>
              <a:t>từ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597800" y="1058814"/>
            <a:ext cx="19483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2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2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632955" y="1677929"/>
            <a:ext cx="12266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2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2500" dirty="0"/>
          </a:p>
        </p:txBody>
      </p:sp>
      <p:sp>
        <p:nvSpPr>
          <p:cNvPr id="6" name="Rectangle 5"/>
          <p:cNvSpPr/>
          <p:nvPr/>
        </p:nvSpPr>
        <p:spPr>
          <a:xfrm>
            <a:off x="795318" y="2373339"/>
            <a:ext cx="178286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mo</a:t>
            </a:r>
            <a:r>
              <a:rPr lang="en-US" altLang="zh-CN" sz="2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2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 </a:t>
            </a:r>
            <a:endParaRPr lang="en-US" sz="2500" dirty="0"/>
          </a:p>
        </p:txBody>
      </p:sp>
      <p:sp>
        <p:nvSpPr>
          <p:cNvPr id="7" name="Rectangle 6"/>
          <p:cNvSpPr/>
          <p:nvPr/>
        </p:nvSpPr>
        <p:spPr>
          <a:xfrm>
            <a:off x="795318" y="3664792"/>
            <a:ext cx="17508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 </a:t>
            </a:r>
            <a:endParaRPr lang="en-US" sz="3500" dirty="0"/>
          </a:p>
        </p:txBody>
      </p:sp>
      <p:pic>
        <p:nvPicPr>
          <p:cNvPr id="8" name="Picture 7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2918691" y="2154983"/>
            <a:ext cx="4433453" cy="1609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743303" y="1671858"/>
            <a:ext cx="74350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latin typeface="Arial Rounded"/>
              </a:rPr>
              <a:t>Cắn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hoặc</a:t>
            </a:r>
            <a:r>
              <a:rPr lang="en-US" sz="2500" dirty="0" smtClean="0">
                <a:latin typeface="Arial Rounded"/>
              </a:rPr>
              <a:t>  </a:t>
            </a:r>
            <a:r>
              <a:rPr lang="en-US" sz="2500" dirty="0" err="1" smtClean="0">
                <a:latin typeface="Arial Rounded"/>
              </a:rPr>
              <a:t>giữ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miếng</a:t>
            </a:r>
            <a:r>
              <a:rPr lang="en-US" sz="2500" dirty="0" smtClean="0">
                <a:latin typeface="Arial Rounded"/>
              </a:rPr>
              <a:t> to </a:t>
            </a:r>
            <a:r>
              <a:rPr lang="en-US" sz="2500" dirty="0" err="1" smtClean="0">
                <a:latin typeface="Arial Rounded"/>
              </a:rPr>
              <a:t>bằng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cách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mở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rộng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miệng</a:t>
            </a:r>
            <a:r>
              <a:rPr lang="en-US" sz="2500" dirty="0" smtClean="0">
                <a:latin typeface="Arial Rounded"/>
              </a:rPr>
              <a:t>.</a:t>
            </a:r>
            <a:endParaRPr lang="en-US" sz="2500" dirty="0">
              <a:latin typeface="Arial Rounde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6220" y="1092675"/>
            <a:ext cx="35493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latin typeface="Arial Rounded MT Bold" pitchFamily="34" charset="0"/>
              </a:rPr>
              <a:t>Dùng</a:t>
            </a:r>
            <a:r>
              <a:rPr lang="en-US" sz="2300" dirty="0" smtClean="0">
                <a:latin typeface="Arial Rounded MT Bold" pitchFamily="34" charset="0"/>
              </a:rPr>
              <a:t> </a:t>
            </a:r>
            <a:r>
              <a:rPr lang="en-US" sz="2300" dirty="0" err="1" smtClean="0">
                <a:latin typeface="Arial Rounded MT Bold" pitchFamily="34" charset="0"/>
              </a:rPr>
              <a:t>đuôi</a:t>
            </a:r>
            <a:r>
              <a:rPr lang="en-US" sz="2300" dirty="0" smtClean="0">
                <a:latin typeface="Arial Rounded MT Bold" pitchFamily="34" charset="0"/>
              </a:rPr>
              <a:t> </a:t>
            </a:r>
            <a:r>
              <a:rPr lang="en-US" sz="2300" dirty="0" err="1" smtClean="0">
                <a:latin typeface="Arial Rounded MT Bold" pitchFamily="34" charset="0"/>
              </a:rPr>
              <a:t>đưa</a:t>
            </a:r>
            <a:r>
              <a:rPr lang="en-US" sz="2300" dirty="0" smtClean="0">
                <a:latin typeface="Arial Rounded MT Bold" pitchFamily="34" charset="0"/>
              </a:rPr>
              <a:t> </a:t>
            </a:r>
            <a:r>
              <a:rPr lang="en-US" sz="2300" dirty="0" err="1" smtClean="0">
                <a:latin typeface="Arial Rounded MT Bold" pitchFamily="34" charset="0"/>
              </a:rPr>
              <a:t>đi</a:t>
            </a:r>
            <a:r>
              <a:rPr lang="en-US" sz="2300" dirty="0" smtClean="0">
                <a:latin typeface="Arial Rounded MT Bold" pitchFamily="34" charset="0"/>
              </a:rPr>
              <a:t> </a:t>
            </a:r>
            <a:r>
              <a:rPr lang="en-US" sz="2300" dirty="0" err="1" smtClean="0">
                <a:latin typeface="Arial Rounded MT Bold" pitchFamily="34" charset="0"/>
              </a:rPr>
              <a:t>đưa</a:t>
            </a:r>
            <a:r>
              <a:rPr lang="en-US" sz="2300" dirty="0" smtClean="0">
                <a:latin typeface="Arial Rounded MT Bold" pitchFamily="34" charset="0"/>
              </a:rPr>
              <a:t> </a:t>
            </a:r>
            <a:r>
              <a:rPr lang="en-US" sz="2300" dirty="0" err="1" smtClean="0">
                <a:latin typeface="Arial Rounded MT Bold" pitchFamily="34" charset="0"/>
              </a:rPr>
              <a:t>lại</a:t>
            </a:r>
            <a:endParaRPr lang="en-US" sz="2300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2982" y="3764483"/>
            <a:ext cx="3605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latin typeface="Arial Rounded"/>
              </a:rPr>
              <a:t>Dùng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vòi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đưa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đi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đưa</a:t>
            </a:r>
            <a:r>
              <a:rPr lang="en-US" sz="2500" dirty="0" smtClean="0">
                <a:latin typeface="Arial Rounded"/>
              </a:rPr>
              <a:t> </a:t>
            </a:r>
            <a:r>
              <a:rPr lang="en-US" sz="2500" dirty="0" err="1" smtClean="0">
                <a:latin typeface="Arial Rounded"/>
              </a:rPr>
              <a:t>lại</a:t>
            </a:r>
            <a:r>
              <a:rPr lang="en-US" sz="2500" dirty="0" smtClean="0">
                <a:latin typeface="Arial Rounded"/>
              </a:rPr>
              <a:t>.</a:t>
            </a:r>
            <a:endParaRPr lang="en-US" sz="2500" dirty="0">
              <a:latin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2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2" grpId="0"/>
      <p:bldP spid="2" grpId="1"/>
      <p:bldP spid="9" grpId="0"/>
      <p:bldP spid="9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của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6294" y="4559529"/>
            <a:ext cx="31995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  </a:t>
            </a:r>
            <a:r>
              <a:rPr lang="en-US" sz="2500" dirty="0" err="1" smtClean="0"/>
              <a:t>Đọc</a:t>
            </a:r>
            <a:r>
              <a:rPr lang="en-US" sz="2500" dirty="0" smtClean="0"/>
              <a:t> </a:t>
            </a:r>
            <a:r>
              <a:rPr lang="en-US" sz="2500" dirty="0" err="1" smtClean="0"/>
              <a:t>thầm</a:t>
            </a:r>
            <a:r>
              <a:rPr lang="en-US" sz="2500" dirty="0" smtClean="0"/>
              <a:t> </a:t>
            </a:r>
            <a:r>
              <a:rPr lang="en-US" sz="2500" dirty="0" err="1" smtClean="0"/>
              <a:t>trong</a:t>
            </a:r>
            <a:r>
              <a:rPr lang="en-US" sz="2500" dirty="0" smtClean="0"/>
              <a:t> </a:t>
            </a:r>
            <a:r>
              <a:rPr lang="en-US" sz="2500" dirty="0" err="1" smtClean="0"/>
              <a:t>nhóm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xmlns="" val="128389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5382" y="1414248"/>
            <a:ext cx="6751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con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5855" y="535712"/>
            <a:ext cx="29803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Thi</a:t>
            </a:r>
            <a:r>
              <a:rPr lang="en-US" sz="3500" dirty="0" smtClean="0"/>
              <a:t>  </a:t>
            </a:r>
            <a:r>
              <a:rPr lang="en-US" sz="3500" dirty="0" err="1" smtClean="0"/>
              <a:t>đọc</a:t>
            </a:r>
            <a:r>
              <a:rPr lang="en-US" sz="3500" dirty="0" smtClean="0"/>
              <a:t> </a:t>
            </a:r>
            <a:r>
              <a:rPr lang="en-US" sz="3500" dirty="0" err="1" smtClean="0"/>
              <a:t>đoạn</a:t>
            </a:r>
            <a:r>
              <a:rPr lang="en-US" sz="3500" dirty="0" smtClean="0"/>
              <a:t> 2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2960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5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713303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45541" y="488120"/>
            <a:ext cx="85056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45535" y="853886"/>
            <a:ext cx="85056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0130" y="1304983"/>
            <a:ext cx="85056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811200"/>
            <a:ext cx="5762625" cy="3095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9328" y="134112"/>
            <a:ext cx="256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49241" y="505168"/>
            <a:ext cx="22818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127244"/>
            <a:ext cx="9143999" cy="35073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</a:t>
            </a:r>
            <a:r>
              <a:rPr lang="en-US" altLang="zh-CN" sz="2400" b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 CỦA </a:t>
            </a:r>
            <a:r>
              <a:rPr lang="en-US" altLang="zh-CN" sz="24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 CON</a:t>
            </a:r>
            <a:endParaRPr lang="en-US" altLang="zh-CN" sz="24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gọi. Thì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+mn-lt"/>
              </a:rPr>
              <a:t>“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đuô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+mn-lt"/>
              </a:rPr>
              <a:t>i”.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2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2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Voi 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con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2400" dirty="0" smtClean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3349" y="3304472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-36574" y="3203060"/>
            <a:ext cx="924153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khỉ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vẹt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mỏ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khoằm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1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con.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45535" y="3768510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44367" y="3844802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huơ</a:t>
            </a:r>
            <a:r>
              <a:rPr lang="en-US" altLang="zh-CN" sz="2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vòi</a:t>
            </a:r>
            <a:r>
              <a:rPr lang="en-US" altLang="zh-CN" sz="2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38482" y="4194487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81154" y="4237159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2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 ơi là vui.</a:t>
            </a:r>
            <a:endParaRPr lang="zh-CN" altLang="en-US" sz="2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13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5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495988" y="180450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84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6860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240782" y="2912698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12660" y="1373386"/>
            <a:ext cx="61519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587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91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06269"/>
            <a:ext cx="902643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7710" y="1457701"/>
            <a:ext cx="758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HP001" pitchFamily="34" charset="0"/>
                <a:ea typeface="HP001" pitchFamily="34" charset="0"/>
              </a:rPr>
              <a:t>V</a:t>
            </a:r>
            <a:endParaRPr lang="en-US" sz="60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068" y="1468451"/>
            <a:ext cx="758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HP001" pitchFamily="34" charset="0"/>
                <a:ea typeface="HP001" pitchFamily="34" charset="0"/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6121" y="1474531"/>
            <a:ext cx="758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HP001" pitchFamily="34" charset="0"/>
                <a:ea typeface="HP001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xmlns="" val="3896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0" y="-549238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861378" y="659258"/>
            <a:ext cx="84791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smtClean="0">
                <a:latin typeface="HP001" pitchFamily="34" charset="0"/>
                <a:ea typeface="HP001" pitchFamily="34" charset="0"/>
              </a:rPr>
              <a:t>3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Vo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Τ΅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ẘuơ ȩò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Τ΅ Α˘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cɛʎ ơ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cáɖ bɝȰ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5" name="Google Shape;364;p12"/>
          <p:cNvSpPr/>
          <p:nvPr/>
        </p:nvSpPr>
        <p:spPr>
          <a:xfrm>
            <a:off x="4412502" y="6163189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8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5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127244"/>
            <a:ext cx="9143999" cy="35073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</a:t>
            </a:r>
            <a:r>
              <a:rPr lang="en-US" altLang="zh-CN" sz="2400" b="1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 CỦA </a:t>
            </a:r>
            <a:r>
              <a:rPr lang="en-US" altLang="zh-CN" sz="24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 CON</a:t>
            </a:r>
            <a:endParaRPr lang="en-US" altLang="zh-CN" sz="24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gọi. Thì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+mn-lt"/>
              </a:rPr>
              <a:t>“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đuô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+mn-lt"/>
              </a:rPr>
              <a:t>i”.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2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2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Voi 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con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40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2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2400" dirty="0" smtClean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3349" y="3304472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-36574" y="3203060"/>
            <a:ext cx="924153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khỉ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vẹt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mỏ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khoằm</a:t>
            </a:r>
            <a:r>
              <a:rPr lang="en-US" altLang="zh-CN" sz="21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1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1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1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con.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45535" y="3768510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44367" y="3844802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huơ</a:t>
            </a:r>
            <a:r>
              <a:rPr lang="en-US" altLang="zh-CN" sz="2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vòi</a:t>
            </a:r>
            <a:r>
              <a:rPr lang="en-US" altLang="zh-CN" sz="2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38482" y="4194487"/>
            <a:ext cx="8505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81154" y="4237159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2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 ơi là vui.</a:t>
            </a:r>
            <a:endParaRPr lang="zh-CN" altLang="en-US" sz="2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90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5.Chọn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6878" y="634477"/>
            <a:ext cx="76297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58 0.28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140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0" y="124990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987552" y="1202330"/>
            <a:ext cx="88148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VɤȰ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ǟất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     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ȫŰ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đượΟɖ đi εơΤ΅ cɸȰḑ cáɖ bɝȰ.</a:t>
            </a:r>
            <a:br>
              <a:rPr lang="vi-VN" sz="3200" b="1" dirty="0">
                <a:latin typeface="HP001" pitchFamily="34" charset="0"/>
                <a:ea typeface="HP001" pitchFamily="34" charset="0"/>
              </a:rPr>
            </a:br>
            <a:endParaRPr lang="en-US" sz="3200" dirty="0"/>
          </a:p>
        </p:txBody>
      </p:sp>
      <p:sp>
        <p:nvSpPr>
          <p:cNvPr id="6" name="Google Shape;363;p12"/>
          <p:cNvSpPr/>
          <p:nvPr/>
        </p:nvSpPr>
        <p:spPr>
          <a:xfrm>
            <a:off x="3659475" y="1359206"/>
            <a:ext cx="136336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(…  .)</a:t>
            </a:r>
            <a:endParaRPr sz="3000" b="1" dirty="0"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1454" y="1331499"/>
            <a:ext cx="839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Ȫίi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Google Shape;364;p12"/>
          <p:cNvSpPr/>
          <p:nvPr/>
        </p:nvSpPr>
        <p:spPr>
          <a:xfrm>
            <a:off x="4412502" y="6163189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9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6.Quan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2705867" y="1300901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772993" y="663424"/>
            <a:ext cx="6400799" cy="6031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5636" y="2802801"/>
            <a:ext cx="39454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</a:rPr>
              <a:t>Gấu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mẹ</a:t>
            </a:r>
            <a:r>
              <a:rPr lang="en-US" sz="2300" dirty="0" smtClean="0"/>
              <a:t> </a:t>
            </a:r>
            <a:r>
              <a:rPr lang="en-US" sz="2300" dirty="0" err="1" smtClean="0">
                <a:solidFill>
                  <a:srgbClr val="FF0000"/>
                </a:solidFill>
              </a:rPr>
              <a:t>chơi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</a:rPr>
              <a:t>đùa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cùng</a:t>
            </a:r>
            <a:r>
              <a:rPr lang="en-US" sz="2300" dirty="0" smtClean="0"/>
              <a:t> </a:t>
            </a:r>
            <a:r>
              <a:rPr lang="en-US" sz="2300" dirty="0" err="1" smtClean="0"/>
              <a:t>gấu</a:t>
            </a:r>
            <a:r>
              <a:rPr lang="en-US" sz="2300" dirty="0" smtClean="0"/>
              <a:t> con.</a:t>
            </a:r>
            <a:endParaRPr lang="en-US" sz="2300" dirty="0"/>
          </a:p>
        </p:txBody>
      </p:sp>
      <p:sp>
        <p:nvSpPr>
          <p:cNvPr id="7" name="TextBox 6"/>
          <p:cNvSpPr txBox="1"/>
          <p:nvPr/>
        </p:nvSpPr>
        <p:spPr>
          <a:xfrm>
            <a:off x="72019" y="4541707"/>
            <a:ext cx="47493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/>
              <a:t>Các</a:t>
            </a:r>
            <a:r>
              <a:rPr lang="en-US" sz="2300" dirty="0" smtClean="0"/>
              <a:t> </a:t>
            </a:r>
            <a:r>
              <a:rPr lang="en-US" sz="2300" dirty="0" err="1" smtClean="0"/>
              <a:t>bạn</a:t>
            </a:r>
            <a:r>
              <a:rPr lang="en-US" sz="2300" dirty="0" smtClean="0"/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hát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mừng</a:t>
            </a:r>
            <a:r>
              <a:rPr lang="en-US" sz="2300" dirty="0" smtClean="0"/>
              <a:t> </a:t>
            </a:r>
            <a:r>
              <a:rPr lang="en-US" sz="2300" dirty="0" err="1" smtClean="0">
                <a:solidFill>
                  <a:srgbClr val="FF0000"/>
                </a:solidFill>
              </a:rPr>
              <a:t>sinh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</a:rPr>
              <a:t>nhật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 smtClean="0"/>
              <a:t>của</a:t>
            </a:r>
            <a:r>
              <a:rPr lang="en-US" sz="2300" dirty="0" smtClean="0"/>
              <a:t> Nam.</a:t>
            </a:r>
            <a:endParaRPr lang="en-US" sz="23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56878" y="634477"/>
            <a:ext cx="74169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58431" y="1447149"/>
            <a:ext cx="2460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29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5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41790" y="163809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2350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 rotWithShape="1">
          <a:blip r:embed="rId2"/>
          <a:srcRect l="28196" t="14800" r="28000" b="79452"/>
          <a:stretch/>
        </p:blipFill>
        <p:spPr>
          <a:xfrm>
            <a:off x="929668" y="863601"/>
            <a:ext cx="7435271" cy="858982"/>
          </a:xfrm>
          <a:prstGeom prst="rect">
            <a:avLst/>
          </a:prstGeom>
        </p:spPr>
      </p:pic>
      <p:pic>
        <p:nvPicPr>
          <p:cNvPr id="6" name="Picture 5" descr="cd1 bai 5.4.png"/>
          <p:cNvPicPr>
            <a:picLocks noChangeAspect="1"/>
          </p:cNvPicPr>
          <p:nvPr/>
        </p:nvPicPr>
        <p:blipFill rotWithShape="1">
          <a:blip r:embed="rId2"/>
          <a:srcRect l="32251" t="19806" r="32599" b="64990"/>
          <a:stretch/>
        </p:blipFill>
        <p:spPr>
          <a:xfrm>
            <a:off x="3680691" y="1722582"/>
            <a:ext cx="4239490" cy="22721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69818" y="613172"/>
            <a:ext cx="13900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3649991"/>
            <a:ext cx="35236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034" y="3756200"/>
            <a:ext cx="4895293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380835" y="1220986"/>
            <a:ext cx="68764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6744" y="1595059"/>
            <a:ext cx="50522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044" y="3756200"/>
            <a:ext cx="4895293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09408" y="3763820"/>
            <a:ext cx="4895293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đoạn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gồm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7439" y="114704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12877" y="774804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1808" y="3833096"/>
            <a:ext cx="6483937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03298" y="1624554"/>
            <a:ext cx="2516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73906" y="1220986"/>
            <a:ext cx="2516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888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18" grpId="0" animBg="1"/>
      <p:bldP spid="19" grpId="0"/>
      <p:bldP spid="20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2350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 descr="cd1 bai 5.4.png"/>
          <p:cNvPicPr>
            <a:picLocks noChangeAspect="1"/>
          </p:cNvPicPr>
          <p:nvPr/>
        </p:nvPicPr>
        <p:blipFill rotWithShape="1">
          <a:blip r:embed="rId2"/>
          <a:srcRect l="28196" t="14800" r="28000" b="79452"/>
          <a:stretch/>
        </p:blipFill>
        <p:spPr>
          <a:xfrm>
            <a:off x="929668" y="863601"/>
            <a:ext cx="7435271" cy="85898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3480" y="3685315"/>
            <a:ext cx="6483937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5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62230" y="1228437"/>
            <a:ext cx="16172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8557" y="1639455"/>
            <a:ext cx="12801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476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237" y="2317835"/>
            <a:ext cx="6816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Cáɖ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bɝȰ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ε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úɖ ǺɾȰḑ Ȩɰʏ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ật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ȩo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Τ΅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Ϊ. </a:t>
            </a:r>
            <a:r>
              <a:rPr lang="en-US" sz="3200" b="1" dirty="0" err="1" smtClean="0">
                <a:latin typeface="HP001" pitchFamily="34" charset="0"/>
                <a:ea typeface="HP001" pitchFamily="34" charset="0"/>
              </a:rPr>
              <a:t>Nó</a:t>
            </a:r>
            <a:r>
              <a:rPr lang="el-GR" sz="32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ẘuơ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ȩò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</a:t>
            </a:r>
            <a:r>
              <a:rPr lang="el-GR" sz="3200" b="1" dirty="0" smtClean="0">
                <a:latin typeface="HP001" pitchFamily="34" charset="0"/>
                <a:ea typeface="HP001" pitchFamily="34" charset="0"/>
              </a:rPr>
              <a:t>΅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cɛʎ ơ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cáɖ bɝȰ.</a:t>
            </a:r>
            <a:endParaRPr lang="en-US" sz="3200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7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37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9954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con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06593" y="137516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nhật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140045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huơ</a:t>
            </a:r>
            <a:r>
              <a:rPr lang="en-US" sz="2800" dirty="0" smtClean="0"/>
              <a:t> </a:t>
            </a:r>
            <a:r>
              <a:rPr lang="en-US" sz="2800" dirty="0" err="1" smtClean="0"/>
              <a:t>vòi</a:t>
            </a:r>
            <a:endParaRPr lang="en-US" sz="2800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862" y="1371432"/>
            <a:ext cx="421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97175" y="2645499"/>
            <a:ext cx="1560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ẘuơ ȩò</a:t>
            </a:r>
            <a:r>
              <a:rPr lang="el-GR" sz="3600" b="1" dirty="0">
                <a:latin typeface="HP001" pitchFamily="34" charset="0"/>
                <a:ea typeface="HP001" pitchFamily="34" charset="0"/>
              </a:rPr>
              <a:t>Τ΅</a:t>
            </a:r>
            <a:endParaRPr lang="en-US" altLang="en-US" sz="3600" dirty="0">
              <a:latin typeface="HP001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436096" y="1898382"/>
            <a:ext cx="2164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Ȩɰʏ </a:t>
            </a:r>
            <a:r>
              <a:rPr lang="el-GR" sz="36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ật</a:t>
            </a:r>
            <a:endParaRPr lang="en-US" altLang="en-US" sz="3600" b="1" dirty="0">
              <a:latin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7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5486"/>
            <a:ext cx="4878388" cy="43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07950" y="703263"/>
            <a:ext cx="48101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00"/>
              <a:t>  Khi ngồi viết:</a:t>
            </a:r>
          </a:p>
          <a:p>
            <a:pPr eaLnBrk="1" hangingPunct="1"/>
            <a:endParaRPr lang="en-US" altLang="en-US" sz="3400"/>
          </a:p>
        </p:txBody>
      </p:sp>
    </p:spTree>
    <p:extLst>
      <p:ext uri="{BB962C8B-B14F-4D97-AF65-F5344CB8AC3E}">
        <p14:creationId xmlns:p14="http://schemas.microsoft.com/office/powerpoint/2010/main" xmlns="" val="8911256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295564" y="635598"/>
            <a:ext cx="8419787" cy="40288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4327296"/>
            <a:ext cx="624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0" y="4427598"/>
            <a:ext cx="69912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585" y="244544"/>
            <a:ext cx="789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1. Quan sát tranh và nói về từng con vật trong tranh?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xmlns="" val="257693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5CDAE1-FB72-4E05-A1B7-F89E11502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11" r="34444"/>
          <a:stretch/>
        </p:blipFill>
        <p:spPr>
          <a:xfrm>
            <a:off x="76200" y="939629"/>
            <a:ext cx="7239000" cy="4174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940143"/>
            <a:ext cx="14478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21493" y="1139653"/>
            <a:ext cx="4136159" cy="898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610" y="2467876"/>
            <a:ext cx="4554501" cy="1111985"/>
          </a:xfrm>
          <a:prstGeom prst="roundRect">
            <a:avLst/>
          </a:prstGeom>
          <a:solidFill>
            <a:srgbClr val="E2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6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ầu</a:t>
            </a:r>
            <a:r>
              <a:rPr lang="en-US" sz="2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5611" y="3985440"/>
            <a:ext cx="6124832" cy="896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8252" y="131730"/>
            <a:ext cx="56388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77128"/>
            <a:ext cx="2646141" cy="25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94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0" y="-12956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1763688" y="471130"/>
            <a:ext cx="1727657" cy="73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vi-VN" sz="3200" b="1" dirty="0">
                <a:latin typeface="HP001" pitchFamily="34" charset="0"/>
                <a:ea typeface="HP001" pitchFamily="34" charset="0"/>
              </a:rPr>
              <a:t>Cáɖ bɝȰ</a:t>
            </a:r>
            <a:endParaRPr lang="en-US" sz="3200" b="1" dirty="0" smtClean="0">
              <a:latin typeface="HP001" pitchFamily="34" charset="0"/>
              <a:ea typeface="HP001" pitchFamily="34" charset="0"/>
              <a:sym typeface="Arial Rounded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71972" y="2139702"/>
            <a:ext cx="8143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364;p12"/>
          <p:cNvSpPr/>
          <p:nvPr/>
        </p:nvSpPr>
        <p:spPr>
          <a:xfrm>
            <a:off x="4412508" y="6163192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5432" y="588625"/>
            <a:ext cx="219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HP001" pitchFamily="34" charset="0"/>
                <a:ea typeface="HP001" pitchFamily="34" charset="0"/>
              </a:rPr>
              <a:t>ε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úɖ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ǺɾȰḑ</a:t>
            </a:r>
            <a:endParaRPr lang="vi-VN" sz="3200" b="1" dirty="0">
              <a:latin typeface="HP001" pitchFamily="34" charset="0"/>
              <a:ea typeface="HP001" pitchFamily="34" charset="0"/>
              <a:sym typeface="Arial" panose="020B0604020202020204"/>
            </a:endParaRPr>
          </a:p>
          <a:p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946" y="6995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4172" y="582964"/>
            <a:ext cx="201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ȩo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Τ΅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co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Ϊ.</a:t>
            </a:r>
            <a:endParaRPr lang="en-US" sz="3200" b="1" dirty="0">
              <a:latin typeface="HP001" pitchFamily="34" charset="0"/>
              <a:ea typeface="HP001" pitchFamily="34" charset="0"/>
              <a:sym typeface="Arial Round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2364" y="1194887"/>
            <a:ext cx="1715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cɛʎ ơ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Ϊ</a:t>
            </a:r>
            <a:endParaRPr lang="en-US" sz="3200" b="1" dirty="0">
              <a:latin typeface="HP001" pitchFamily="34" charset="0"/>
              <a:ea typeface="HP001" pitchFamily="34" charset="0"/>
              <a:sym typeface="Arial Rounde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0437" y="1179565"/>
            <a:ext cx="262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cáɖ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bɝȰ</a:t>
            </a:r>
            <a:r>
              <a:rPr lang="en-US" sz="36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vi-VN" sz="1200" b="1" dirty="0" smtClean="0">
                <a:latin typeface="HP001" pitchFamily="34" charset="0"/>
                <a:ea typeface="HP001" pitchFamily="34" charset="0"/>
                <a:sym typeface="Arial Rounded"/>
              </a:rPr>
              <a:t>.</a:t>
            </a:r>
            <a:endParaRPr lang="vi-VN" sz="1200" b="1" dirty="0">
              <a:latin typeface="HP001" pitchFamily="34" charset="0"/>
              <a:ea typeface="HP001" pitchFamily="34" charset="0"/>
              <a:sym typeface="Arial" panose="020B0604020202020204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4279" y="1204683"/>
            <a:ext cx="269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" pitchFamily="34" charset="0"/>
                <a:ea typeface="HP001" pitchFamily="34" charset="0"/>
              </a:rPr>
              <a:t>Nó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ẘuơ ȩò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Τ΅</a:t>
            </a:r>
            <a:endParaRPr lang="en-US" sz="3200" b="1" dirty="0">
              <a:latin typeface="HP001" pitchFamily="34" charset="0"/>
              <a:ea typeface="HP001" pitchFamily="34" charset="0"/>
              <a:sym typeface="Arial Rounde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5349" y="554845"/>
            <a:ext cx="219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Ȩɰʏ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ật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5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5CDAE1-FB72-4E05-A1B7-F89E11502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6"/>
          <a:stretch/>
        </p:blipFill>
        <p:spPr>
          <a:xfrm>
            <a:off x="-76200" y="345475"/>
            <a:ext cx="9220200" cy="441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6693" y="1657350"/>
            <a:ext cx="3169507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6693" y="2724151"/>
            <a:ext cx="3443415" cy="685799"/>
          </a:xfrm>
          <a:prstGeom prst="roundRect">
            <a:avLst/>
          </a:prstGeom>
          <a:solidFill>
            <a:srgbClr val="DFE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6692" y="3943350"/>
            <a:ext cx="5150708" cy="647701"/>
          </a:xfrm>
          <a:prstGeom prst="roundRect">
            <a:avLst/>
          </a:prstGeom>
          <a:solidFill>
            <a:srgbClr val="DFE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590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86" y="-540002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1323178" y="650022"/>
            <a:ext cx="22143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Cáɖ 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5" name="Google Shape;364;p12"/>
          <p:cNvSpPr/>
          <p:nvPr/>
        </p:nvSpPr>
        <p:spPr>
          <a:xfrm>
            <a:off x="4412502" y="6163189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083" y="1286489"/>
            <a:ext cx="220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Nó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ẘuơ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ȩòΤ΅ 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1" name="Google Shape;362;p12"/>
          <p:cNvSpPr/>
          <p:nvPr/>
        </p:nvSpPr>
        <p:spPr>
          <a:xfrm>
            <a:off x="3463640" y="663882"/>
            <a:ext cx="21982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εúɖ ǺɾȰḑ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3" name="Google Shape;362;p12"/>
          <p:cNvSpPr/>
          <p:nvPr/>
        </p:nvSpPr>
        <p:spPr>
          <a:xfrm>
            <a:off x="5518710" y="668505"/>
            <a:ext cx="22767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Ȩɰʏ ηật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4" name="Google Shape;362;p12"/>
          <p:cNvSpPr/>
          <p:nvPr/>
        </p:nvSpPr>
        <p:spPr>
          <a:xfrm>
            <a:off x="7398187" y="673130"/>
            <a:ext cx="18934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ȩoΤ΅ coΪ. 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924" y="1235667"/>
            <a:ext cx="15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cɛʎ ơΪ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93192" y="1261095"/>
            <a:ext cx="1642316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itchFamily="34" charset="0"/>
                <a:ea typeface="HP001" pitchFamily="34" charset="0"/>
              </a:rPr>
              <a:t>cáɖ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bɝȰ.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57902" y="2247404"/>
            <a:ext cx="8143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040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34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5286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rách toạc, xoạc chân…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ơ :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94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2036" y="691771"/>
            <a:ext cx="45719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60255" y="601452"/>
            <a:ext cx="73645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5932" y="991853"/>
            <a:ext cx="3846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23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70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 rotWithShape="1">
          <a:blip r:embed="rId2"/>
          <a:srcRect t="51322" b="8181"/>
          <a:stretch/>
        </p:blipFill>
        <p:spPr>
          <a:xfrm>
            <a:off x="917544" y="1296652"/>
            <a:ext cx="7278580" cy="3492055"/>
          </a:xfrm>
          <a:prstGeom prst="rect">
            <a:avLst/>
          </a:prstGeom>
        </p:spPr>
      </p:pic>
      <p:pic>
        <p:nvPicPr>
          <p:cNvPr id="3" name="Picture 2" descr="cd1 bai 5.4.png"/>
          <p:cNvPicPr>
            <a:picLocks noChangeAspect="1"/>
          </p:cNvPicPr>
          <p:nvPr/>
        </p:nvPicPr>
        <p:blipFill rotWithShape="1">
          <a:blip r:embed="rId2"/>
          <a:srcRect l="8664" t="46553" r="18116" b="49912"/>
          <a:stretch/>
        </p:blipFill>
        <p:spPr>
          <a:xfrm>
            <a:off x="-295565" y="576216"/>
            <a:ext cx="9088583" cy="5449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26473" y="1001094"/>
            <a:ext cx="82665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7544" y="3970919"/>
            <a:ext cx="5113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752" y="4372691"/>
            <a:ext cx="808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32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5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072" y="1781919"/>
            <a:ext cx="646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5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3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4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3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118" y="4199866"/>
            <a:ext cx="143562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18594" y="4197168"/>
            <a:ext cx="6185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49479" y="4190073"/>
            <a:ext cx="6185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44927" y="4174763"/>
            <a:ext cx="6185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735" y="4625154"/>
            <a:ext cx="6976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cxnSp>
        <p:nvCxnSpPr>
          <p:cNvPr id="10" name="Straight Connector 9"/>
          <p:cNvCxnSpPr/>
          <p:nvPr/>
        </p:nvCxnSpPr>
        <p:spPr>
          <a:xfrm>
            <a:off x="6754368" y="1914144"/>
            <a:ext cx="950976" cy="0"/>
          </a:xfrm>
          <a:prstGeom prst="line">
            <a:avLst/>
          </a:prstGeom>
          <a:ln w="190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01000" y="2407920"/>
            <a:ext cx="771144" cy="0"/>
          </a:xfrm>
          <a:prstGeom prst="line">
            <a:avLst/>
          </a:prstGeom>
          <a:ln w="190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59709" y="2865120"/>
            <a:ext cx="829795" cy="0"/>
          </a:xfrm>
          <a:prstGeom prst="line">
            <a:avLst/>
          </a:prstGeom>
          <a:ln w="190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16550" y="3450336"/>
            <a:ext cx="485995" cy="0"/>
          </a:xfrm>
          <a:prstGeom prst="line">
            <a:avLst/>
          </a:prstGeom>
          <a:ln w="190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635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5855" y="535712"/>
            <a:ext cx="219162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Đọc</a:t>
            </a:r>
            <a:r>
              <a:rPr lang="en-US" sz="3500" dirty="0" smtClean="0"/>
              <a:t> </a:t>
            </a:r>
            <a:r>
              <a:rPr lang="en-US" sz="3500" dirty="0" err="1" smtClean="0"/>
              <a:t>từ</a:t>
            </a:r>
            <a:r>
              <a:rPr lang="en-US" sz="3500" dirty="0" smtClean="0"/>
              <a:t> </a:t>
            </a:r>
            <a:r>
              <a:rPr lang="en-US" sz="3500" dirty="0" err="1" smtClean="0"/>
              <a:t>khó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776409" y="1394714"/>
            <a:ext cx="30290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3295197" y="1401902"/>
            <a:ext cx="170431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5013812" y="1401902"/>
            <a:ext cx="23166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mo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4140938" y="2186962"/>
            <a:ext cx="164339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5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5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544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91246" y="38776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</a:t>
            </a:r>
            <a:r>
              <a:rPr lang="en-US" altLang="zh-CN" sz="2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</a:t>
            </a:r>
            <a:r>
              <a:rPr lang="en-US" altLang="zh-CN" sz="2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2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2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2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30565" y="39469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54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913</Words>
  <Application>Microsoft Office PowerPoint</Application>
  <PresentationFormat>On-screen Show (16:9)</PresentationFormat>
  <Paragraphs>213</Paragraphs>
  <Slides>49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宋体</vt:lpstr>
      <vt:lpstr>Times New Roman</vt:lpstr>
      <vt:lpstr>Arial-Rounded</vt:lpstr>
      <vt:lpstr>微软雅黑</vt:lpstr>
      <vt:lpstr>幼圆</vt:lpstr>
      <vt:lpstr>Arial Rounded</vt:lpstr>
      <vt:lpstr>Arial Rounded MT Bold</vt:lpstr>
      <vt:lpstr>HL Hoctro</vt:lpstr>
      <vt:lpstr>HP001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viettelstrore</cp:lastModifiedBy>
  <cp:revision>118</cp:revision>
  <dcterms:created xsi:type="dcterms:W3CDTF">2020-08-13T09:19:08Z</dcterms:created>
  <dcterms:modified xsi:type="dcterms:W3CDTF">2024-04-05T07:53:38Z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