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62" r:id="rId1"/>
  </p:sldMasterIdLst>
  <p:notesMasterIdLst>
    <p:notesMasterId r:id="rId60"/>
  </p:notesMasterIdLst>
  <p:sldIdLst>
    <p:sldId id="310" r:id="rId2"/>
    <p:sldId id="257" r:id="rId3"/>
    <p:sldId id="258" r:id="rId4"/>
    <p:sldId id="288" r:id="rId5"/>
    <p:sldId id="289" r:id="rId6"/>
    <p:sldId id="259" r:id="rId7"/>
    <p:sldId id="260" r:id="rId8"/>
    <p:sldId id="280" r:id="rId9"/>
    <p:sldId id="348" r:id="rId10"/>
    <p:sldId id="282" r:id="rId11"/>
    <p:sldId id="261" r:id="rId12"/>
    <p:sldId id="286" r:id="rId13"/>
    <p:sldId id="284" r:id="rId14"/>
    <p:sldId id="285" r:id="rId15"/>
    <p:sldId id="349" r:id="rId16"/>
    <p:sldId id="287" r:id="rId17"/>
    <p:sldId id="314" r:id="rId18"/>
    <p:sldId id="263" r:id="rId19"/>
    <p:sldId id="264" r:id="rId20"/>
    <p:sldId id="315" r:id="rId21"/>
    <p:sldId id="302" r:id="rId22"/>
    <p:sldId id="303" r:id="rId23"/>
    <p:sldId id="290" r:id="rId24"/>
    <p:sldId id="304" r:id="rId25"/>
    <p:sldId id="305" r:id="rId26"/>
    <p:sldId id="291" r:id="rId27"/>
    <p:sldId id="306" r:id="rId28"/>
    <p:sldId id="307" r:id="rId29"/>
    <p:sldId id="265" r:id="rId30"/>
    <p:sldId id="267" r:id="rId31"/>
    <p:sldId id="266" r:id="rId32"/>
    <p:sldId id="309" r:id="rId33"/>
    <p:sldId id="308" r:id="rId34"/>
    <p:sldId id="316" r:id="rId35"/>
    <p:sldId id="268" r:id="rId36"/>
    <p:sldId id="269" r:id="rId37"/>
    <p:sldId id="347" r:id="rId38"/>
    <p:sldId id="270" r:id="rId39"/>
    <p:sldId id="271" r:id="rId40"/>
    <p:sldId id="294" r:id="rId41"/>
    <p:sldId id="298" r:id="rId42"/>
    <p:sldId id="299" r:id="rId43"/>
    <p:sldId id="300" r:id="rId44"/>
    <p:sldId id="297" r:id="rId45"/>
    <p:sldId id="312" r:id="rId46"/>
    <p:sldId id="272" r:id="rId47"/>
    <p:sldId id="273" r:id="rId48"/>
    <p:sldId id="350" r:id="rId49"/>
    <p:sldId id="353" r:id="rId50"/>
    <p:sldId id="351" r:id="rId51"/>
    <p:sldId id="301" r:id="rId52"/>
    <p:sldId id="318" r:id="rId53"/>
    <p:sldId id="275" r:id="rId54"/>
    <p:sldId id="276" r:id="rId55"/>
    <p:sldId id="277" r:id="rId56"/>
    <p:sldId id="278" r:id="rId57"/>
    <p:sldId id="279" r:id="rId58"/>
    <p:sldId id="356" r:id="rId5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CC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-810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90435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486901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325914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364456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776272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690246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02041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09625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40076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14316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46867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42960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55322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541813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06823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04234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196622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968261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343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1.mp4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microsoft.com/office/2007/relationships/media" Target="../media/media1.mp4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 descr="Ảnh có chứa văn bản, ảnh chụp màn hình&#10;&#10;Mô tả được tạo tự động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57" t="59298" r="5553" b="4637"/>
          <a:stretch/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19548" y="4754890"/>
            <a:ext cx="490548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0602" y="4055633"/>
            <a:ext cx="5368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Bạn Nam là học sinh lớp mấy? </a:t>
            </a:r>
            <a:endParaRPr lang="en-US" sz="240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947134" y="1032734"/>
            <a:ext cx="2441986" cy="1075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69970" y="4132727"/>
            <a:ext cx="46670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Hồi đầu năm Nam học gì? </a:t>
            </a:r>
            <a:endParaRPr lang="en-US" sz="2400"/>
          </a:p>
        </p:txBody>
      </p:sp>
      <p:cxnSp>
        <p:nvCxnSpPr>
          <p:cNvPr id="9" name="Straight Connector 8"/>
          <p:cNvCxnSpPr/>
          <p:nvPr/>
        </p:nvCxnSpPr>
        <p:spPr>
          <a:xfrm>
            <a:off x="726141" y="2422263"/>
            <a:ext cx="47925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57822" y="4199063"/>
            <a:ext cx="44608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/>
              <a:t>Bây giờ Nam biết làm gì? </a:t>
            </a:r>
            <a:endParaRPr lang="en-US" sz="24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19548" y="2865119"/>
            <a:ext cx="60565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9548" y="3263153"/>
            <a:ext cx="16889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4812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258184" y="-334508"/>
            <a:ext cx="8885816" cy="50736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thật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2800" dirty="0">
              <a:solidFill>
                <a:schemeClr val="accent1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" name="Google Shape;186;p3"/>
          <p:cNvSpPr/>
          <p:nvPr/>
        </p:nvSpPr>
        <p:spPr>
          <a:xfrm>
            <a:off x="815833" y="4494899"/>
            <a:ext cx="65872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bao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nhiêu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0161" y="182880"/>
            <a:ext cx="383310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Luyện</a:t>
            </a:r>
            <a:r>
              <a:rPr lang="en-US" sz="3500" dirty="0" smtClean="0"/>
              <a:t> </a:t>
            </a:r>
            <a:r>
              <a:rPr lang="en-US" sz="3500" dirty="0" err="1" smtClean="0"/>
              <a:t>đọc</a:t>
            </a:r>
            <a:r>
              <a:rPr lang="en-US" sz="3500" dirty="0" smtClean="0"/>
              <a:t> </a:t>
            </a:r>
            <a:r>
              <a:rPr lang="en-US" sz="3500" dirty="0" err="1" smtClean="0"/>
              <a:t>câu</a:t>
            </a:r>
            <a:r>
              <a:rPr lang="en-US" sz="3500" dirty="0" smtClean="0"/>
              <a:t> </a:t>
            </a:r>
            <a:r>
              <a:rPr lang="en-US" sz="3500" dirty="0" err="1" smtClean="0"/>
              <a:t>dài</a:t>
            </a:r>
            <a:endParaRPr lang="en-US" sz="3500" dirty="0"/>
          </a:p>
        </p:txBody>
      </p:sp>
      <p:sp>
        <p:nvSpPr>
          <p:cNvPr id="10" name="Google Shape;186;p3"/>
          <p:cNvSpPr/>
          <p:nvPr/>
        </p:nvSpPr>
        <p:spPr>
          <a:xfrm>
            <a:off x="901894" y="4161412"/>
            <a:ext cx="65872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bao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nhiêu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đoạn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3981" y="1256521"/>
            <a:ext cx="3097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/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5192" y="1256521"/>
            <a:ext cx="3097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/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38795" y="1256521"/>
            <a:ext cx="3097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/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2080" y="1876705"/>
            <a:ext cx="4347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//</a:t>
            </a:r>
            <a:endParaRPr lang="en-US" sz="3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391592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vi-VN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26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26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26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T</a:t>
            </a:r>
            <a:r>
              <a:rPr lang="vi-VN" sz="26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6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6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6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26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417834" y="1267443"/>
            <a:ext cx="1411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30105" y="1700657"/>
            <a:ext cx="1661613" cy="62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123547" y="2093584"/>
            <a:ext cx="13081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02014" y="2093584"/>
            <a:ext cx="7745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267" y="537872"/>
            <a:ext cx="89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Đoạn</a:t>
            </a:r>
            <a:r>
              <a:rPr lang="en-US" sz="2000" smtClean="0">
                <a:solidFill>
                  <a:srgbClr val="FF0000"/>
                </a:solidFill>
              </a:rPr>
              <a:t>1</a:t>
            </a:r>
            <a:endParaRPr lang="en-US" sz="200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207473" y="2882174"/>
            <a:ext cx="1117102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-62757" y="1323015"/>
            <a:ext cx="892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Đoạn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2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1727" y="2906180"/>
            <a:ext cx="1104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Đoạn  </a:t>
            </a:r>
            <a:r>
              <a:rPr lang="en-US" sz="20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Google Shape;186;p3"/>
          <p:cNvSpPr/>
          <p:nvPr/>
        </p:nvSpPr>
        <p:spPr>
          <a:xfrm>
            <a:off x="901894" y="4161412"/>
            <a:ext cx="65872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thầm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(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theo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đoạn</a:t>
            </a:r>
            <a:r>
              <a:rPr lang="en-US" sz="2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)</a:t>
            </a:r>
            <a:endParaRPr lang="en-US" sz="2200" dirty="0" smtClean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701" y="986949"/>
            <a:ext cx="8261873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vi-VN" sz="35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to</a:t>
            </a:r>
            <a:r>
              <a:rPr lang="en-US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</p:txBody>
      </p:sp>
      <p:sp>
        <p:nvSpPr>
          <p:cNvPr id="3" name="Google Shape;186;p3"/>
          <p:cNvSpPr/>
          <p:nvPr/>
        </p:nvSpPr>
        <p:spPr>
          <a:xfrm>
            <a:off x="901894" y="428508"/>
            <a:ext cx="65872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đoạn</a:t>
            </a:r>
            <a:r>
              <a:rPr lang="en-US" sz="2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1.</a:t>
            </a:r>
          </a:p>
        </p:txBody>
      </p:sp>
    </p:spTree>
    <p:extLst>
      <p:ext uri="{BB962C8B-B14F-4D97-AF65-F5344CB8AC3E}">
        <p14:creationId xmlns="" xmlns:p14="http://schemas.microsoft.com/office/powerpoint/2010/main" val="300493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661" y="40879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TIẾT 2</a:t>
            </a:r>
            <a:endParaRPr lang="en-US" sz="3600"/>
          </a:p>
        </p:txBody>
      </p:sp>
    </p:spTree>
    <p:extLst>
      <p:ext uri="{BB962C8B-B14F-4D97-AF65-F5344CB8AC3E}">
        <p14:creationId xmlns="" xmlns:p14="http://schemas.microsoft.com/office/powerpoint/2010/main" val="5320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224188" y="548695"/>
            <a:ext cx="732767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26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6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6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6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26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" name="Google Shape;295;p8"/>
          <p:cNvSpPr txBox="1"/>
          <p:nvPr/>
        </p:nvSpPr>
        <p:spPr>
          <a:xfrm>
            <a:off x="580376" y="31362"/>
            <a:ext cx="42282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28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</a:t>
            </a:r>
            <a:r>
              <a:rPr lang="en-US" sz="2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28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" name="Google Shape;296;p8"/>
          <p:cNvSpPr txBox="1"/>
          <p:nvPr/>
        </p:nvSpPr>
        <p:spPr>
          <a:xfrm>
            <a:off x="555308" y="-31078"/>
            <a:ext cx="101092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3.</a:t>
            </a:r>
          </a:p>
        </p:txBody>
      </p:sp>
      <p:sp>
        <p:nvSpPr>
          <p:cNvPr id="2" name="Rectangle 1"/>
          <p:cNvSpPr/>
          <p:nvPr/>
        </p:nvSpPr>
        <p:spPr>
          <a:xfrm>
            <a:off x="268393" y="986940"/>
            <a:ext cx="75631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b. </a:t>
            </a:r>
            <a:r>
              <a:rPr lang="vi-VN" sz="260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 gì xảy ra trong lần thỏ và các bạn đi chơi xa?</a:t>
            </a:r>
            <a:endParaRPr lang="vi-VN" sz="26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449" y="2019816"/>
            <a:ext cx="75793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60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c. Nhờ đâu mà cả nhóm tìm được đường về nhà?</a:t>
            </a:r>
            <a:endParaRPr lang="vi-VN" sz="26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49" y="2512258"/>
            <a:ext cx="8474518" cy="20172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6" y="1142169"/>
            <a:ext cx="7464056" cy="3226755"/>
          </a:xfrm>
          <a:prstGeom prst="rect">
            <a:avLst/>
          </a:prstGeom>
        </p:spPr>
      </p:pic>
      <p:sp>
        <p:nvSpPr>
          <p:cNvPr id="3" name="Google Shape;304;p9"/>
          <p:cNvSpPr/>
          <p:nvPr/>
        </p:nvSpPr>
        <p:spPr>
          <a:xfrm>
            <a:off x="407074" y="548695"/>
            <a:ext cx="85056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26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6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6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6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26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26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" name="Google Shape;295;p8"/>
          <p:cNvSpPr txBox="1"/>
          <p:nvPr/>
        </p:nvSpPr>
        <p:spPr>
          <a:xfrm>
            <a:off x="580376" y="31362"/>
            <a:ext cx="42282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28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" name="Google Shape;296;p8"/>
          <p:cNvSpPr txBox="1"/>
          <p:nvPr/>
        </p:nvSpPr>
        <p:spPr>
          <a:xfrm>
            <a:off x="555308" y="-31078"/>
            <a:ext cx="101092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3.</a:t>
            </a:r>
          </a:p>
        </p:txBody>
      </p:sp>
    </p:spTree>
    <p:extLst>
      <p:ext uri="{BB962C8B-B14F-4D97-AF65-F5344CB8AC3E}">
        <p14:creationId xmlns="" xmlns:p14="http://schemas.microsoft.com/office/powerpoint/2010/main" val="274166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25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6" y="245366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653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2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296357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1125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15271" y="134933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Đôi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tai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xấu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14420"/>
                </a:solidFill>
                <a:effectLst/>
                <a:uLnTx/>
                <a:uFillTx/>
                <a:latin typeface="Arial Rounded"/>
                <a:cs typeface="Arial" panose="020B0604020202020204"/>
                <a:sym typeface="Arial Rounded"/>
              </a:rPr>
              <a:t>xí</a:t>
            </a:r>
            <a:endParaRPr kumimoji="0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679C31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1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04;p9"/>
          <p:cNvSpPr/>
          <p:nvPr/>
        </p:nvSpPr>
        <p:spPr>
          <a:xfrm>
            <a:off x="549222" y="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9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4.Viết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353978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332462" y="3030823"/>
            <a:ext cx="538851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6269"/>
            <a:ext cx="902643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7710" y="1457701"/>
            <a:ext cx="902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HP001" pitchFamily="34" charset="0"/>
                <a:ea typeface="HP001" pitchFamily="34" charset="0"/>
              </a:rPr>
              <a:t>C</a:t>
            </a:r>
            <a:endParaRPr lang="en-US" sz="60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068" y="1468451"/>
            <a:ext cx="902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HP001" pitchFamily="34" charset="0"/>
                <a:ea typeface="HP001" pitchFamily="34" charset="0"/>
              </a:rPr>
              <a:t>C</a:t>
            </a:r>
            <a:endParaRPr lang="en-US" sz="60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6121" y="1474531"/>
            <a:ext cx="902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smtClean="0">
                <a:latin typeface="HP001" pitchFamily="34" charset="0"/>
                <a:ea typeface="HP001" pitchFamily="34" charset="0"/>
              </a:rPr>
              <a:t>C</a:t>
            </a:r>
            <a:endParaRPr lang="en-US" sz="6000" b="1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98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609"/>
            <a:ext cx="9735670" cy="5825617"/>
          </a:xfrm>
          <a:prstGeom prst="rect">
            <a:avLst/>
          </a:prstGeom>
        </p:spPr>
      </p:pic>
      <p:sp>
        <p:nvSpPr>
          <p:cNvPr id="4" name="Google Shape;362;p12"/>
          <p:cNvSpPr/>
          <p:nvPr/>
        </p:nvSpPr>
        <p:spPr>
          <a:xfrm>
            <a:off x="760681" y="1638387"/>
            <a:ext cx="8208335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23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000" b="1" dirty="0" err="1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Cả</a:t>
            </a:r>
            <a:r>
              <a:rPr lang="en-US" sz="3000" b="1" dirty="0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nhóm</a:t>
            </a:r>
            <a:r>
              <a:rPr lang="en-US" sz="3000" b="1" dirty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tìm</a:t>
            </a:r>
            <a:r>
              <a:rPr lang="en-US" sz="3000" b="1" dirty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được</a:t>
            </a:r>
            <a:r>
              <a:rPr lang="en-US" sz="3000" b="1" dirty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đường</a:t>
            </a:r>
            <a:r>
              <a:rPr lang="en-US" sz="3000" b="1" dirty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về</a:t>
            </a:r>
            <a:r>
              <a:rPr lang="en-US" sz="3000" b="1" dirty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nhà</a:t>
            </a:r>
            <a:r>
              <a:rPr lang="en-US" sz="3000" b="1" dirty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nhờ</a:t>
            </a:r>
            <a:endParaRPr sz="3000" b="1" dirty="0">
              <a:solidFill>
                <a:srgbClr val="0070C0"/>
              </a:solidFill>
              <a:latin typeface="HP001" pitchFamily="34" charset="0"/>
              <a:ea typeface="HP001" pitchFamily="34" charset="0"/>
              <a:sym typeface="Arial" panose="020B0604020202020204"/>
            </a:endParaRPr>
          </a:p>
        </p:txBody>
      </p:sp>
      <p:sp>
        <p:nvSpPr>
          <p:cNvPr id="5" name="Google Shape;364;p12"/>
          <p:cNvSpPr/>
          <p:nvPr/>
        </p:nvSpPr>
        <p:spPr>
          <a:xfrm>
            <a:off x="1301652" y="2525197"/>
            <a:ext cx="42354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thính</a:t>
            </a:r>
            <a:r>
              <a:rPr lang="en-US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thỏ</a:t>
            </a:r>
            <a:r>
              <a:rPr lang="en-US" sz="3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38908" y="1936740"/>
            <a:ext cx="11208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đôi</a:t>
            </a:r>
            <a:r>
              <a:rPr lang="en-US" sz="30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tai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1198" y="129089"/>
            <a:ext cx="59394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Thứ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tư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ngày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tháng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1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năm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2024</a:t>
            </a:r>
            <a:endParaRPr lang="en-US" sz="30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7278" y="742270"/>
            <a:ext cx="220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HP001" pitchFamily="34" charset="0"/>
                <a:ea typeface="HP001" pitchFamily="34" charset="0"/>
              </a:rPr>
              <a:t>ǡ</a:t>
            </a:r>
            <a:r>
              <a:rPr lang="el-GR" sz="2800" b="1" dirty="0">
                <a:latin typeface="HP001" pitchFamily="34" charset="0"/>
                <a:ea typeface="HP001" pitchFamily="34" charset="0"/>
              </a:rPr>
              <a:t>μ</a:t>
            </a:r>
            <a:r>
              <a:rPr lang="en-US" sz="2800" b="1" dirty="0" err="1">
                <a:latin typeface="HP001" pitchFamily="34" charset="0"/>
                <a:ea typeface="HP001" pitchFamily="34" charset="0"/>
              </a:rPr>
              <a:t>ếnḑ</a:t>
            </a:r>
            <a:r>
              <a:rPr lang="en-US" sz="28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2800" b="1" dirty="0" err="1" smtClean="0">
                <a:latin typeface="HP001" pitchFamily="34" charset="0"/>
                <a:ea typeface="HP001" pitchFamily="34" charset="0"/>
              </a:rPr>
              <a:t>VŁİt</a:t>
            </a:r>
            <a:endParaRPr lang="en-US" sz="30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376" y="1335748"/>
            <a:ext cx="24673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Đôi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tai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xấu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xí</a:t>
            </a:r>
            <a:endParaRPr lang="en-US" sz="30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4" name="Google Shape;362;p12"/>
          <p:cNvSpPr/>
          <p:nvPr/>
        </p:nvSpPr>
        <p:spPr>
          <a:xfrm>
            <a:off x="913081" y="5276379"/>
            <a:ext cx="8208335" cy="149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400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r>
              <a:rPr lang="en-US" sz="400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000" b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Chú mèo                nghe tiếng chít chít của lũ chuột.</a:t>
            </a:r>
            <a:endParaRPr sz="3000" b="1" dirty="0">
              <a:solidFill>
                <a:srgbClr val="FF0000"/>
              </a:solidFill>
              <a:latin typeface="HP001" pitchFamily="34" charset="0"/>
              <a:ea typeface="HP001" pitchFamily="34" charset="0"/>
              <a:sym typeface="Arial" panose="020B0604020202020204"/>
            </a:endParaRPr>
          </a:p>
        </p:txBody>
      </p:sp>
      <p:sp>
        <p:nvSpPr>
          <p:cNvPr id="15" name="Google Shape;364;p12"/>
          <p:cNvSpPr/>
          <p:nvPr/>
        </p:nvSpPr>
        <p:spPr>
          <a:xfrm>
            <a:off x="4412502" y="6163189"/>
            <a:ext cx="42354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46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661" y="40879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TIẾT 3</a:t>
            </a:r>
            <a:endParaRPr lang="en-US" sz="3600"/>
          </a:p>
        </p:txBody>
      </p:sp>
    </p:spTree>
    <p:extLst>
      <p:ext uri="{BB962C8B-B14F-4D97-AF65-F5344CB8AC3E}">
        <p14:creationId xmlns="" xmlns:p14="http://schemas.microsoft.com/office/powerpoint/2010/main" val="3842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5.Chọn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38918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4851"/>
            <a:ext cx="9735670" cy="5825617"/>
          </a:xfrm>
          <a:prstGeom prst="rect">
            <a:avLst/>
          </a:prstGeom>
        </p:spPr>
      </p:pic>
      <p:sp>
        <p:nvSpPr>
          <p:cNvPr id="4" name="Google Shape;362;p12"/>
          <p:cNvSpPr/>
          <p:nvPr/>
        </p:nvSpPr>
        <p:spPr>
          <a:xfrm>
            <a:off x="796044" y="1810515"/>
            <a:ext cx="8417474" cy="69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sz="30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0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4    </a:t>
            </a:r>
            <a:r>
              <a:rPr lang="vi-VN" sz="3000" b="1" dirty="0">
                <a:latin typeface="HP001" pitchFamily="34" charset="0"/>
                <a:ea typeface="HP001" pitchFamily="34" charset="0"/>
              </a:rPr>
              <a:t>Cả </a:t>
            </a:r>
            <a:r>
              <a:rPr lang="el-GR" sz="3000" b="1" dirty="0">
                <a:latin typeface="HP001" pitchFamily="34" charset="0"/>
                <a:ea typeface="HP001" pitchFamily="34" charset="0"/>
              </a:rPr>
              <a:t>η</a:t>
            </a:r>
            <a:r>
              <a:rPr lang="vi-VN" sz="3000" b="1" dirty="0">
                <a:latin typeface="HP001" pitchFamily="34" charset="0"/>
                <a:ea typeface="HP001" pitchFamily="34" charset="0"/>
              </a:rPr>
              <a:t>ó</a:t>
            </a:r>
            <a:r>
              <a:rPr lang="el-GR" sz="3000" b="1" dirty="0">
                <a:latin typeface="HP001" pitchFamily="34" charset="0"/>
                <a:ea typeface="HP001" pitchFamily="34" charset="0"/>
              </a:rPr>
              <a:t>Ψ </a:t>
            </a:r>
            <a:r>
              <a:rPr lang="vi-VN" sz="3000" b="1" dirty="0">
                <a:latin typeface="HP001" pitchFamily="34" charset="0"/>
                <a:ea typeface="HP001" pitchFamily="34" charset="0"/>
              </a:rPr>
              <a:t>Ǉɬʎ đượ</a:t>
            </a:r>
            <a:r>
              <a:rPr lang="el-GR" sz="3000" b="1" dirty="0">
                <a:latin typeface="HP001" pitchFamily="34" charset="0"/>
                <a:ea typeface="HP001" pitchFamily="34" charset="0"/>
              </a:rPr>
              <a:t>Ο</a:t>
            </a:r>
            <a:r>
              <a:rPr lang="vi-VN" sz="3000" b="1" dirty="0">
                <a:latin typeface="HP001" pitchFamily="34" charset="0"/>
                <a:ea typeface="HP001" pitchFamily="34" charset="0"/>
              </a:rPr>
              <a:t>ɖ đườ</a:t>
            </a:r>
            <a:r>
              <a:rPr lang="el-GR" sz="3000" b="1" dirty="0">
                <a:latin typeface="HP001" pitchFamily="34" charset="0"/>
                <a:ea typeface="HP001" pitchFamily="34" charset="0"/>
              </a:rPr>
              <a:t>Ϊ</a:t>
            </a:r>
            <a:r>
              <a:rPr lang="vi-VN" sz="3000" b="1" dirty="0">
                <a:latin typeface="HP001" pitchFamily="34" charset="0"/>
                <a:ea typeface="HP001" pitchFamily="34" charset="0"/>
              </a:rPr>
              <a:t>ḑ ȬǞ </a:t>
            </a:r>
            <a:r>
              <a:rPr lang="el-GR" sz="3000" b="1" dirty="0">
                <a:latin typeface="HP001" pitchFamily="34" charset="0"/>
                <a:ea typeface="HP001" pitchFamily="34" charset="0"/>
              </a:rPr>
              <a:t>η</a:t>
            </a:r>
            <a:r>
              <a:rPr lang="vi-VN" sz="3000" b="1" dirty="0">
                <a:latin typeface="HP001" pitchFamily="34" charset="0"/>
                <a:ea typeface="HP001" pitchFamily="34" charset="0"/>
              </a:rPr>
              <a:t>à </a:t>
            </a:r>
            <a:r>
              <a:rPr lang="el-GR" sz="3000" b="1" dirty="0">
                <a:latin typeface="HP001" pitchFamily="34" charset="0"/>
                <a:ea typeface="HP001" pitchFamily="34" charset="0"/>
              </a:rPr>
              <a:t>η</a:t>
            </a:r>
            <a:r>
              <a:rPr lang="vi-VN" sz="3000" b="1" dirty="0">
                <a:latin typeface="HP001" pitchFamily="34" charset="0"/>
                <a:ea typeface="HP001" pitchFamily="34" charset="0"/>
              </a:rPr>
              <a:t>ờ </a:t>
            </a:r>
            <a:endParaRPr sz="3000" b="1" dirty="0">
              <a:solidFill>
                <a:schemeClr val="tx1"/>
              </a:solidFill>
              <a:latin typeface="HP001" pitchFamily="34" charset="0"/>
              <a:ea typeface="HP001" pitchFamily="34" charset="0"/>
              <a:sym typeface="Arial" panose="020B0604020202020204"/>
            </a:endParaRPr>
          </a:p>
        </p:txBody>
      </p:sp>
      <p:sp>
        <p:nvSpPr>
          <p:cNvPr id="5" name="Google Shape;364;p12"/>
          <p:cNvSpPr/>
          <p:nvPr/>
        </p:nvSpPr>
        <p:spPr>
          <a:xfrm>
            <a:off x="1301652" y="2525197"/>
            <a:ext cx="42354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l-GR" sz="30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κ</a:t>
            </a:r>
            <a:r>
              <a:rPr lang="vi-VN" sz="30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ɫʏ của </a:t>
            </a:r>
            <a:r>
              <a:rPr lang="el-GR" sz="30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κ</a:t>
            </a:r>
            <a:r>
              <a:rPr lang="vi-VN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ỏ</a:t>
            </a:r>
            <a:r>
              <a:rPr lang="en-US" sz="30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8195" y="1914532"/>
            <a:ext cx="1181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đô</a:t>
            </a:r>
            <a:r>
              <a:rPr lang="el-GR" sz="30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Τ΅ </a:t>
            </a:r>
            <a:r>
              <a:rPr lang="vi-VN" sz="30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Ǉai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1198" y="129089"/>
            <a:ext cx="59394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Thứ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tư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ngày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tháng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1 </a:t>
            </a:r>
            <a:r>
              <a:rPr lang="en-US" sz="3000" b="1" dirty="0" err="1" smtClean="0">
                <a:latin typeface="HP001" pitchFamily="34" charset="0"/>
                <a:ea typeface="HP001" pitchFamily="34" charset="0"/>
              </a:rPr>
              <a:t>năm</a:t>
            </a:r>
            <a:r>
              <a:rPr lang="en-US" sz="3000" b="1" dirty="0" smtClean="0">
                <a:latin typeface="HP001" pitchFamily="34" charset="0"/>
                <a:ea typeface="HP001" pitchFamily="34" charset="0"/>
              </a:rPr>
              <a:t> 2024</a:t>
            </a:r>
            <a:endParaRPr lang="en-US" sz="30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7278" y="709996"/>
            <a:ext cx="19415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smtClean="0">
                <a:latin typeface="HP001" pitchFamily="34" charset="0"/>
                <a:ea typeface="HP001" pitchFamily="34" charset="0"/>
              </a:rPr>
              <a:t>Tiếng Việt</a:t>
            </a:r>
            <a:endParaRPr lang="en-US" sz="30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7376" y="1346506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HP001" pitchFamily="34" charset="0"/>
                <a:ea typeface="HP001" pitchFamily="34" charset="0"/>
              </a:rPr>
              <a:t>Đô</a:t>
            </a:r>
            <a:r>
              <a:rPr lang="el-GR" sz="2800" b="1" dirty="0">
                <a:latin typeface="HP001" pitchFamily="34" charset="0"/>
                <a:ea typeface="HP001" pitchFamily="34" charset="0"/>
              </a:rPr>
              <a:t>Τ΅ </a:t>
            </a:r>
            <a:r>
              <a:rPr lang="en-US" sz="2800" b="1" dirty="0" err="1">
                <a:latin typeface="HP001" pitchFamily="34" charset="0"/>
                <a:ea typeface="HP001" pitchFamily="34" charset="0"/>
              </a:rPr>
              <a:t>Ǉai</a:t>
            </a:r>
            <a:r>
              <a:rPr lang="en-US" sz="28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2800" b="1" dirty="0" err="1">
                <a:latin typeface="HP001" pitchFamily="34" charset="0"/>
                <a:ea typeface="HP001" pitchFamily="34" charset="0"/>
              </a:rPr>
              <a:t>xấu</a:t>
            </a:r>
            <a:r>
              <a:rPr lang="en-US" sz="28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2800" b="1" dirty="0" err="1">
                <a:latin typeface="HP001" pitchFamily="34" charset="0"/>
                <a:ea typeface="HP001" pitchFamily="34" charset="0"/>
              </a:rPr>
              <a:t>xí</a:t>
            </a:r>
            <a:endParaRPr lang="en-US" sz="30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5" name="Google Shape;364;p12"/>
          <p:cNvSpPr/>
          <p:nvPr/>
        </p:nvSpPr>
        <p:spPr>
          <a:xfrm>
            <a:off x="4412502" y="6163189"/>
            <a:ext cx="423542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00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rgbClr val="0070C0"/>
              </a:solidFill>
            </a:endParaRPr>
          </a:p>
        </p:txBody>
      </p:sp>
      <p:sp>
        <p:nvSpPr>
          <p:cNvPr id="12" name="Google Shape;415;p14"/>
          <p:cNvSpPr/>
          <p:nvPr/>
        </p:nvSpPr>
        <p:spPr>
          <a:xfrm>
            <a:off x="484078" y="3098294"/>
            <a:ext cx="92515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28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5</a:t>
            </a:r>
            <a:r>
              <a:rPr lang="en-US" sz="32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CȄú 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Εϝ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o </a:t>
            </a:r>
            <a:r>
              <a:rPr lang="vi-VN" sz="32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dỏ</a:t>
            </a:r>
            <a:r>
              <a:rPr lang="el-GR" sz="32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Ϊ</a:t>
            </a:r>
            <a:r>
              <a:rPr lang="vi-VN" sz="32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ḑ Ǉai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ǻ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Ή;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Ǉ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Η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ếnḑ 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ε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ít </a:t>
            </a:r>
            <a:r>
              <a:rPr lang="el-GR" sz="3200" b="1" dirty="0">
                <a:latin typeface="HP001" pitchFamily="34" charset="0"/>
                <a:ea typeface="HP001" pitchFamily="34" charset="0"/>
              </a:rPr>
              <a:t>ε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ít của </a:t>
            </a:r>
            <a:endParaRPr sz="3000" b="1" dirty="0">
              <a:solidFill>
                <a:schemeClr val="tx1"/>
              </a:solidFill>
              <a:latin typeface="HP001" pitchFamily="34" charset="0"/>
              <a:ea typeface="HP001" pitchFamily="34" charset="0"/>
              <a:cs typeface="Arial Rounded"/>
              <a:sym typeface="Arial Rounde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6941" y="3765211"/>
            <a:ext cx="15744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3000" b="1" dirty="0">
                <a:latin typeface="HP001" pitchFamily="34" charset="0"/>
                <a:ea typeface="HP001" pitchFamily="34" charset="0"/>
              </a:rPr>
              <a:t>ẚũ </a:t>
            </a:r>
            <a:r>
              <a:rPr lang="el-GR" sz="3000" b="1" dirty="0">
                <a:latin typeface="HP001" pitchFamily="34" charset="0"/>
                <a:ea typeface="HP001" pitchFamily="34" charset="0"/>
              </a:rPr>
              <a:t>ε</a:t>
            </a:r>
            <a:r>
              <a:rPr lang="vi-VN" sz="3000" b="1" dirty="0">
                <a:latin typeface="HP001" pitchFamily="34" charset="0"/>
                <a:ea typeface="HP001" pitchFamily="34" charset="0"/>
              </a:rPr>
              <a:t>uộ</a:t>
            </a:r>
            <a:r>
              <a:rPr lang="el-GR" sz="3000" b="1" dirty="0">
                <a:latin typeface="HP001" pitchFamily="34" charset="0"/>
                <a:ea typeface="HP001" pitchFamily="34" charset="0"/>
              </a:rPr>
              <a:t>Τή</a:t>
            </a:r>
            <a:r>
              <a:rPr lang="en-US" sz="30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chemeClr val="tx1"/>
              </a:solidFill>
              <a:latin typeface="HP001" pitchFamily="34" charset="0"/>
              <a:ea typeface="HP001" pitchFamily="34" charset="0"/>
              <a:cs typeface="Arial Rounded"/>
              <a:sym typeface="Arial Rounded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5619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6. Quan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661" y="408791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/>
              <a:t>TIẾT 4</a:t>
            </a:r>
            <a:endParaRPr lang="en-US" sz="3600"/>
          </a:p>
        </p:txBody>
      </p:sp>
    </p:spTree>
    <p:extLst>
      <p:ext uri="{BB962C8B-B14F-4D97-AF65-F5344CB8AC3E}">
        <p14:creationId xmlns="" xmlns:p14="http://schemas.microsoft.com/office/powerpoint/2010/main" val="1768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311443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7.Nghe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34335" y="3112242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Viết đúng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252" y="634701"/>
            <a:ext cx="318388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Viết</a:t>
            </a:r>
            <a:r>
              <a:rPr lang="en-US" sz="3500" dirty="0" smtClean="0"/>
              <a:t> </a:t>
            </a:r>
            <a:r>
              <a:rPr lang="en-US" sz="3500" dirty="0" err="1" smtClean="0"/>
              <a:t>bảng</a:t>
            </a:r>
            <a:r>
              <a:rPr lang="en-US" sz="3500" dirty="0" smtClean="0"/>
              <a:t> con: 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1957892" y="1563358"/>
            <a:ext cx="252986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/>
              <a:t>t</a:t>
            </a:r>
            <a:r>
              <a:rPr lang="en-US" sz="3500" dirty="0" err="1" smtClean="0"/>
              <a:t>heo</a:t>
            </a:r>
            <a:r>
              <a:rPr lang="en-US" sz="3500" dirty="0" smtClean="0"/>
              <a:t> </a:t>
            </a:r>
            <a:r>
              <a:rPr lang="en-US" sz="3500" dirty="0" err="1" smtClean="0"/>
              <a:t>hướng</a:t>
            </a:r>
            <a:endParaRPr lang="en-US" sz="3500" dirty="0"/>
          </a:p>
        </p:txBody>
      </p:sp>
      <p:sp>
        <p:nvSpPr>
          <p:cNvPr id="4" name="TextBox 3"/>
          <p:cNvSpPr txBox="1"/>
          <p:nvPr/>
        </p:nvSpPr>
        <p:spPr>
          <a:xfrm>
            <a:off x="1957892" y="2346700"/>
            <a:ext cx="188384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/>
              <a:t>t</a:t>
            </a:r>
            <a:r>
              <a:rPr lang="en-US" sz="3500" dirty="0" err="1" smtClean="0"/>
              <a:t>iếng</a:t>
            </a:r>
            <a:r>
              <a:rPr lang="en-US" sz="3500" dirty="0" smtClean="0"/>
              <a:t> </a:t>
            </a:r>
            <a:r>
              <a:rPr lang="en-US" sz="3500" dirty="0" err="1" smtClean="0"/>
              <a:t>gọi</a:t>
            </a:r>
            <a:endParaRPr lang="en-US" sz="3500" dirty="0"/>
          </a:p>
        </p:txBody>
      </p:sp>
      <p:sp>
        <p:nvSpPr>
          <p:cNvPr id="5" name="TextBox 4"/>
          <p:cNvSpPr txBox="1"/>
          <p:nvPr/>
        </p:nvSpPr>
        <p:spPr>
          <a:xfrm>
            <a:off x="1957891" y="3118851"/>
            <a:ext cx="17212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/>
              <a:t>nhóm</a:t>
            </a:r>
            <a:endParaRPr lang="en-US" sz="3500" dirty="0"/>
          </a:p>
        </p:txBody>
      </p:sp>
    </p:spTree>
    <p:extLst>
      <p:ext uri="{BB962C8B-B14F-4D97-AF65-F5344CB8AC3E}">
        <p14:creationId xmlns="" xmlns:p14="http://schemas.microsoft.com/office/powerpoint/2010/main" val="264035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9252" y="344235"/>
            <a:ext cx="42562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err="1" smtClean="0"/>
              <a:t>Tư</a:t>
            </a:r>
            <a:r>
              <a:rPr lang="en-US" sz="3500" dirty="0" smtClean="0"/>
              <a:t> </a:t>
            </a:r>
            <a:r>
              <a:rPr lang="en-US" sz="3500" dirty="0" err="1" smtClean="0"/>
              <a:t>thế</a:t>
            </a:r>
            <a:r>
              <a:rPr lang="en-US" sz="3500" dirty="0" smtClean="0"/>
              <a:t> </a:t>
            </a:r>
            <a:r>
              <a:rPr lang="en-US" sz="3500" dirty="0" err="1" smtClean="0"/>
              <a:t>khi</a:t>
            </a:r>
            <a:r>
              <a:rPr lang="en-US" sz="3500" dirty="0" smtClean="0"/>
              <a:t> </a:t>
            </a:r>
            <a:r>
              <a:rPr lang="en-US" sz="3500" dirty="0" err="1" smtClean="0"/>
              <a:t>ngồi</a:t>
            </a:r>
            <a:r>
              <a:rPr lang="en-US" sz="3500" dirty="0" smtClean="0"/>
              <a:t> </a:t>
            </a:r>
            <a:r>
              <a:rPr lang="en-US" sz="3500" dirty="0" err="1" smtClean="0"/>
              <a:t>viết</a:t>
            </a:r>
            <a:r>
              <a:rPr lang="en-US" sz="3500" dirty="0" smtClean="0"/>
              <a:t>: </a:t>
            </a:r>
            <a:endParaRPr lang="en-US" sz="3500" dirty="0"/>
          </a:p>
        </p:txBody>
      </p:sp>
      <p:pic>
        <p:nvPicPr>
          <p:cNvPr id="4" name="Picture 1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532" y="1349207"/>
            <a:ext cx="2467013" cy="379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9121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58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5CDAE1-FB72-4E05-A1B7-F89E11502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11" r="34444"/>
          <a:stretch/>
        </p:blipFill>
        <p:spPr>
          <a:xfrm>
            <a:off x="76200" y="939629"/>
            <a:ext cx="7239000" cy="4174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7400" y="940143"/>
            <a:ext cx="1447800" cy="247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800"/>
          </a:p>
        </p:txBody>
      </p:sp>
      <p:sp>
        <p:nvSpPr>
          <p:cNvPr id="4" name="Rounded Rectangle 3"/>
          <p:cNvSpPr/>
          <p:nvPr/>
        </p:nvSpPr>
        <p:spPr>
          <a:xfrm>
            <a:off x="1021493" y="1139653"/>
            <a:ext cx="3919151" cy="8986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21492" y="2467877"/>
            <a:ext cx="3962400" cy="896380"/>
          </a:xfrm>
          <a:prstGeom prst="roundRect">
            <a:avLst/>
          </a:prstGeom>
          <a:solidFill>
            <a:srgbClr val="E2E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5611" y="3985440"/>
            <a:ext cx="6124832" cy="896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8252" y="131730"/>
            <a:ext cx="5638800" cy="80791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1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51" y="650839"/>
            <a:ext cx="1871607" cy="293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943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5;p14"/>
          <p:cNvSpPr/>
          <p:nvPr/>
        </p:nvSpPr>
        <p:spPr>
          <a:xfrm>
            <a:off x="256888" y="1753544"/>
            <a:ext cx="87078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</a:t>
            </a:r>
            <a:r>
              <a:rPr lang="en-US" sz="3000" b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Chú </a:t>
            </a:r>
            <a:r>
              <a:rPr lang="en-US" sz="3000" b="1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mèo</a:t>
            </a:r>
            <a:r>
              <a:rPr lang="en-US" sz="3000" b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              nghe </a:t>
            </a:r>
            <a:r>
              <a:rPr lang="en-US" sz="3000" b="1" dirty="0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tiếng</a:t>
            </a:r>
            <a:r>
              <a:rPr lang="en-US" sz="30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chít</a:t>
            </a:r>
            <a:r>
              <a:rPr lang="en-US" sz="3000" b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chít của </a:t>
            </a:r>
            <a:r>
              <a:rPr lang="en-US" sz="3000" b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endParaRPr sz="3000" b="1" dirty="0">
              <a:solidFill>
                <a:schemeClr val="tx1"/>
              </a:solidFill>
              <a:latin typeface="HP001" pitchFamily="34" charset="0"/>
              <a:ea typeface="HP001" pitchFamily="34" charset="0"/>
              <a:cs typeface="Arial Rounded"/>
              <a:sym typeface="Arial Rounded"/>
            </a:endParaRPr>
          </a:p>
        </p:txBody>
      </p:sp>
      <p:sp>
        <p:nvSpPr>
          <p:cNvPr id="4" name="Google Shape;414;p14"/>
          <p:cNvSpPr/>
          <p:nvPr/>
        </p:nvSpPr>
        <p:spPr>
          <a:xfrm>
            <a:off x="3523870" y="1850406"/>
            <a:ext cx="2392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d</a:t>
            </a:r>
            <a:r>
              <a:rPr lang="en-US" sz="28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ỏng</a:t>
            </a:r>
            <a:r>
              <a:rPr lang="en-US" sz="28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tai     </a:t>
            </a:r>
            <a:endParaRPr sz="2800" b="1" dirty="0">
              <a:solidFill>
                <a:srgbClr val="FF0000"/>
              </a:solidFill>
              <a:latin typeface="HP001" pitchFamily="34" charset="0"/>
              <a:ea typeface="HP001" pitchFamily="34" charset="0"/>
              <a:cs typeface="Arial Rounded"/>
              <a:sym typeface="Arial Rounde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4813" y="2420461"/>
            <a:ext cx="15392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000" b="1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l</a:t>
            </a:r>
            <a:r>
              <a:rPr lang="en-US" sz="3000" b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ũ chuột</a:t>
            </a:r>
            <a:r>
              <a:rPr lang="en-US" sz="3000" b="1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.</a:t>
            </a:r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338" y="-239227"/>
            <a:ext cx="9735670" cy="5825617"/>
          </a:xfrm>
          <a:prstGeom prst="rect">
            <a:avLst/>
          </a:prstGeom>
        </p:spPr>
      </p:pic>
      <p:sp>
        <p:nvSpPr>
          <p:cNvPr id="7" name="Google Shape;415;p14"/>
          <p:cNvSpPr/>
          <p:nvPr/>
        </p:nvSpPr>
        <p:spPr>
          <a:xfrm>
            <a:off x="161372" y="2138264"/>
            <a:ext cx="9197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7     </a:t>
            </a:r>
            <a:r>
              <a:rPr lang="vi-VN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Cáɖ bɝȰ cɸȰḑ </a:t>
            </a:r>
            <a:r>
              <a:rPr lang="el-GR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κ</a:t>
            </a:r>
            <a:r>
              <a:rPr lang="vi-VN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ỏ đi </a:t>
            </a:r>
            <a:r>
              <a:rPr lang="el-GR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Ό</a:t>
            </a:r>
            <a:r>
              <a:rPr lang="vi-VN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ʰo ẘướ</a:t>
            </a:r>
            <a:r>
              <a:rPr lang="el-GR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Ϊ</a:t>
            </a:r>
            <a:r>
              <a:rPr lang="vi-VN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ḑ có Ǉ</a:t>
            </a:r>
            <a:r>
              <a:rPr lang="el-GR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Η</a:t>
            </a:r>
            <a:r>
              <a:rPr lang="vi-VN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ếnḑ ẑọ</a:t>
            </a:r>
            <a:r>
              <a:rPr lang="el-GR" sz="30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Τ΅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 </a:t>
            </a:r>
            <a:endParaRPr sz="3000" b="1" dirty="0">
              <a:solidFill>
                <a:schemeClr val="tx1"/>
              </a:solidFill>
              <a:latin typeface="HP001" pitchFamily="34" charset="0"/>
              <a:ea typeface="HP001" pitchFamily="34" charset="0"/>
              <a:cs typeface="Arial Rounded"/>
              <a:sym typeface="Arial Rounde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9297" y="2805181"/>
            <a:ext cx="36968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28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Cả </a:t>
            </a:r>
            <a:r>
              <a:rPr lang="el-GR" sz="28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η</a:t>
            </a:r>
            <a:r>
              <a:rPr lang="vi-VN" sz="28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ó</a:t>
            </a:r>
            <a:r>
              <a:rPr lang="el-GR" sz="28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Ψ </a:t>
            </a:r>
            <a:r>
              <a:rPr lang="vi-VN" sz="28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ȬǞ đượ</a:t>
            </a:r>
            <a:r>
              <a:rPr lang="el-GR" sz="28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Ο</a:t>
            </a:r>
            <a:r>
              <a:rPr lang="vi-VN" sz="28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ɖ </a:t>
            </a:r>
            <a:r>
              <a:rPr lang="el-GR" sz="28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η</a:t>
            </a:r>
            <a:r>
              <a:rPr lang="vi-VN" sz="2800" b="1" dirty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à</a:t>
            </a:r>
            <a:r>
              <a:rPr lang="en-US" sz="30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.</a:t>
            </a:r>
            <a:endParaRPr lang="en-US" sz="3000" b="1" dirty="0">
              <a:solidFill>
                <a:schemeClr val="tx1"/>
              </a:solidFill>
              <a:latin typeface="HP001" pitchFamily="34" charset="0"/>
              <a:ea typeface="HP001" pitchFamily="34" charset="0"/>
              <a:cs typeface="Arial Rounded"/>
              <a:sym typeface="Arial Rounded"/>
            </a:endParaRPr>
          </a:p>
          <a:p>
            <a:endParaRPr lang="en-US" dirty="0"/>
          </a:p>
        </p:txBody>
      </p:sp>
      <p:sp>
        <p:nvSpPr>
          <p:cNvPr id="10" name="Google Shape;414;p14"/>
          <p:cNvSpPr/>
          <p:nvPr/>
        </p:nvSpPr>
        <p:spPr>
          <a:xfrm>
            <a:off x="3688334" y="988986"/>
            <a:ext cx="2392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Nghe</a:t>
            </a:r>
            <a:r>
              <a:rPr lang="en-US" sz="28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viết</a:t>
            </a:r>
            <a:endParaRPr sz="2800" b="1" dirty="0">
              <a:solidFill>
                <a:schemeClr val="tx1"/>
              </a:solidFill>
              <a:latin typeface="HP001" pitchFamily="34" charset="0"/>
              <a:ea typeface="HP001" pitchFamily="34" charset="0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3109190" y="1603980"/>
            <a:ext cx="23923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 err="1">
                <a:latin typeface="HP001" pitchFamily="34" charset="0"/>
                <a:ea typeface="HP001" pitchFamily="34" charset="0"/>
              </a:rPr>
              <a:t>Đô</a:t>
            </a:r>
            <a:r>
              <a:rPr lang="el-GR" sz="2800" b="1" dirty="0">
                <a:latin typeface="HP001" pitchFamily="34" charset="0"/>
                <a:ea typeface="HP001" pitchFamily="34" charset="0"/>
              </a:rPr>
              <a:t>Τ΅ </a:t>
            </a:r>
            <a:r>
              <a:rPr lang="en-US" sz="2800" b="1" dirty="0" err="1">
                <a:latin typeface="HP001" pitchFamily="34" charset="0"/>
                <a:ea typeface="HP001" pitchFamily="34" charset="0"/>
              </a:rPr>
              <a:t>Ǉai</a:t>
            </a:r>
            <a:r>
              <a:rPr lang="en-US" sz="28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2800" b="1" dirty="0" err="1">
                <a:latin typeface="HP001" pitchFamily="34" charset="0"/>
                <a:ea typeface="HP001" pitchFamily="34" charset="0"/>
              </a:rPr>
              <a:t>xấu</a:t>
            </a:r>
            <a:r>
              <a:rPr lang="en-US" sz="28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2800" b="1" dirty="0" err="1">
                <a:latin typeface="HP001" pitchFamily="34" charset="0"/>
                <a:ea typeface="HP001" pitchFamily="34" charset="0"/>
              </a:rPr>
              <a:t>xí</a:t>
            </a:r>
            <a:endParaRPr sz="2800" b="1" dirty="0">
              <a:solidFill>
                <a:srgbClr val="FF0000"/>
              </a:solidFill>
              <a:latin typeface="HP001" pitchFamily="34" charset="0"/>
              <a:ea typeface="HP001" pitchFamily="34" charset="0"/>
              <a:cs typeface="Arial Rounded"/>
              <a:sym typeface="Arial Rounded"/>
            </a:endParaRPr>
          </a:p>
        </p:txBody>
      </p:sp>
      <p:sp>
        <p:nvSpPr>
          <p:cNvPr id="12" name="Google Shape;414;p14"/>
          <p:cNvSpPr/>
          <p:nvPr/>
        </p:nvSpPr>
        <p:spPr>
          <a:xfrm>
            <a:off x="1549096" y="388326"/>
            <a:ext cx="707853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Thứ</a:t>
            </a:r>
            <a:r>
              <a:rPr lang="en-US" sz="30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năm</a:t>
            </a:r>
            <a:r>
              <a:rPr lang="en-US" sz="30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ngày</a:t>
            </a:r>
            <a:r>
              <a:rPr lang="en-US" sz="30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19 </a:t>
            </a:r>
            <a:r>
              <a:rPr lang="en-US" sz="3000" b="1" dirty="0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tháng</a:t>
            </a:r>
            <a:r>
              <a:rPr lang="en-US" sz="30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1 </a:t>
            </a:r>
            <a:r>
              <a:rPr lang="en-US" sz="3000" b="1" dirty="0" err="1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năm</a:t>
            </a:r>
            <a:r>
              <a:rPr lang="en-US" sz="3000" b="1" dirty="0" smtClean="0">
                <a:solidFill>
                  <a:schemeClr val="tx1"/>
                </a:solidFill>
                <a:latin typeface="HP001" pitchFamily="34" charset="0"/>
                <a:ea typeface="HP001" pitchFamily="34" charset="0"/>
                <a:cs typeface="Arial Rounded"/>
                <a:sym typeface="Arial Rounded"/>
              </a:rPr>
              <a:t> 2024</a:t>
            </a:r>
            <a:endParaRPr sz="3000" b="1" dirty="0">
              <a:solidFill>
                <a:schemeClr val="tx1"/>
              </a:solidFill>
              <a:latin typeface="HP001" pitchFamily="34" charset="0"/>
              <a:ea typeface="HP001" pitchFamily="34" charset="0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039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844955" y="493281"/>
            <a:ext cx="816996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8.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it,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r>
              <a:rPr lang="en-US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r>
              <a:rPr lang="en-US" sz="28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2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-1308" y="1531321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2800" b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yt:</a:t>
            </a:r>
            <a:endParaRPr sz="28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394748" y="2716284"/>
            <a:ext cx="896436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iêt:</a:t>
            </a:r>
            <a:endParaRPr sz="28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419562" y="3284813"/>
            <a:ext cx="1248377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uyêt:</a:t>
            </a:r>
            <a:endParaRPr sz="28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434363" y="2175138"/>
            <a:ext cx="705934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it:</a:t>
            </a:r>
            <a:endParaRPr sz="28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" name="Google Shape;573;p21"/>
          <p:cNvSpPr/>
          <p:nvPr/>
        </p:nvSpPr>
        <p:spPr>
          <a:xfrm>
            <a:off x="785814" y="1522351"/>
            <a:ext cx="1871831" cy="6347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2800" b="1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sz="2800" b="1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" name="Google Shape;573;p21"/>
          <p:cNvSpPr/>
          <p:nvPr/>
        </p:nvSpPr>
        <p:spPr>
          <a:xfrm>
            <a:off x="2077095" y="1526086"/>
            <a:ext cx="6862510" cy="6347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suýt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ngã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huýt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sáo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tuýt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còi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xe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buýt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…</a:t>
            </a:r>
            <a:endParaRPr sz="28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0" name="Google Shape;577;p21"/>
          <p:cNvSpPr/>
          <p:nvPr/>
        </p:nvSpPr>
        <p:spPr>
          <a:xfrm>
            <a:off x="500698" y="2155410"/>
            <a:ext cx="8438907" cy="6347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vịt, thịt lợn, tít mù, chi chít, khăng khít...</a:t>
            </a:r>
            <a:endParaRPr sz="28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" name="Google Shape;577;p21"/>
          <p:cNvSpPr/>
          <p:nvPr/>
        </p:nvSpPr>
        <p:spPr>
          <a:xfrm>
            <a:off x="1054204" y="2736176"/>
            <a:ext cx="6660776" cy="6347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 bài, tiết học, thiết lập,  ...</a:t>
            </a:r>
            <a:endParaRPr sz="28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" name="Google Shape;577;p21"/>
          <p:cNvSpPr/>
          <p:nvPr/>
        </p:nvSpPr>
        <p:spPr>
          <a:xfrm>
            <a:off x="1486312" y="3286622"/>
            <a:ext cx="1579617" cy="6347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Tuyệt</a:t>
            </a:r>
            <a:r>
              <a:rPr lang="en-US" sz="28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endParaRPr sz="28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3" name="Google Shape;577;p21"/>
          <p:cNvSpPr/>
          <p:nvPr/>
        </p:nvSpPr>
        <p:spPr>
          <a:xfrm>
            <a:off x="2617689" y="3299168"/>
            <a:ext cx="6429492" cy="63470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uyết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rơi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áp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huyết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băng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tuyết</a:t>
            </a:r>
            <a:r>
              <a:rPr lang="en-US" sz="28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… </a:t>
            </a:r>
            <a:endParaRPr sz="28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65929" y="946673"/>
            <a:ext cx="2958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9. Vẽ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Times New Roman" pitchFamily="18" charset="0"/>
              <a:ea typeface="Arial Rounded"/>
              <a:cs typeface="Times New Roman" pitchFamily="18" charset="0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Times New Roman" pitchFamily="18" charset="0"/>
              <a:ea typeface="Arial Rounded"/>
              <a:cs typeface="Times New Roman" pitchFamily="18" charset="0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Times New Roman" pitchFamily="18" charset="0"/>
              <a:ea typeface="Arial Rounded"/>
              <a:cs typeface="Times New Roman" pitchFamily="18" charset="0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928340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Times New Roman" pitchFamily="18" charset="0"/>
              <a:ea typeface="Arial Rounded"/>
              <a:cs typeface="Times New Roman" pitchFamily="18" charset="0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Times New Roman" pitchFamily="18" charset="0"/>
              <a:ea typeface="Arial Rounded"/>
              <a:cs typeface="Times New Roman" pitchFamily="18" charset="0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Arial Rounded"/>
                <a:cs typeface="Times New Roman" pitchFamily="18" charset="0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Times New Roman" pitchFamily="18" charset="0"/>
              <a:ea typeface="Arial Rounded"/>
              <a:cs typeface="Times New Roman" pitchFamily="18" charset="0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8465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3" y="2"/>
            <a:ext cx="7928387" cy="4561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419548" y="-334508"/>
            <a:ext cx="8477026" cy="500558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28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28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28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sz="2800" dirty="0"/>
          </a:p>
          <a:p>
            <a:pPr lvl="0" algn="just"/>
            <a:r>
              <a:rPr lang="en-US" sz="28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28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28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2800" dirty="0" smtClean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2800" dirty="0">
              <a:solidFill>
                <a:schemeClr val="accen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290467" y="2144017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2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28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154775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28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28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762589" y="2582995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28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6" name="Google Shape;186;p3"/>
          <p:cNvSpPr/>
          <p:nvPr/>
        </p:nvSpPr>
        <p:spPr>
          <a:xfrm>
            <a:off x="663433" y="4267193"/>
            <a:ext cx="65872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220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mới: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1260" y="4242522"/>
            <a:ext cx="76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24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ây,</a:t>
            </a:r>
            <a:endParaRPr lang="en-US" sz="240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5927352" y="4269113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240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ang,</a:t>
            </a:r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6759407" y="4264038"/>
            <a:ext cx="7296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uyt.</a:t>
            </a:r>
          </a:p>
          <a:p>
            <a:endParaRPr lang="en-US"/>
          </a:p>
        </p:txBody>
      </p:sp>
      <p:sp>
        <p:nvSpPr>
          <p:cNvPr id="10" name="Google Shape;186;p3"/>
          <p:cNvSpPr/>
          <p:nvPr/>
        </p:nvSpPr>
        <p:spPr>
          <a:xfrm>
            <a:off x="815833" y="4570205"/>
            <a:ext cx="65872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số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khó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cần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</a:t>
            </a:r>
            <a:r>
              <a:rPr lang="en-US" sz="2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2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lang="en-US" sz="22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2534" y="1180514"/>
            <a:ext cx="263405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</a:t>
            </a:r>
            <a:r>
              <a:rPr lang="vi-VN" sz="35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3500" dirty="0"/>
          </a:p>
        </p:txBody>
      </p:sp>
      <p:sp>
        <p:nvSpPr>
          <p:cNvPr id="3" name="Rectangle 2"/>
          <p:cNvSpPr/>
          <p:nvPr/>
        </p:nvSpPr>
        <p:spPr>
          <a:xfrm>
            <a:off x="4314904" y="1126938"/>
            <a:ext cx="190949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5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5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5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3500" dirty="0"/>
          </a:p>
        </p:txBody>
      </p:sp>
      <p:sp>
        <p:nvSpPr>
          <p:cNvPr id="4" name="Rectangle 3"/>
          <p:cNvSpPr/>
          <p:nvPr/>
        </p:nvSpPr>
        <p:spPr>
          <a:xfrm>
            <a:off x="1299908" y="2267927"/>
            <a:ext cx="178286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5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5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5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5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3500" dirty="0"/>
          </a:p>
        </p:txBody>
      </p:sp>
      <p:sp>
        <p:nvSpPr>
          <p:cNvPr id="5" name="Rectangle 4"/>
          <p:cNvSpPr/>
          <p:nvPr/>
        </p:nvSpPr>
        <p:spPr>
          <a:xfrm>
            <a:off x="4532582" y="2239604"/>
            <a:ext cx="203453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vi-VN" sz="35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5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5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5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endParaRPr lang="en-US" sz="35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5952207" y="1126937"/>
            <a:ext cx="300274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500" b="1" dirty="0" err="1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500" b="1" dirty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500" b="1" dirty="0" err="1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lang="en-US" sz="3500" dirty="0"/>
          </a:p>
        </p:txBody>
      </p:sp>
      <p:sp>
        <p:nvSpPr>
          <p:cNvPr id="7" name="Google Shape;186;p3"/>
          <p:cNvSpPr/>
          <p:nvPr/>
        </p:nvSpPr>
        <p:spPr>
          <a:xfrm>
            <a:off x="912992" y="288662"/>
            <a:ext cx="373431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luyện</a:t>
            </a:r>
            <a:r>
              <a:rPr lang="en-US" sz="2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2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khó</a:t>
            </a:r>
            <a:r>
              <a:rPr lang="en-US" sz="2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:</a:t>
            </a:r>
          </a:p>
        </p:txBody>
      </p:sp>
    </p:spTree>
    <p:extLst>
      <p:ext uri="{BB962C8B-B14F-4D97-AF65-F5344CB8AC3E}">
        <p14:creationId xmlns="" xmlns:p14="http://schemas.microsoft.com/office/powerpoint/2010/main" val="175946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766</TotalTime>
  <Words>2056</Words>
  <Application>Microsoft Office PowerPoint</Application>
  <PresentationFormat>On-screen Show (16:9)</PresentationFormat>
  <Paragraphs>222</Paragraphs>
  <Slides>58</Slides>
  <Notes>45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viettelstrore</cp:lastModifiedBy>
  <cp:revision>115</cp:revision>
  <dcterms:created xsi:type="dcterms:W3CDTF">2020-08-13T09:19:00Z</dcterms:created>
  <dcterms:modified xsi:type="dcterms:W3CDTF">2024-04-04T09:02:50Z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