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8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88" r:id="rId22"/>
    <p:sldId id="278" r:id="rId23"/>
    <p:sldId id="289" r:id="rId24"/>
    <p:sldId id="287" r:id="rId25"/>
    <p:sldId id="279" r:id="rId26"/>
    <p:sldId id="280" r:id="rId27"/>
    <p:sldId id="281" r:id="rId28"/>
    <p:sldId id="282" r:id="rId29"/>
    <p:sldId id="283" r:id="rId30"/>
    <p:sldId id="284" r:id="rId31"/>
    <p:sldId id="25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EE34-602A-48AE-A61F-1AA48BE15E8C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9BE3C-4C02-42B8-A92E-2B03C46F7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4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50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67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55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9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076A-AF7B-472E-A1A9-F3FD27104F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5196-6B2C-4333-A1F0-05F0C0D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6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076A-AF7B-472E-A1A9-F3FD27104F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5196-6B2C-4333-A1F0-05F0C0D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076A-AF7B-472E-A1A9-F3FD27104F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5196-6B2C-4333-A1F0-05F0C0D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4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076A-AF7B-472E-A1A9-F3FD27104F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5196-6B2C-4333-A1F0-05F0C0D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9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076A-AF7B-472E-A1A9-F3FD27104F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5196-6B2C-4333-A1F0-05F0C0D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2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076A-AF7B-472E-A1A9-F3FD27104F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5196-6B2C-4333-A1F0-05F0C0D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67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076A-AF7B-472E-A1A9-F3FD27104F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5196-6B2C-4333-A1F0-05F0C0D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9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076A-AF7B-472E-A1A9-F3FD27104F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5196-6B2C-4333-A1F0-05F0C0D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3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076A-AF7B-472E-A1A9-F3FD27104F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5196-6B2C-4333-A1F0-05F0C0D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5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076A-AF7B-472E-A1A9-F3FD27104F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5196-6B2C-4333-A1F0-05F0C0D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076A-AF7B-472E-A1A9-F3FD27104F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5196-6B2C-4333-A1F0-05F0C0D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1076A-AF7B-472E-A1A9-F3FD27104F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B5196-6B2C-4333-A1F0-05F0C0D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1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NULL"/><Relationship Id="rId7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NUL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NUL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NUL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NULL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NUL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NUL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NUL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2698526" y="-2635476"/>
            <a:ext cx="6858001" cy="12128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2137435" y="15494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endParaRPr lang="en-US" sz="3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518160" y="3042960"/>
            <a:ext cx="1081024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2: TRƯỜNG HỌC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5: HOẠT ĐỘNG KẾT NỐI VỚI CỘNG ĐỒNG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35" y="4736982"/>
            <a:ext cx="3581400" cy="2015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8036" y="4877114"/>
            <a:ext cx="3581400" cy="178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971" y="4877115"/>
            <a:ext cx="1787065" cy="1787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347" y="4631117"/>
            <a:ext cx="4218797" cy="2091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31170C-16C9-2B28-DEE9-1CF40DF9F113}"/>
              </a:ext>
            </a:extLst>
          </p:cNvPr>
          <p:cNvSpPr txBox="1"/>
          <p:nvPr/>
        </p:nvSpPr>
        <p:spPr>
          <a:xfrm>
            <a:off x="722406" y="0"/>
            <a:ext cx="1081024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 MỪNG CÁC THẦY CÔ GIÁO VỀ DỰ GIỜ THĂM LỚP 3B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46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ệnh viện Đa khoa Hà Đông - Sở Y tế Hà Nội">
            <a:extLst>
              <a:ext uri="{FF2B5EF4-FFF2-40B4-BE49-F238E27FC236}">
                <a16:creationId xmlns:a16="http://schemas.microsoft.com/office/drawing/2014/main" id="{FE7DD0A0-EA71-8112-80EB-643E859DB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90" y="-19665"/>
            <a:ext cx="351831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i tiết tin">
            <a:extLst>
              <a:ext uri="{FF2B5EF4-FFF2-40B4-BE49-F238E27FC236}">
                <a16:creationId xmlns:a16="http://schemas.microsoft.com/office/drawing/2014/main" id="{FD8AA2E9-C562-E5A5-E000-68AB1FBB7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-117168"/>
            <a:ext cx="38100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HÒNG BỆNH SỐT XUẤT HUYẾT CHO TRẺ EM | Mầm non 1">
            <a:extLst>
              <a:ext uri="{FF2B5EF4-FFF2-40B4-BE49-F238E27FC236}">
                <a16:creationId xmlns:a16="http://schemas.microsoft.com/office/drawing/2014/main" id="{7D05364F-080B-A5AC-BC20-2CC1993E5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2" y="3022600"/>
            <a:ext cx="5872588" cy="38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úng ta cần hành động nhiều hơn để lan tỏa hoạt động bảo vệ môi trường.- chung ta can hanh dong nhieu hon de lan toa hoat dong bao ve moi truong.">
            <a:extLst>
              <a:ext uri="{FF2B5EF4-FFF2-40B4-BE49-F238E27FC236}">
                <a16:creationId xmlns:a16="http://schemas.microsoft.com/office/drawing/2014/main" id="{32D8884C-36C0-2011-A430-D11F5AB7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/>
          <a:stretch/>
        </p:blipFill>
        <p:spPr bwMode="auto">
          <a:xfrm>
            <a:off x="457200" y="2782712"/>
            <a:ext cx="5384800" cy="4061177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30A45-B0BA-4142-BC34-DD4EA76B5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" y="14111"/>
            <a:ext cx="39624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5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0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97" y="2477563"/>
            <a:ext cx="6307797" cy="4518791"/>
          </a:xfrm>
          <a:prstGeom prst="rect">
            <a:avLst/>
          </a:prstGeom>
        </p:spPr>
      </p:pic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782241" y="59245"/>
            <a:ext cx="8432800" cy="91642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latin typeface="+mj-lt"/>
              </a:rPr>
              <a:t>Quan sát hoạt động của trường Minh, Hoa trong mỗi hình và cho biết: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97" y="59245"/>
            <a:ext cx="863600" cy="7849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22844" y="1058588"/>
            <a:ext cx="8432800" cy="1200329"/>
            <a:chOff x="381000" y="1684600"/>
            <a:chExt cx="6400800" cy="2391264"/>
          </a:xfrm>
          <a:noFill/>
        </p:grpSpPr>
        <p:sp>
          <p:nvSpPr>
            <p:cNvPr id="9" name="Rounded Rectangle 8"/>
            <p:cNvSpPr/>
            <p:nvPr/>
          </p:nvSpPr>
          <p:spPr>
            <a:xfrm>
              <a:off x="381000" y="1776800"/>
              <a:ext cx="6400800" cy="2071299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" y="1684600"/>
              <a:ext cx="6387751" cy="239126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-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Các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bạn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đã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tham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gia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hoạt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động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kết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nối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nào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với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cộng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đồng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?</a:t>
              </a:r>
            </a:p>
            <a:p>
              <a:pPr lvl="0"/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- Ý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nghĩa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của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các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hoạt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động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đó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.</a:t>
              </a:r>
            </a:p>
            <a:p>
              <a:pPr lvl="0"/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-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Nhận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xét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sự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tham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gia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của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các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j-lt"/>
                </a:rPr>
                <a:t>bạn</a:t>
              </a:r>
              <a:r>
                <a:rPr lang="en-US" sz="2400" dirty="0">
                  <a:solidFill>
                    <a:srgbClr val="00B050"/>
                  </a:solidFill>
                  <a:latin typeface="+mj-lt"/>
                </a:rPr>
                <a:t>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461237"/>
            <a:ext cx="5699721" cy="445770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448800" y="151591"/>
            <a:ext cx="2870200" cy="1344368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Thảo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luận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nhóm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92838" y="2538712"/>
            <a:ext cx="1811607" cy="4205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133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0"/>
              </a:rPr>
              <a:t>Trường</a:t>
            </a:r>
            <a:r>
              <a:rPr lang="en-US" sz="2133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0"/>
              </a:rPr>
              <a:t> Minh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022114" y="2538712"/>
            <a:ext cx="1637501" cy="4205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133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0"/>
              </a:rPr>
              <a:t>Trường</a:t>
            </a:r>
            <a:r>
              <a:rPr lang="en-US" sz="2133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0"/>
              </a:rPr>
              <a:t> </a:t>
            </a:r>
            <a:r>
              <a:rPr lang="en-US" sz="2133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0"/>
              </a:rPr>
              <a:t>Hoa</a:t>
            </a:r>
            <a:endParaRPr lang="en-US" sz="2133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6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1B6FF-0606-E45C-F3DD-3D2D300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8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8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3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4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848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572" y="0"/>
            <a:ext cx="7689702" cy="6680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90723" y="105953"/>
            <a:ext cx="4267200" cy="2050682"/>
            <a:chOff x="11582400" y="173026"/>
            <a:chExt cx="6400800" cy="30760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2400" y="173026"/>
              <a:ext cx="6400800" cy="307602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232181" y="1976430"/>
              <a:ext cx="4706096" cy="754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667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Nunito Black" pitchFamily="2" charset="0"/>
                </a:rPr>
                <a:t>Các</a:t>
              </a:r>
              <a:r>
                <a:rPr lang="en-US" sz="2667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Nunito Black" pitchFamily="2" charset="0"/>
                </a:rPr>
                <a:t> </a:t>
              </a:r>
              <a:r>
                <a:rPr lang="en-US" sz="2667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Nunito Black" pitchFamily="2" charset="0"/>
                </a:rPr>
                <a:t>nhóm</a:t>
              </a:r>
              <a:r>
                <a:rPr lang="en-US" sz="2667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Nunito Black" pitchFamily="2" charset="0"/>
                </a:rPr>
                <a:t> </a:t>
              </a:r>
              <a:r>
                <a:rPr lang="en-US" sz="2667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Nunito Black" pitchFamily="2" charset="0"/>
                </a:rPr>
                <a:t>trình</a:t>
              </a:r>
              <a:r>
                <a:rPr lang="en-US" sz="2667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Nunito Black" pitchFamily="2" charset="0"/>
                </a:rPr>
                <a:t> </a:t>
              </a:r>
              <a:r>
                <a:rPr lang="en-US" sz="2667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Nunito Black" pitchFamily="2" charset="0"/>
                </a:rPr>
                <a:t>bày</a:t>
              </a:r>
              <a:endParaRPr lang="en-US" sz="2667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7123367" y="2278433"/>
            <a:ext cx="4826000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04815" indent="-304815" algn="just">
              <a:spcAft>
                <a:spcPts val="53"/>
              </a:spcAft>
              <a:buFontTx/>
              <a:buChar char="-"/>
            </a:pP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 hộ các bạn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 lũ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vi-VN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23367" y="3599643"/>
            <a:ext cx="4826000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53"/>
              </a:spcAft>
            </a:pPr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nghĩa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 các bạn vùng lũ lụt khó khăn cả về vật chất lẫn tinh thần.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31923" y="4936485"/>
            <a:ext cx="4826000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53"/>
              </a:spcAft>
            </a:pPr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sự tham gia của các bạn: Các bạn tham gia rất hào hứng và nhiệt tình.</a:t>
            </a:r>
          </a:p>
        </p:txBody>
      </p:sp>
    </p:spTree>
    <p:extLst>
      <p:ext uri="{BB962C8B-B14F-4D97-AF65-F5344CB8AC3E}">
        <p14:creationId xmlns:p14="http://schemas.microsoft.com/office/powerpoint/2010/main" val="212237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7" name="Picture 3" descr="Toàn cảnh lũ lụt miền Trung: Đại hồng thủy trăm năm có một - Báo Công an  Nhân dân điện tử">
            <a:extLst>
              <a:ext uri="{FF2B5EF4-FFF2-40B4-BE49-F238E27FC236}">
                <a16:creationId xmlns:a16="http://schemas.microsoft.com/office/drawing/2014/main" id="{02A1FBCD-D093-3DBF-0A38-F6273265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93734"/>
            <a:ext cx="4165600" cy="521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7141BB77-DCD7-1A51-8262-1353BC48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89" y="235974"/>
            <a:ext cx="3683000" cy="50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>
            <a:extLst>
              <a:ext uri="{FF2B5EF4-FFF2-40B4-BE49-F238E27FC236}">
                <a16:creationId xmlns:a16="http://schemas.microsoft.com/office/drawing/2014/main" id="{A3BDE103-9EB9-70BD-201C-DF578FC59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177" y="127000"/>
            <a:ext cx="3727623" cy="507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771BD2FB-1B84-1788-7952-003E05415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9536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2DEF56-1D0B-0060-35D7-F9DB982A5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17132"/>
            <a:ext cx="156774" cy="2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933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B2C476-C11E-B13D-24BA-CE7085508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0897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55551F-E820-4F6A-E689-A59864027204}"/>
              </a:ext>
            </a:extLst>
          </p:cNvPr>
          <p:cNvSpPr/>
          <p:nvPr/>
        </p:nvSpPr>
        <p:spPr>
          <a:xfrm>
            <a:off x="3098800" y="5471160"/>
            <a:ext cx="6807200" cy="127508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 dirty="0" err="1"/>
              <a:t>Một</a:t>
            </a:r>
            <a:r>
              <a:rPr lang="en-US" sz="1867" b="1" dirty="0"/>
              <a:t> </a:t>
            </a:r>
            <a:r>
              <a:rPr lang="en-US" sz="1867" b="1" dirty="0" err="1"/>
              <a:t>số</a:t>
            </a:r>
            <a:r>
              <a:rPr lang="en-US" sz="1867" b="1" dirty="0"/>
              <a:t> </a:t>
            </a:r>
            <a:r>
              <a:rPr lang="en-US" sz="1867" b="1" dirty="0" err="1"/>
              <a:t>bức</a:t>
            </a:r>
            <a:r>
              <a:rPr lang="en-US" sz="1867" b="1" dirty="0"/>
              <a:t> </a:t>
            </a:r>
            <a:r>
              <a:rPr lang="en-US" sz="1867" b="1" dirty="0" err="1"/>
              <a:t>ảnh</a:t>
            </a:r>
            <a:r>
              <a:rPr lang="en-US" sz="1867" b="1" dirty="0"/>
              <a:t> </a:t>
            </a:r>
            <a:r>
              <a:rPr lang="en-US" sz="1867" b="1" dirty="0" err="1"/>
              <a:t>chụp</a:t>
            </a:r>
            <a:r>
              <a:rPr lang="en-US" sz="1867" b="1" dirty="0"/>
              <a:t> </a:t>
            </a:r>
            <a:r>
              <a:rPr lang="en-US" sz="1867" b="1" dirty="0" err="1"/>
              <a:t>cảnh</a:t>
            </a:r>
            <a:r>
              <a:rPr lang="en-US" sz="1867" b="1" dirty="0"/>
              <a:t> </a:t>
            </a:r>
            <a:r>
              <a:rPr lang="en-US" sz="1867" b="1" dirty="0" err="1"/>
              <a:t>lũ</a:t>
            </a:r>
            <a:r>
              <a:rPr lang="en-US" sz="1867" b="1" dirty="0"/>
              <a:t> </a:t>
            </a:r>
            <a:r>
              <a:rPr lang="en-US" sz="1867" b="1" dirty="0" err="1"/>
              <a:t>lụt</a:t>
            </a:r>
            <a:r>
              <a:rPr lang="en-US" sz="1867" b="1" dirty="0"/>
              <a:t> </a:t>
            </a:r>
            <a:r>
              <a:rPr lang="en-US" sz="1867" b="1" dirty="0" err="1"/>
              <a:t>Miền</a:t>
            </a:r>
            <a:r>
              <a:rPr lang="en-US" sz="1867" b="1" dirty="0"/>
              <a:t> </a:t>
            </a:r>
            <a:r>
              <a:rPr lang="en-US" sz="1867" b="1" dirty="0" err="1"/>
              <a:t>Trung</a:t>
            </a:r>
            <a:r>
              <a:rPr lang="en-US" sz="1867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067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2706989" y="-2163437"/>
            <a:ext cx="6480633" cy="1183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777" y="5129530"/>
            <a:ext cx="2546036" cy="186555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867668" y="158528"/>
            <a:ext cx="1054549" cy="105454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9137"/>
            <a:ext cx="7087621" cy="6705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01597" y="2118852"/>
            <a:ext cx="4622801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53"/>
              </a:spcAft>
            </a:pPr>
            <a:r>
              <a:rPr lang="vi-VN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13599" y="3209193"/>
            <a:ext cx="4651907" cy="12926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nghĩa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Hạn chế rác thải, bảo vệ môi trường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34109" y="4720541"/>
            <a:ext cx="4631397" cy="12926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53"/>
              </a:spcAft>
            </a:pPr>
            <a:r>
              <a:rPr lang="vi-VN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sự tham gia của các bạn: Các bạn tham gia rất hào hứng và nhiệt tình.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5017" y="12053"/>
            <a:ext cx="4267200" cy="205068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98748" y="1240692"/>
            <a:ext cx="2893741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667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7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67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2667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5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32321-4A2D-4B31-8E62-7CF869857861}"/>
              </a:ext>
            </a:extLst>
          </p:cNvPr>
          <p:cNvSpPr txBox="1"/>
          <p:nvPr/>
        </p:nvSpPr>
        <p:spPr>
          <a:xfrm>
            <a:off x="791242" y="1481696"/>
            <a:ext cx="10128738" cy="3967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Những hoạt động trên là những hoạt động kết nối với cộng đồng. Những hoạt động này thể hiện sự quan tâm, đùm bọc, yêu thương đồng bào bằng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C65FA-72E9-DE9F-EAF0-65AFE0814E85}"/>
              </a:ext>
            </a:extLst>
          </p:cNvPr>
          <p:cNvSpPr txBox="1"/>
          <p:nvPr/>
        </p:nvSpPr>
        <p:spPr>
          <a:xfrm>
            <a:off x="4318000" y="576405"/>
            <a:ext cx="2489981" cy="578882"/>
          </a:xfrm>
          <a:prstGeom prst="roundRect">
            <a:avLst/>
          </a:prstGeom>
          <a:noFill/>
          <a:ln w="28575">
            <a:solidFill>
              <a:srgbClr val="99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luận</a:t>
            </a:r>
            <a:endParaRPr lang="en-US" sz="2800" b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0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2286000" y="2159000"/>
            <a:ext cx="68177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50"/>
                </a:solidFill>
                <a:latin typeface="Sigmar One" panose="000005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3909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3627558" y="-1164252"/>
            <a:ext cx="5036533" cy="97242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555600"/>
            <a:chOff x="0" y="400050"/>
            <a:chExt cx="14857557" cy="5111199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3385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205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2260600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0897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2281644" y="-2561085"/>
            <a:ext cx="6480633" cy="1183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9283" y="5157065"/>
            <a:ext cx="2546036" cy="1865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9245" y="330589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200" dirty="0"/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961427" y="290159"/>
            <a:ext cx="8792173" cy="109157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bg1"/>
                </a:solidFill>
                <a:latin typeface="Nunito Black" pitchFamily="2" charset="0"/>
              </a:rPr>
              <a:t>1. </a:t>
            </a:r>
            <a:r>
              <a:rPr lang="vi-VN" sz="2933" dirty="0">
                <a:solidFill>
                  <a:schemeClr val="bg1"/>
                </a:solidFill>
                <a:latin typeface="Nunito Black" pitchFamily="2" charset="0"/>
              </a:rPr>
              <a:t>Kể tên những hoạt động kết nối với cộng đồng của trường em.</a:t>
            </a:r>
            <a:endParaRPr lang="en-US" sz="2933" dirty="0">
              <a:solidFill>
                <a:schemeClr val="bg1"/>
              </a:solidFill>
              <a:latin typeface="Nunito Black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06" y="158528"/>
            <a:ext cx="706465" cy="735597"/>
          </a:xfrm>
          <a:prstGeom prst="rect">
            <a:avLst/>
          </a:prstGeom>
        </p:spPr>
      </p:pic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56223DF5-813B-CEA7-6D29-9617FDB50696}"/>
              </a:ext>
            </a:extLst>
          </p:cNvPr>
          <p:cNvSpPr/>
          <p:nvPr/>
        </p:nvSpPr>
        <p:spPr>
          <a:xfrm>
            <a:off x="961427" y="1381734"/>
            <a:ext cx="8792173" cy="1013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2.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đã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tham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gia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hoạt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động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nào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?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thích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hoạt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động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nào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nhất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?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Vì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Nunito Black" pitchFamily="2" charset="0"/>
              </a:rPr>
              <a:t>sao</a:t>
            </a:r>
            <a:r>
              <a:rPr lang="en-US" sz="2667" dirty="0">
                <a:solidFill>
                  <a:schemeClr val="bg1"/>
                </a:solidFill>
                <a:latin typeface="Nunito Black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924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41125374400704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710" y="0"/>
            <a:ext cx="8415459" cy="70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6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3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4"/>
            <a:ext cx="2626544" cy="3794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3FF1C-305F-6321-2E3A-0977814D82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" r="1" b="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19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693"/>
            <a:ext cx="5836604" cy="324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606" y="82351"/>
            <a:ext cx="6241981" cy="3248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7060"/>
            <a:ext cx="5908431" cy="3500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431" y="3330376"/>
            <a:ext cx="6348310" cy="35276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60323" y="3666393"/>
            <a:ext cx="3544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7815" y="756880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2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21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722604" y="-1356569"/>
            <a:ext cx="4749534" cy="94438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287483" y="4088441"/>
            <a:ext cx="1899603" cy="26111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67400"/>
            <a:ext cx="2812749" cy="9906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555600"/>
            <a:chOff x="0" y="400050"/>
            <a:chExt cx="14857557" cy="5111199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3385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205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508138" y="1729719"/>
            <a:ext cx="5322311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3399"/>
                </a:solidFill>
                <a:latin typeface="Sigmar One" panose="00000500000000000000" pitchFamily="2" charset="0"/>
              </a:rPr>
              <a:t>TRÒ CHƠI</a:t>
            </a:r>
          </a:p>
          <a:p>
            <a:r>
              <a:rPr lang="en-US" sz="5867" dirty="0">
                <a:solidFill>
                  <a:srgbClr val="FF3399"/>
                </a:solidFill>
                <a:latin typeface="Sigmar One" panose="00000500000000000000" pitchFamily="2" charset="0"/>
              </a:rPr>
              <a:t>VẬN DỤNG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47B9B2D-DA0C-6103-1A6F-DD6F71354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290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7015B88-A365-8C54-2D04-83ABB6C6E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17132"/>
            <a:ext cx="156774" cy="2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933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7DE2748-F066-766D-10C9-7519D68EA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4014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0788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603515" y="-2904361"/>
            <a:ext cx="4749534" cy="116430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271172" y="5059757"/>
            <a:ext cx="846079" cy="16218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57568"/>
            <a:ext cx="4318000" cy="990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27803" y="5104537"/>
            <a:ext cx="1619761" cy="175346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555600"/>
            <a:chOff x="0" y="400050"/>
            <a:chExt cx="14857557" cy="5111199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3385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205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609601" y="1092200"/>
            <a:ext cx="1032731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Sigmar One" panose="00000500000000000000" pitchFamily="2" charset="0"/>
              </a:rPr>
              <a:t>NỐI ĐÚNG- NỐI NHANH</a:t>
            </a: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802566" y="2381866"/>
            <a:ext cx="10647484" cy="319287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A(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B(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04815" indent="-304815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Sau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47B9B2D-DA0C-6103-1A6F-DD6F71354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290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7015B88-A365-8C54-2D04-83ABB6C6E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17132"/>
            <a:ext cx="156774" cy="2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933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7DE2748-F066-766D-10C9-7519D68EA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4014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5653345-5722-EE2F-3630-D3F74A8F93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16400" y="6047750"/>
            <a:ext cx="7975600" cy="8121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AB73CC-DC05-A077-498E-F02400AF12BF}"/>
              </a:ext>
            </a:extLst>
          </p:cNvPr>
          <p:cNvSpPr txBox="1"/>
          <p:nvPr/>
        </p:nvSpPr>
        <p:spPr>
          <a:xfrm>
            <a:off x="3776021" y="177800"/>
            <a:ext cx="470057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atin typeface="Sigmar One" panose="00000500000000000000" pitchFamily="2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51664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89000" y="76200"/>
            <a:ext cx="3940954" cy="7538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A. VIỆC LÀM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21601" y="25400"/>
            <a:ext cx="3149599" cy="749631"/>
          </a:xfrm>
          <a:prstGeom prst="roundRect">
            <a:avLst/>
          </a:prstGeom>
          <a:solidFill>
            <a:srgbClr val="FFCCCC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B. Ý NGHĨA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08801" y="1143000"/>
            <a:ext cx="4979871" cy="838255"/>
          </a:xfrm>
          <a:prstGeom prst="roundRect">
            <a:avLst/>
          </a:prstGeom>
          <a:solidFill>
            <a:srgbClr val="FFCCCC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Lan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tỏa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thương</a:t>
            </a:r>
            <a:endParaRPr lang="en-US" sz="32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11644" y="2260600"/>
            <a:ext cx="5181600" cy="806723"/>
          </a:xfrm>
          <a:prstGeom prst="roundRect">
            <a:avLst/>
          </a:prstGeom>
          <a:solidFill>
            <a:srgbClr val="FFCCCC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Trái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”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11644" y="3378200"/>
            <a:ext cx="5080000" cy="784139"/>
          </a:xfrm>
          <a:prstGeom prst="roundRect">
            <a:avLst/>
          </a:prstGeom>
          <a:solidFill>
            <a:srgbClr val="FFCCCC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Bảo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vệ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môi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trường</a:t>
            </a:r>
            <a:endParaRPr lang="en-US" sz="32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11644" y="4495800"/>
            <a:ext cx="5080000" cy="790508"/>
          </a:xfrm>
          <a:prstGeom prst="roundRect">
            <a:avLst/>
          </a:prstGeom>
          <a:solidFill>
            <a:srgbClr val="FFCCCC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Chia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sẻ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khăn</a:t>
            </a:r>
            <a:endParaRPr lang="en-US" sz="32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11644" y="5613400"/>
            <a:ext cx="5080000" cy="849489"/>
          </a:xfrm>
          <a:prstGeom prst="roundRect">
            <a:avLst/>
          </a:prstGeom>
          <a:solidFill>
            <a:srgbClr val="FFCCCC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Nâng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an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toàn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thông</a:t>
            </a:r>
            <a:endParaRPr lang="en-US" sz="3200" dirty="0">
              <a:solidFill>
                <a:schemeClr val="tx1"/>
              </a:solidFill>
              <a:latin typeface="Nunito Black" pitchFamily="2" charset="0"/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5253707" y="1981255"/>
            <a:ext cx="1662467" cy="419094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stCxn id="4" idx="0"/>
          </p:cNvCxnSpPr>
          <p:nvPr/>
        </p:nvCxnSpPr>
        <p:spPr>
          <a:xfrm flipV="1">
            <a:off x="5431071" y="1593603"/>
            <a:ext cx="1572569" cy="23463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stCxn id="4" idx="0"/>
          </p:cNvCxnSpPr>
          <p:nvPr/>
        </p:nvCxnSpPr>
        <p:spPr>
          <a:xfrm>
            <a:off x="5431071" y="3939984"/>
            <a:ext cx="1632382" cy="10619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4829954" y="2862030"/>
            <a:ext cx="2078846" cy="3038982"/>
          </a:xfrm>
          <a:prstGeom prst="straightConnector1">
            <a:avLst/>
          </a:prstGeom>
          <a:ln w="57150">
            <a:solidFill>
              <a:srgbClr val="FF66FF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 flipV="1">
            <a:off x="4978400" y="3984706"/>
            <a:ext cx="2085053" cy="1730294"/>
          </a:xfrm>
          <a:prstGeom prst="straightConnector1">
            <a:avLst/>
          </a:prstGeom>
          <a:ln w="57150">
            <a:solidFill>
              <a:srgbClr val="FF66FF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Cloud 2">
            <a:extLst>
              <a:ext uri="{FF2B5EF4-FFF2-40B4-BE49-F238E27FC236}">
                <a16:creationId xmlns:a16="http://schemas.microsoft.com/office/drawing/2014/main" id="{000F1652-13A8-AE48-0B00-C6E7CC2FEC4F}"/>
              </a:ext>
            </a:extLst>
          </p:cNvPr>
          <p:cNvSpPr/>
          <p:nvPr/>
        </p:nvSpPr>
        <p:spPr>
          <a:xfrm>
            <a:off x="-98237" y="1193801"/>
            <a:ext cx="5533837" cy="1521795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Tuyên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an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toàn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thông</a:t>
            </a:r>
            <a:endParaRPr lang="en-US" sz="32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91840459-0BF1-218D-21CD-EF07ECE84012}"/>
              </a:ext>
            </a:extLst>
          </p:cNvPr>
          <p:cNvSpPr/>
          <p:nvPr/>
        </p:nvSpPr>
        <p:spPr>
          <a:xfrm>
            <a:off x="0" y="3022600"/>
            <a:ext cx="5435600" cy="183476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Ủng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hộ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lũ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lụt</a:t>
            </a:r>
            <a:endParaRPr lang="en-US" sz="32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8CD2332-EC7B-7350-1502-35649C11840C}"/>
              </a:ext>
            </a:extLst>
          </p:cNvPr>
          <p:cNvSpPr/>
          <p:nvPr/>
        </p:nvSpPr>
        <p:spPr>
          <a:xfrm>
            <a:off x="0" y="5003800"/>
            <a:ext cx="5181600" cy="166048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rác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unito Black" pitchFamily="2" charset="0"/>
              </a:rPr>
              <a:t>xanh</a:t>
            </a:r>
            <a:endParaRPr lang="en-US" sz="3200" dirty="0">
              <a:solidFill>
                <a:schemeClr val="tx1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4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2754085" y="-2463801"/>
            <a:ext cx="6451601" cy="118364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867668" y="158528"/>
            <a:ext cx="1054549" cy="105454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99" y="1267605"/>
            <a:ext cx="11186944" cy="54192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C2E201-7F74-A34B-6776-8DE1F5A07751}"/>
              </a:ext>
            </a:extLst>
          </p:cNvPr>
          <p:cNvSpPr txBox="1">
            <a:spLocks/>
          </p:cNvSpPr>
          <p:nvPr/>
        </p:nvSpPr>
        <p:spPr>
          <a:xfrm>
            <a:off x="965200" y="821126"/>
            <a:ext cx="3705885" cy="783893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  <a:latin typeface="Sigmar One" panose="00000500000000000000" pitchFamily="2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175075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722604" y="-1356569"/>
            <a:ext cx="4749534" cy="94438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287483" y="4088441"/>
            <a:ext cx="1899603" cy="26111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67400"/>
            <a:ext cx="2812749" cy="9906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555600"/>
            <a:chOff x="0" y="400050"/>
            <a:chExt cx="14857557" cy="5111199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3385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205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508138" y="1729719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Sigmar One" panose="00000500000000000000" pitchFamily="2" charset="0"/>
              </a:rPr>
              <a:t>DẶN DÒ</a:t>
            </a: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2209284" y="2820774"/>
            <a:ext cx="7776173" cy="1907316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 algn="just">
              <a:buFontTx/>
              <a:buChar char="-"/>
            </a:pPr>
            <a:r>
              <a:rPr lang="vi-VN" sz="1867" dirty="0">
                <a:solidFill>
                  <a:schemeClr val="tx1"/>
                </a:solidFill>
                <a:latin typeface="Nunito Black" pitchFamily="2" charset="0"/>
              </a:rPr>
              <a:t>Kể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với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bố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mẹ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những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hoạt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động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kết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nối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với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xã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hội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mà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em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đã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tham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gia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ở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trường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.</a:t>
            </a:r>
          </a:p>
          <a:p>
            <a:pPr marL="304815" indent="-304815" algn="just">
              <a:buFontTx/>
              <a:buChar char="-"/>
            </a:pP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Cùng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với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các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bạn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trong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nhóm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chuẩn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bị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tranh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,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ảnh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,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tư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liệu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,...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về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một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hoạt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động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kết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nối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với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cộng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đồng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mà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em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và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các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bạn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đã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tham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gia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để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giới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thiệu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trước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1867" dirty="0" err="1">
                <a:solidFill>
                  <a:schemeClr val="tx1"/>
                </a:solidFill>
                <a:latin typeface="Nunito Black" pitchFamily="2" charset="0"/>
              </a:rPr>
              <a:t>lớp</a:t>
            </a:r>
            <a:r>
              <a:rPr lang="en-US" sz="1867" dirty="0">
                <a:solidFill>
                  <a:schemeClr val="tx1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47B9B2D-DA0C-6103-1A6F-DD6F71354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290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7015B88-A365-8C54-2D04-83ABB6C6E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17132"/>
            <a:ext cx="156774" cy="2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933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7DE2748-F066-766D-10C9-7519D68EA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4014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2351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71" y="133079"/>
            <a:ext cx="11839458" cy="64541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555600"/>
            <a:chOff x="0" y="400050"/>
            <a:chExt cx="14857557" cy="5111199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3385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205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4" name="lop chung ta doan ke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12" end="21242.1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271" y="736601"/>
            <a:ext cx="11839458" cy="5638799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1283648" y="343469"/>
            <a:ext cx="9150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>
                <a:solidFill>
                  <a:srgbClr val="00B05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>
                <a:solidFill>
                  <a:srgbClr val="00B050"/>
                </a:solidFill>
                <a:latin typeface="Sigmar One" panose="00000500000000000000" pitchFamily="2" charset="0"/>
              </a:rPr>
              <a:t>: </a:t>
            </a:r>
            <a:r>
              <a:rPr lang="en-US" sz="3200" i="1" dirty="0" err="1">
                <a:solidFill>
                  <a:srgbClr val="FF0000"/>
                </a:solidFill>
                <a:latin typeface="Sigmar One" panose="00000500000000000000" pitchFamily="2" charset="0"/>
              </a:rPr>
              <a:t>Lớp</a:t>
            </a:r>
            <a:r>
              <a:rPr lang="en-US" sz="3200" i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Sigmar One" panose="00000500000000000000" pitchFamily="2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Sigmar One" panose="00000500000000000000" pitchFamily="2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Sigmar One" panose="00000500000000000000" pitchFamily="2" charset="0"/>
              </a:rPr>
              <a:t>đoàn</a:t>
            </a:r>
            <a:r>
              <a:rPr lang="en-US" sz="3200" i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Sigmar One" panose="00000500000000000000" pitchFamily="2" charset="0"/>
              </a:rPr>
              <a:t>kết</a:t>
            </a:r>
            <a:endParaRPr lang="en-US" sz="3200" i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7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53FF1C-305F-6321-2E3A-0977814D8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1" b="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0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0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2137435" y="1549400"/>
            <a:ext cx="807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 smtClean="0">
                <a:latin typeface="HP001 4 hàng" panose="020B0603050302020204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800" b="1" dirty="0" smtClean="0">
                <a:latin typeface="HP001 4 hàng" panose="020B0603050302020204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HP001 4 hàng" panose="020B0603050302020204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3800" b="1" dirty="0">
                <a:latin typeface="HP001 4 hàng" panose="020B0603050302020204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HP001 4 hàng" panose="020B0603050302020204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latin typeface="HP001 4 hàng" panose="020B0603050302020204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HP001 4 hàng" panose="020B0603050302020204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3800" b="1" dirty="0">
                <a:latin typeface="HP001 4 hàng" panose="020B0603050302020204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HP001 4 hàng" panose="020B0603050302020204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endParaRPr lang="en-US" sz="3800" b="1" dirty="0">
              <a:latin typeface="HP001 4 hàng" panose="020B0603050302020204" pitchFamily="34" charset="-93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8736" y="2092569"/>
            <a:ext cx="98376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800" b="1" dirty="0" err="1" smtClean="0">
                <a:latin typeface="HP001 4 hàng" panose="020B0603050302020204" pitchFamily="34" charset="-93"/>
              </a:rPr>
              <a:t>Chủ</a:t>
            </a:r>
            <a:r>
              <a:rPr lang="en-US" sz="3800" b="1" dirty="0" smtClean="0">
                <a:latin typeface="HP001 4 hàng" panose="020B0603050302020204" pitchFamily="34" charset="-93"/>
              </a:rPr>
              <a:t> </a:t>
            </a:r>
            <a:r>
              <a:rPr lang="en-US" sz="3800" b="1" dirty="0" err="1" smtClean="0">
                <a:latin typeface="HP001 4 hàng" panose="020B0603050302020204" pitchFamily="34" charset="-93"/>
              </a:rPr>
              <a:t>đề</a:t>
            </a:r>
            <a:r>
              <a:rPr lang="en-US" sz="3800" b="1" dirty="0" smtClean="0">
                <a:latin typeface="HP001 4 hàng" panose="020B0603050302020204" pitchFamily="34" charset="-93"/>
              </a:rPr>
              <a:t> 2: </a:t>
            </a:r>
            <a:r>
              <a:rPr lang="en-US" sz="3800" b="1" dirty="0" err="1" smtClean="0">
                <a:latin typeface="HP001 4 hàng" panose="020B0603050302020204" pitchFamily="34" charset="-93"/>
              </a:rPr>
              <a:t>Trường</a:t>
            </a:r>
            <a:r>
              <a:rPr lang="en-US" sz="3800" b="1" dirty="0" smtClean="0">
                <a:latin typeface="HP001 4 hàng" panose="020B0603050302020204" pitchFamily="34" charset="-93"/>
              </a:rPr>
              <a:t> </a:t>
            </a:r>
            <a:r>
              <a:rPr lang="en-US" sz="3800" b="1" dirty="0" err="1" smtClean="0">
                <a:latin typeface="HP001 4 hàng" panose="020B0603050302020204" pitchFamily="34" charset="-93"/>
              </a:rPr>
              <a:t>học</a:t>
            </a:r>
            <a:endParaRPr lang="en-US" sz="3800" b="1" dirty="0" smtClean="0">
              <a:latin typeface="HP001 4 hàng" panose="020B0603050302020204" pitchFamily="34" charset="-93"/>
            </a:endParaRPr>
          </a:p>
          <a:p>
            <a:pPr algn="ctr"/>
            <a:r>
              <a:rPr lang="en-US" sz="38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Bài</a:t>
            </a:r>
            <a:r>
              <a:rPr lang="en-US" sz="38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 5: </a:t>
            </a:r>
            <a:r>
              <a:rPr lang="en-US" sz="38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Hoạt</a:t>
            </a:r>
            <a:r>
              <a:rPr lang="en-US" sz="38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động</a:t>
            </a:r>
            <a:r>
              <a:rPr lang="en-US" sz="38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kết</a:t>
            </a:r>
            <a:r>
              <a:rPr lang="en-US" sz="38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nối</a:t>
            </a:r>
            <a:r>
              <a:rPr lang="en-US" sz="38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với</a:t>
            </a:r>
            <a:r>
              <a:rPr lang="en-US" sz="38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cộng</a:t>
            </a:r>
            <a:r>
              <a:rPr lang="en-US" sz="38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đồng</a:t>
            </a:r>
            <a:endParaRPr lang="en-US" sz="3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2099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710094" y="2736315"/>
            <a:ext cx="7428778" cy="2555600"/>
            <a:chOff x="0" y="400050"/>
            <a:chExt cx="14857557" cy="5111199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3385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205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841637-DEFE-7BE3-E976-8229DA91A13E}"/>
              </a:ext>
            </a:extLst>
          </p:cNvPr>
          <p:cNvSpPr txBox="1"/>
          <p:nvPr/>
        </p:nvSpPr>
        <p:spPr>
          <a:xfrm>
            <a:off x="863600" y="939801"/>
            <a:ext cx="10871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</a:rPr>
              <a:t>CỘNG ĐỒNG</a:t>
            </a:r>
            <a:r>
              <a:rPr lang="en-US" sz="4800" b="1" dirty="0"/>
              <a:t>: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456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2633211" y="-2526619"/>
            <a:ext cx="6858001" cy="1212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1312008" y="1314539"/>
            <a:ext cx="9906000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solidFill>
                  <a:srgbClr val="0070C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lang="en-US" sz="92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35" y="4056472"/>
            <a:ext cx="3581400" cy="2695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8036" y="4149579"/>
            <a:ext cx="35814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971" y="4877115"/>
            <a:ext cx="1787065" cy="1787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347" y="4056473"/>
            <a:ext cx="4218797" cy="2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2667000" y="-2616201"/>
            <a:ext cx="6858001" cy="12090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801" y="5623224"/>
            <a:ext cx="1108622" cy="13739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84000" y="5578000"/>
            <a:ext cx="507999" cy="12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3200" y="-40640"/>
            <a:ext cx="123919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2585718" y="-2616201"/>
            <a:ext cx="6858001" cy="12090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801" y="5623224"/>
            <a:ext cx="1108622" cy="13739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84000" y="5578000"/>
            <a:ext cx="507999" cy="12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540" y="-762753"/>
            <a:ext cx="10588260" cy="5360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6E4E5-2869-9AF1-9E94-E6F16D0789BD}"/>
              </a:ext>
            </a:extLst>
          </p:cNvPr>
          <p:cNvSpPr txBox="1"/>
          <p:nvPr/>
        </p:nvSpPr>
        <p:spPr>
          <a:xfrm>
            <a:off x="2318219" y="5003800"/>
            <a:ext cx="9416581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marL="304815" indent="-304815">
              <a:buFontTx/>
              <a:buChar char="-"/>
            </a:pP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04815" indent="-304815">
              <a:buFontTx/>
              <a:buChar char="-"/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04815" indent="-304815">
              <a:buFontTx/>
              <a:buChar char="-"/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1" y="0"/>
            <a:ext cx="1211286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3" y="2932966"/>
            <a:ext cx="2725615" cy="25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692</Words>
  <Application>Microsoft Office PowerPoint</Application>
  <PresentationFormat>Widescreen</PresentationFormat>
  <Paragraphs>69</Paragraphs>
  <Slides>31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微软雅黑</vt:lpstr>
      <vt:lpstr>Arial</vt:lpstr>
      <vt:lpstr>Calibri</vt:lpstr>
      <vt:lpstr>Calibri Light</vt:lpstr>
      <vt:lpstr>等线</vt:lpstr>
      <vt:lpstr>HP001 4 hàng</vt:lpstr>
      <vt:lpstr>Nunito Black</vt:lpstr>
      <vt:lpstr>Sigmar One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 THI TUOI</dc:creator>
  <cp:lastModifiedBy>CHU THI TUOI</cp:lastModifiedBy>
  <cp:revision>15</cp:revision>
  <dcterms:created xsi:type="dcterms:W3CDTF">2023-09-13T00:57:08Z</dcterms:created>
  <dcterms:modified xsi:type="dcterms:W3CDTF">2023-09-20T07:24:56Z</dcterms:modified>
</cp:coreProperties>
</file>