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9" r:id="rId1"/>
    <p:sldMasterId id="2147483744" r:id="rId2"/>
    <p:sldMasterId id="2147483756" r:id="rId3"/>
    <p:sldMasterId id="2147483768" r:id="rId4"/>
  </p:sldMasterIdLst>
  <p:notesMasterIdLst>
    <p:notesMasterId r:id="rId45"/>
  </p:notesMasterIdLst>
  <p:sldIdLst>
    <p:sldId id="369" r:id="rId5"/>
    <p:sldId id="375" r:id="rId6"/>
    <p:sldId id="376" r:id="rId7"/>
    <p:sldId id="377" r:id="rId8"/>
    <p:sldId id="378" r:id="rId9"/>
    <p:sldId id="401" r:id="rId10"/>
    <p:sldId id="317" r:id="rId11"/>
    <p:sldId id="402" r:id="rId12"/>
    <p:sldId id="276" r:id="rId13"/>
    <p:sldId id="309" r:id="rId14"/>
    <p:sldId id="310" r:id="rId15"/>
    <p:sldId id="280" r:id="rId16"/>
    <p:sldId id="281" r:id="rId17"/>
    <p:sldId id="282" r:id="rId18"/>
    <p:sldId id="283" r:id="rId19"/>
    <p:sldId id="284" r:id="rId20"/>
    <p:sldId id="285" r:id="rId21"/>
    <p:sldId id="287" r:id="rId22"/>
    <p:sldId id="289" r:id="rId23"/>
    <p:sldId id="288" r:id="rId24"/>
    <p:sldId id="286" r:id="rId25"/>
    <p:sldId id="292" r:id="rId26"/>
    <p:sldId id="295" r:id="rId27"/>
    <p:sldId id="296" r:id="rId28"/>
    <p:sldId id="297" r:id="rId29"/>
    <p:sldId id="298" r:id="rId30"/>
    <p:sldId id="314" r:id="rId31"/>
    <p:sldId id="299" r:id="rId32"/>
    <p:sldId id="403" r:id="rId33"/>
    <p:sldId id="302" r:id="rId34"/>
    <p:sldId id="315" r:id="rId35"/>
    <p:sldId id="311" r:id="rId36"/>
    <p:sldId id="312" r:id="rId37"/>
    <p:sldId id="313" r:id="rId38"/>
    <p:sldId id="304" r:id="rId39"/>
    <p:sldId id="305" r:id="rId40"/>
    <p:sldId id="404" r:id="rId41"/>
    <p:sldId id="275" r:id="rId42"/>
    <p:sldId id="316" r:id="rId43"/>
    <p:sldId id="273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A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84" autoAdjust="0"/>
  </p:normalViewPr>
  <p:slideViewPr>
    <p:cSldViewPr snapToGrid="0">
      <p:cViewPr varScale="1">
        <p:scale>
          <a:sx n="55" d="100"/>
          <a:sy n="55" d="100"/>
        </p:scale>
        <p:origin x="1072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94EB7-3A0B-48FE-9BD6-CD5A84AF02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026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“quất” thực ra có hai chữ “u” nhưng Tiếng Việt đã tối giản đi 1 chữ. Đúng nguyên bản là “quuất”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607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mở rộng thêm ở câu hỏi cuối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5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04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168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805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276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311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89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25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28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66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62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26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4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137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38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08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88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71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7AB8523-78BD-45F3-C2E0-9B5760338234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E63C1C-250A-1B51-94CC-CDED1D0FA2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5E767E4-2271-6FAD-150F-84EAD384D053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DF67A21-0975-CCC4-17D3-FDED1D88005B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9AD327-9322-9481-133B-02B655AB08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3CC6A5-C265-58E6-2AC6-CF363F6921B5}"/>
              </a:ext>
            </a:extLst>
          </p:cNvPr>
          <p:cNvSpPr/>
          <p:nvPr userDrawn="1"/>
        </p:nvSpPr>
        <p:spPr>
          <a:xfrm>
            <a:off x="308114" y="188843"/>
            <a:ext cx="11589026" cy="6480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21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31B39AB-54B1-4313-D273-ACF4B8401C6E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09BD14F-7294-B105-E79B-D32811343BD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19D269B-2711-B681-38F4-6D70FAE75349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768637F-A1F2-7B2C-6A2E-0AC5E3B825DE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9B21F7-AA8B-C070-03DF-061E168ACF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F97F85-E741-86CC-B374-B0AD8CBA5AA7}"/>
              </a:ext>
            </a:extLst>
          </p:cNvPr>
          <p:cNvSpPr/>
          <p:nvPr userDrawn="1"/>
        </p:nvSpPr>
        <p:spPr>
          <a:xfrm>
            <a:off x="308114" y="188843"/>
            <a:ext cx="11589026" cy="6480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22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25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77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89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EC5A2A1-F37E-0C18-8E2A-0891872FA9A6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1D50B0-F2CC-BBF4-A1DC-94D8A814A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297A269-103C-4D28-506F-03F8FFACD04D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C75D58-766C-A7AD-788A-3DC46809BA32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970340-54AC-E50C-8772-804C8CCC6C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33344C8-5FFA-5326-5738-6E3E11EF6A8A}"/>
              </a:ext>
            </a:extLst>
          </p:cNvPr>
          <p:cNvSpPr/>
          <p:nvPr userDrawn="1"/>
        </p:nvSpPr>
        <p:spPr>
          <a:xfrm>
            <a:off x="308114" y="188843"/>
            <a:ext cx="11589026" cy="6480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24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663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B7EBD42-F990-5889-4840-C0216974E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5EF985D-F6A7-21DD-D60B-2CF976FAE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813AC1E-AB0B-1782-F39D-91A2BA42C1C4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0ADBED-5C79-0923-24AE-8CA1EF4AB556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0396C6-FE75-DCFA-79FF-D10E89CD25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772486-4CEF-E4FB-ABC1-FF6B940E9C44}"/>
              </a:ext>
            </a:extLst>
          </p:cNvPr>
          <p:cNvSpPr/>
          <p:nvPr userDrawn="1"/>
        </p:nvSpPr>
        <p:spPr>
          <a:xfrm>
            <a:off x="308114" y="188843"/>
            <a:ext cx="11589026" cy="6480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29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3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35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27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847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C9FB91-F3A1-FDD0-C7FB-52A26CEAF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F53142-C5D0-921E-430E-A7B4E1D5F1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2812" y="0"/>
            <a:ext cx="101917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470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94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12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989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6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672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253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098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046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252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013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99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851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344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327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69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58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27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1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A0E4E-64D7-43FA-9BFD-B210F870005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CFC1AEF-9EF9-CEEC-935A-94ADD8A682AD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BC73A40-79D9-18C2-29D3-16D8EF1BEA13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3AF4506-372C-012E-18D3-2F103F18487E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F0094E-4316-F48B-34BF-AA3D93468425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1D1D52-1B6D-5BE4-3D24-01A783B4D38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B9E7B06-FE2C-731D-BB2C-E772E7046337}"/>
              </a:ext>
            </a:extLst>
          </p:cNvPr>
          <p:cNvSpPr/>
          <p:nvPr userDrawn="1"/>
        </p:nvSpPr>
        <p:spPr>
          <a:xfrm>
            <a:off x="308114" y="188843"/>
            <a:ext cx="11589026" cy="6480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1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18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2.xml"/><Relationship Id="rId11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slide" Target="slide7.xml"/><Relationship Id="rId4" Type="http://schemas.openxmlformats.org/officeDocument/2006/relationships/image" Target="../media/image8.png"/><Relationship Id="rId9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Relationship Id="rId6" Type="http://schemas.microsoft.com/office/2007/relationships/hdphoto" Target="../media/hdphoto5.wdp"/><Relationship Id="rId5" Type="http://schemas.openxmlformats.org/officeDocument/2006/relationships/image" Target="../media/image32.jpe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3" Type="http://schemas.openxmlformats.org/officeDocument/2006/relationships/image" Target="../media/image55.jpe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svg"/><Relationship Id="rId1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slide" Target="slide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gif"/><Relationship Id="rId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2" y="919573"/>
            <a:ext cx="10981359" cy="579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987800" y="235808"/>
            <a:ext cx="7772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</a:t>
            </a: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eart 11"/>
          <p:cNvSpPr/>
          <p:nvPr/>
        </p:nvSpPr>
        <p:spPr>
          <a:xfrm>
            <a:off x="1807885" y="3336639"/>
            <a:ext cx="685801" cy="685800"/>
          </a:xfrm>
          <a:prstGeom prst="heart">
            <a:avLst/>
          </a:prstGeom>
          <a:solidFill>
            <a:srgbClr val="FF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eart 12"/>
          <p:cNvSpPr/>
          <p:nvPr/>
        </p:nvSpPr>
        <p:spPr>
          <a:xfrm>
            <a:off x="3879722" y="4017377"/>
            <a:ext cx="453263" cy="523096"/>
          </a:xfrm>
          <a:prstGeom prst="heart">
            <a:avLst/>
          </a:prstGeom>
          <a:solidFill>
            <a:srgbClr val="FF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eart 13"/>
          <p:cNvSpPr/>
          <p:nvPr/>
        </p:nvSpPr>
        <p:spPr>
          <a:xfrm>
            <a:off x="5858458" y="4468117"/>
            <a:ext cx="573873" cy="466496"/>
          </a:xfrm>
          <a:prstGeom prst="heart">
            <a:avLst/>
          </a:prstGeom>
          <a:solidFill>
            <a:srgbClr val="FF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Heart 14"/>
          <p:cNvSpPr/>
          <p:nvPr/>
        </p:nvSpPr>
        <p:spPr>
          <a:xfrm>
            <a:off x="7786505" y="3782317"/>
            <a:ext cx="521923" cy="496608"/>
          </a:xfrm>
          <a:prstGeom prst="heart">
            <a:avLst/>
          </a:prstGeom>
          <a:solidFill>
            <a:srgbClr val="FF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536" y="3281289"/>
            <a:ext cx="731838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>
            <a:hlinkClick r:id="rId6" action="ppaction://hlinksldjump"/>
          </p:cNvPr>
          <p:cNvSpPr/>
          <p:nvPr/>
        </p:nvSpPr>
        <p:spPr>
          <a:xfrm>
            <a:off x="1514667" y="3213598"/>
            <a:ext cx="1272235" cy="9740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hlinkClick r:id="rId7" action="ppaction://hlinksldjump"/>
          </p:cNvPr>
          <p:cNvSpPr/>
          <p:nvPr/>
        </p:nvSpPr>
        <p:spPr>
          <a:xfrm>
            <a:off x="3635891" y="3834793"/>
            <a:ext cx="940924" cy="7056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hlinkClick r:id="rId8" action="ppaction://hlinksldjump"/>
          </p:cNvPr>
          <p:cNvSpPr/>
          <p:nvPr/>
        </p:nvSpPr>
        <p:spPr>
          <a:xfrm>
            <a:off x="5674932" y="4286812"/>
            <a:ext cx="940924" cy="7056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hlinkClick r:id="rId9" action="ppaction://hlinksldjump"/>
          </p:cNvPr>
          <p:cNvSpPr/>
          <p:nvPr/>
        </p:nvSpPr>
        <p:spPr>
          <a:xfrm>
            <a:off x="7577004" y="3644032"/>
            <a:ext cx="940924" cy="7056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547338" y="3048404"/>
            <a:ext cx="1272235" cy="9740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904" y="5829300"/>
            <a:ext cx="1828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71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2201 0.10208 L 0.03491 -0.1310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-11667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1552" y="1143000"/>
            <a:ext cx="5118062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4315" y="3472036"/>
            <a:ext cx="309642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5033" y="3470372"/>
            <a:ext cx="3406070" cy="18653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11767" y="3472518"/>
            <a:ext cx="21149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6096" y="3472036"/>
            <a:ext cx="21149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02139" y="3472518"/>
            <a:ext cx="21149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77348" y="3470372"/>
            <a:ext cx="21149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725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58357" y="39862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khuất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5220" y="3986284"/>
            <a:ext cx="283334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luật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563489" y="39862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49342" y="3810000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78848" y="3810000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051011" y="3810000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020238" y="39862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07973" y="3810000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58357" y="28432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25226" y="28432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huân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504396" y="28432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khuân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16171" y="266700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097655" y="266700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49016" y="266700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020238" y="28432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596422" y="266700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</p:spTree>
    <p:extLst>
      <p:ext uri="{BB962C8B-B14F-4D97-AF65-F5344CB8AC3E}">
        <p14:creationId xmlns:p14="http://schemas.microsoft.com/office/powerpoint/2010/main" val="329634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3" y="4005490"/>
            <a:ext cx="1120616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731" y="-247218"/>
            <a:ext cx="5104946" cy="454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348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8230" y="5591906"/>
            <a:ext cx="69964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55961" y="-144463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08739" y="7938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03056" y="5591906"/>
            <a:ext cx="236559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pic>
        <p:nvPicPr>
          <p:cNvPr id="7" name="Picture 2" descr="Cùng Bộ đội Biên phòng đi tuần tra, kiểm soát phòng, chống dịch COVID-19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368" y="244475"/>
            <a:ext cx="7050815" cy="470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16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52940" y="5439506"/>
            <a:ext cx="726967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22812" y="5439505"/>
            <a:ext cx="290233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pic>
        <p:nvPicPr>
          <p:cNvPr id="2052" name="Picture 4" descr="Ngày sinh rơi vào mùa xuân - hạ - thu - đông, bạn sẽ có tính cách và vận  mệnh hoàn toàn khác nha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21" y="356171"/>
            <a:ext cx="6459909" cy="471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63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43308" y="5524328"/>
            <a:ext cx="665500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 thuật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56495" y="5524328"/>
            <a:ext cx="319256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pic>
        <p:nvPicPr>
          <p:cNvPr id="4098" name="Picture 2" descr="Màn đồng diễn võ thuật 7.000 người tham gia xác lập kỷ lục Việt Nam | Báo  Dân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321" y="152399"/>
            <a:ext cx="9446281" cy="495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37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491831" y="4719097"/>
            <a:ext cx="31046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0752" y="4719097"/>
            <a:ext cx="280277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14498" y="4719097"/>
            <a:ext cx="31046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 thuật</a:t>
            </a:r>
          </a:p>
        </p:txBody>
      </p:sp>
      <p:sp>
        <p:nvSpPr>
          <p:cNvPr id="18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928164" y="-900092"/>
            <a:ext cx="125081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775386" y="-747692"/>
            <a:ext cx="125081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Màn đồng diễn võ thuật 7.000 người tham gia xác lập kỷ lục Việt Nam | Báo  Dân tr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9" r="22005"/>
          <a:stretch/>
        </p:blipFill>
        <p:spPr bwMode="auto">
          <a:xfrm>
            <a:off x="8415007" y="1314450"/>
            <a:ext cx="3303592" cy="27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gày sinh rơi vào mùa xuân - hạ - thu - đông, bạn sẽ có tính cách và vận  mệnh hoàn toàn khác nha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33" y="1314450"/>
            <a:ext cx="3804553" cy="27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ùng Bộ đội Biên phòng đi tuần tra, kiểm soát phòng, chống dịch COVID-19 |  Tin tức mới nhất 24h - Đọc Báo Lao Động online - Laodong.v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831"/>
          <a:stretch/>
        </p:blipFill>
        <p:spPr bwMode="auto">
          <a:xfrm>
            <a:off x="519269" y="1314449"/>
            <a:ext cx="3294525" cy="27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962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4491831" y="5633497"/>
            <a:ext cx="31046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0752" y="5633497"/>
            <a:ext cx="280277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514498" y="5633497"/>
            <a:ext cx="31046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 thuật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58357" y="480543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khuất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265220" y="4805434"/>
            <a:ext cx="283334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luật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563489" y="480543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thuật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9020238" y="480543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58357" y="39100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25226" y="39100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huân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504396" y="39100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khuân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9020238" y="39100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</a:t>
            </a: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54" y="0"/>
            <a:ext cx="4218964" cy="375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891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96" y="5669395"/>
            <a:ext cx="1885475" cy="1188605"/>
          </a:xfrm>
          <a:prstGeom prst="rect">
            <a:avLst/>
          </a:prstGeom>
        </p:spPr>
      </p:pic>
      <p:pic>
        <p:nvPicPr>
          <p:cNvPr id="3" name="UÂ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810" y="1056745"/>
            <a:ext cx="11567160" cy="4369118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4134405-45DA-46C3-AECB-335E33C95894}"/>
              </a:ext>
            </a:extLst>
          </p:cNvPr>
          <p:cNvGrpSpPr/>
          <p:nvPr/>
        </p:nvGrpSpPr>
        <p:grpSpPr>
          <a:xfrm>
            <a:off x="-84565" y="76203"/>
            <a:ext cx="6773662" cy="941185"/>
            <a:chOff x="63500" y="1429216"/>
            <a:chExt cx="5080245" cy="705889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B4D5A29D-6324-4CDE-9C47-CE8D89E54E75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7EF7A6A-8777-4B53-8A23-66122B45F6B8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90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25" y="5145658"/>
            <a:ext cx="2716276" cy="1712343"/>
          </a:xfrm>
          <a:prstGeom prst="rect">
            <a:avLst/>
          </a:prstGeom>
        </p:spPr>
      </p:pic>
      <p:pic>
        <p:nvPicPr>
          <p:cNvPr id="3" name="UÂ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150" y="290513"/>
            <a:ext cx="10515600" cy="3954462"/>
          </a:xfrm>
        </p:spPr>
      </p:pic>
    </p:spTree>
    <p:extLst>
      <p:ext uri="{BB962C8B-B14F-4D97-AF65-F5344CB8AC3E}">
        <p14:creationId xmlns:p14="http://schemas.microsoft.com/office/powerpoint/2010/main" val="66691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3" y="-79995"/>
            <a:ext cx="1941429" cy="1856600"/>
          </a:xfrm>
          <a:prstGeom prst="rect">
            <a:avLst/>
          </a:prstGeom>
        </p:spPr>
      </p:pic>
      <p:sp>
        <p:nvSpPr>
          <p:cNvPr id="4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596336" y="5359118"/>
            <a:ext cx="3107961" cy="11175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 lắm 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60" y="1571647"/>
            <a:ext cx="10768245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oai, uê, uy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 hiệu, xum xuê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 thì thầm với cây xoài lúc lỉu quả.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5445" y="6895828"/>
            <a:ext cx="812800" cy="609600"/>
          </a:xfrm>
          <a:prstGeom prst="rect">
            <a:avLst/>
          </a:prstGeom>
        </p:spPr>
      </p:pic>
      <p:pic>
        <p:nvPicPr>
          <p:cNvPr id="11267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94" y="278251"/>
            <a:ext cx="959973" cy="136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18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930" y="762000"/>
          <a:ext cx="11733344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8714" y="1628776"/>
            <a:ext cx="9577596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Ďân</a:t>
            </a:r>
            <a:endParaRPr kumimoji="0" lang="en-US" sz="28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9042" y="3009903"/>
            <a:ext cx="5430986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Ďân</a:t>
            </a:r>
            <a:endParaRPr kumimoji="0" lang="en-US" sz="1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107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930" y="762000"/>
          <a:ext cx="11733344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0130" y="1628776"/>
            <a:ext cx="8071834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Ďât </a:t>
            </a:r>
            <a:endParaRPr kumimoji="0" lang="en-US" sz="28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0341" y="3009902"/>
            <a:ext cx="5430986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Ďât </a:t>
            </a:r>
            <a:endParaRPr kumimoji="0" lang="en-US" sz="1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185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0" y="34162"/>
            <a:ext cx="12192000" cy="68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891" y="822434"/>
            <a:ext cx="342324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Ǉuần </a:t>
            </a:r>
            <a:endParaRPr kumimoji="0" lang="en-US" sz="8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1345" y="1223071"/>
            <a:ext cx="2303267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 Ǉuần </a:t>
            </a: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707" y="2474408"/>
            <a:ext cx="342324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8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κ</a:t>
            </a:r>
            <a:r>
              <a:rPr kumimoji="0" lang="en-US" sz="8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uật </a:t>
            </a:r>
            <a:endParaRPr kumimoji="0" lang="en-US" sz="8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3356" y="2876743"/>
            <a:ext cx="2303267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κ</a:t>
            </a: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uật </a:t>
            </a: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33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5" t="25521" r="28697" b="27083"/>
          <a:stretch/>
        </p:blipFill>
        <p:spPr bwMode="auto">
          <a:xfrm>
            <a:off x="2601194" y="703322"/>
            <a:ext cx="9590806" cy="589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FFF9A845-9422-4CE9-AEB5-E6067B2FCC2B}"/>
              </a:ext>
            </a:extLst>
          </p:cNvPr>
          <p:cNvSpPr/>
          <p:nvPr/>
        </p:nvSpPr>
        <p:spPr>
          <a:xfrm>
            <a:off x="643741" y="203423"/>
            <a:ext cx="2962821" cy="941185"/>
          </a:xfrm>
          <a:prstGeom prst="round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D654AE-0CAE-4ED2-A72B-CF05DBAA5180}"/>
              </a:ext>
            </a:extLst>
          </p:cNvPr>
          <p:cNvSpPr/>
          <p:nvPr/>
        </p:nvSpPr>
        <p:spPr>
          <a:xfrm>
            <a:off x="407811" y="3429000"/>
            <a:ext cx="2429314" cy="4904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50</a:t>
            </a:r>
            <a:endParaRPr kumimoji="0" lang="en-US" sz="24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650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2909" b="59167"/>
          <a:stretch/>
        </p:blipFill>
        <p:spPr>
          <a:xfrm>
            <a:off x="2283803" y="459715"/>
            <a:ext cx="6076950" cy="338287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56022" y="420358"/>
            <a:ext cx="2627751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4099B4C7-9F96-4706-B305-3EE7C7C40DE5}"/>
              </a:ext>
            </a:extLst>
          </p:cNvPr>
          <p:cNvSpPr txBox="1">
            <a:spLocks/>
          </p:cNvSpPr>
          <p:nvPr/>
        </p:nvSpPr>
        <p:spPr>
          <a:xfrm>
            <a:off x="247651" y="4229683"/>
            <a:ext cx="11643519" cy="216376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kumimoji="0" lang="en-US" sz="399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 Tết, bố và Hà đi chợ hoa mua đào và quất. Cành đào chi chít lộc non, những nụ hoa phớt hồng đang e ấp nở. Cây quất xum xuê, quả vàng óng. Mẹ nhìn bố và Hà nói: “Hai bố con đem cả mùa xuân về nhà rồi đấy”. Cả nhà cùng vui đón xuân.</a:t>
            </a:r>
            <a:endParaRPr kumimoji="0" lang="en-US" sz="359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Google Shape;194;p1">
            <a:extLst>
              <a:ext uri="{FF2B5EF4-FFF2-40B4-BE49-F238E27FC236}">
                <a16:creationId xmlns:a16="http://schemas.microsoft.com/office/drawing/2014/main" id="{18354034-C419-4090-9C4D-94D1A1642D32}"/>
              </a:ext>
            </a:extLst>
          </p:cNvPr>
          <p:cNvSpPr txBox="1"/>
          <p:nvPr/>
        </p:nvSpPr>
        <p:spPr>
          <a:xfrm>
            <a:off x="10044917" y="3877737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kumimoji="0" sz="39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Google Shape;194;p1">
            <a:extLst>
              <a:ext uri="{FF2B5EF4-FFF2-40B4-BE49-F238E27FC236}">
                <a16:creationId xmlns:a16="http://schemas.microsoft.com/office/drawing/2014/main" id="{0FD3C351-F73D-4DB6-9386-7C9CCFAC983E}"/>
              </a:ext>
            </a:extLst>
          </p:cNvPr>
          <p:cNvSpPr txBox="1"/>
          <p:nvPr/>
        </p:nvSpPr>
        <p:spPr>
          <a:xfrm>
            <a:off x="3874370" y="4973848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kumimoji="0" sz="39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Google Shape;194;p1">
            <a:extLst>
              <a:ext uri="{FF2B5EF4-FFF2-40B4-BE49-F238E27FC236}">
                <a16:creationId xmlns:a16="http://schemas.microsoft.com/office/drawing/2014/main" id="{88768749-616B-4F89-BB46-5131EC692FFC}"/>
              </a:ext>
            </a:extLst>
          </p:cNvPr>
          <p:cNvSpPr txBox="1"/>
          <p:nvPr/>
        </p:nvSpPr>
        <p:spPr>
          <a:xfrm>
            <a:off x="9478950" y="5521131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endParaRPr kumimoji="0" sz="39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Google Shape;194;p1">
            <a:extLst>
              <a:ext uri="{FF2B5EF4-FFF2-40B4-BE49-F238E27FC236}">
                <a16:creationId xmlns:a16="http://schemas.microsoft.com/office/drawing/2014/main" id="{BA724716-012D-4B91-9830-BF3573CD6BFB}"/>
              </a:ext>
            </a:extLst>
          </p:cNvPr>
          <p:cNvSpPr txBox="1"/>
          <p:nvPr/>
        </p:nvSpPr>
        <p:spPr>
          <a:xfrm>
            <a:off x="6975638" y="6055731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endParaRPr kumimoji="0" sz="39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24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7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350458" y="1215454"/>
            <a:ext cx="5142506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0459" y="3761282"/>
            <a:ext cx="5142505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</a:p>
        </p:txBody>
      </p:sp>
    </p:spTree>
    <p:extLst>
      <p:ext uri="{BB962C8B-B14F-4D97-AF65-F5344CB8AC3E}">
        <p14:creationId xmlns:p14="http://schemas.microsoft.com/office/powerpoint/2010/main" val="292495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Sắc đào ngày xuân"/>
          <p:cNvSpPr>
            <a:spLocks noChangeAspect="1" noChangeArrowheads="1"/>
          </p:cNvSpPr>
          <p:nvPr/>
        </p:nvSpPr>
        <p:spPr bwMode="auto">
          <a:xfrm>
            <a:off x="155961" y="-144463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82500" y="5821199"/>
            <a:ext cx="3193092" cy="82640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đào</a:t>
            </a:r>
          </a:p>
        </p:txBody>
      </p:sp>
      <p:pic>
        <p:nvPicPr>
          <p:cNvPr id="3" name="Picture 4" descr="Cây Hoa Đào Ngày T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1" y="937617"/>
            <a:ext cx="7581786" cy="426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ự tích cây hoa đào, hoa mai ngày Tết - Siêu thị thiết bị tưới - vật tư  nông nghiệp công nghệ c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866" y="940169"/>
            <a:ext cx="4247213" cy="424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69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hộn nhịp chợ hoa Tết lớn nhất Thủ đô | baotintuc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85" y="181211"/>
            <a:ext cx="8602583" cy="64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864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50262" y="5616359"/>
            <a:ext cx="4250005" cy="999949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quất</a:t>
            </a:r>
          </a:p>
        </p:txBody>
      </p:sp>
      <p:pic>
        <p:nvPicPr>
          <p:cNvPr id="2" name="Picture 2" descr="Chọn quất cảnh dáng, quả đẹp, đủ lá lộc non xanh - | Đăng trên báo Bắc Gia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4" y="131829"/>
            <a:ext cx="3672301" cy="495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à Nội mưa rét, đào quất vắng người mua - Báo Nhân Dâ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168" y="131828"/>
            <a:ext cx="7436407" cy="495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29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AD22C-F1E7-4BE4-A137-7595A71592CC}"/>
              </a:ext>
            </a:extLst>
          </p:cNvPr>
          <p:cNvSpPr txBox="1">
            <a:spLocks/>
          </p:cNvSpPr>
          <p:nvPr/>
        </p:nvSpPr>
        <p:spPr>
          <a:xfrm>
            <a:off x="274240" y="1950940"/>
            <a:ext cx="11643519" cy="216376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 Tết, bố và Hà đi chợ hoa mua đào và quất.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 đào chi chít lộc non, những nụ hoa phớt hồng đang e ấp nở. Cây quất xum xuê, quả vàng óng.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nhìn bố và Hà nói: “Hai bố con đem cả mùa xuân về nhà rồi đấy”.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nhà cùng vui đón xuân.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107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3" y="-79995"/>
            <a:ext cx="1941429" cy="1856600"/>
          </a:xfrm>
          <a:prstGeom prst="rect">
            <a:avLst/>
          </a:prstGeom>
        </p:spPr>
      </p:pic>
      <p:sp>
        <p:nvSpPr>
          <p:cNvPr id="4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596336" y="5359118"/>
            <a:ext cx="3107961" cy="11175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 lắm 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60" y="1571647"/>
            <a:ext cx="10768245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oai, uê, uy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huệ, thủy thủ, bà ngoại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 cúi trêu dám dây khoai lang đang bò trên mặt đất.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55445" y="6895828"/>
            <a:ext cx="812800" cy="609600"/>
          </a:xfrm>
          <a:prstGeom prst="rect">
            <a:avLst/>
          </a:prstGeom>
        </p:spPr>
      </p:pic>
      <p:pic>
        <p:nvPicPr>
          <p:cNvPr id="12291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13" y="42391"/>
            <a:ext cx="1347788" cy="188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54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1334" y="1564668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Gần Tết, bố và Hà đi chợ hoa mua đào và quất. Cành đào chi chít lộc non, những nụ hoa phớt hồng đang e ấp nở. Cây quất xum xuê, quả vàng óng. Mẹ nhìn bố và Hà nói: “Hai bố con đem cả mùa xuân về nhà rồi đấy”. Cả nhà cùng vui đón xuân.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3619" y="5498264"/>
            <a:ext cx="1130556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 Tết, bố và Hà đi đâu và mua gì?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207105" y="1290403"/>
            <a:ext cx="105556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3291" y="1962182"/>
            <a:ext cx="22499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63619" y="5498264"/>
            <a:ext cx="1130556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đào và cây quất hai bố con mua như thế nào?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066859" y="1950939"/>
            <a:ext cx="86958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3291" y="2634244"/>
            <a:ext cx="86357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638674" y="2613005"/>
            <a:ext cx="2136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251334" y="3296310"/>
            <a:ext cx="52495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463619" y="5498264"/>
            <a:ext cx="1130556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đã bao giờ cùng bố mẹ đi chợ hoa chưa?</a:t>
            </a:r>
          </a:p>
        </p:txBody>
      </p:sp>
    </p:spTree>
    <p:extLst>
      <p:ext uri="{BB962C8B-B14F-4D97-AF65-F5344CB8AC3E}">
        <p14:creationId xmlns:p14="http://schemas.microsoft.com/office/powerpoint/2010/main" val="239448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hợ hoa Tết đồng loạt &amp;#39;xả hàng&amp;#39; - Vn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27" y="245686"/>
            <a:ext cx="9446281" cy="629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705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 mẫu trang trí phòng khách đẹp đón Tết nguyên đ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63" y="592318"/>
            <a:ext cx="8060826" cy="604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354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7 vật dụng trang trí Tết giúp nhà đẹp và may mắn hơn - BlogAnCh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66" y="315231"/>
            <a:ext cx="9462841" cy="630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254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ÓN XUÂN] 100+ Hình Ảnh Trang Trí Tết Nguyên Đán ấm cúng và trọn vẹ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67" y="600591"/>
            <a:ext cx="6056218" cy="605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930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8264" y="4612668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Gần Tết, bố và Hà đi chợ hoa mua đào và quất. Cành đào chi chít lộc non, những nụ hoa phớt hồng đang e ấp nở. Cây quất xum xuê, quả vàng óng. Mẹ nhìn bố và Hà nói: “Hai bố con đem cả mùa xuân về nhà rồi đấy”. Cả nhà cùng vui đón xuân.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618" y="-1"/>
            <a:ext cx="8308434" cy="500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659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930" y="203423"/>
            <a:ext cx="2627751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D364DA1-5257-44EC-ACF4-2E916669B714}"/>
              </a:ext>
            </a:extLst>
          </p:cNvPr>
          <p:cNvSpPr txBox="1">
            <a:spLocks/>
          </p:cNvSpPr>
          <p:nvPr/>
        </p:nvSpPr>
        <p:spPr>
          <a:xfrm>
            <a:off x="1737520" y="657116"/>
            <a:ext cx="8382000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 Tết </a:t>
            </a:r>
            <a:endParaRPr kumimoji="0" lang="en-US" sz="598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1C98A-A578-41B7-9DC2-D8C85B769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37"/>
          <a:stretch/>
        </p:blipFill>
        <p:spPr>
          <a:xfrm>
            <a:off x="1483346" y="1712919"/>
            <a:ext cx="9195146" cy="47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4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gày sinh rơi vào mùa xuân - hạ - thu - đông, bạn sẽ có tính cách và vận  mệnh hoàn toàn khác nhau">
            <a:extLst>
              <a:ext uri="{FF2B5EF4-FFF2-40B4-BE49-F238E27FC236}">
                <a16:creationId xmlns:a16="http://schemas.microsoft.com/office/drawing/2014/main" id="{18C5A64B-A9C4-40C0-ACB7-14DB0541F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97" y="120643"/>
            <a:ext cx="7105900" cy="518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19DD12B-ACE7-4654-85F0-0700E8F167F2}"/>
              </a:ext>
            </a:extLst>
          </p:cNvPr>
          <p:cNvSpPr txBox="1">
            <a:spLocks/>
          </p:cNvSpPr>
          <p:nvPr/>
        </p:nvSpPr>
        <p:spPr>
          <a:xfrm>
            <a:off x="2072547" y="5650030"/>
            <a:ext cx="8382000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 Tết </a:t>
            </a:r>
            <a:endParaRPr kumimoji="0" lang="en-US" sz="598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3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26" name="Picture 2" descr="Free vector a girl doing homework with books on white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30" y="1109351"/>
            <a:ext cx="5715898" cy="55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70E733-F9BB-06FE-3DD9-333852B48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413" y="1199350"/>
            <a:ext cx="3877392" cy="48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8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17635" y="1956554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tên các sự vật quanh em có chứa vần vừa học.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381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55" y="0"/>
            <a:ext cx="11713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32839" y="212725"/>
            <a:ext cx="10728325" cy="3016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121725" tIns="60862" rIns="121725" bIns="6086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 vào chỗ chấm vần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oa, oi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 ở Việt Nam rất th...’ mái và an toàn.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290126" y="2965450"/>
            <a:ext cx="8850313" cy="922338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323464" y="4273550"/>
            <a:ext cx="8851900" cy="946150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676" y="3071813"/>
            <a:ext cx="79851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451" y="4400550"/>
            <a:ext cx="80803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352039" y="5638800"/>
            <a:ext cx="8850312" cy="919163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976" y="5778500"/>
            <a:ext cx="80803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035" y="4129398"/>
            <a:ext cx="1941429" cy="1856600"/>
          </a:xfrm>
          <a:prstGeom prst="rect">
            <a:avLst/>
          </a:prstGeom>
        </p:spPr>
      </p:pic>
      <p:pic>
        <p:nvPicPr>
          <p:cNvPr id="13316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855" y="4305082"/>
            <a:ext cx="1347788" cy="182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39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7" t="13333" r="4050" b="54194"/>
          <a:stretch/>
        </p:blipFill>
        <p:spPr>
          <a:xfrm>
            <a:off x="5768917" y="4772422"/>
            <a:ext cx="1857614" cy="1961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8" t="10681" r="38586" b="53620"/>
          <a:stretch/>
        </p:blipFill>
        <p:spPr>
          <a:xfrm rot="769855">
            <a:off x="3391204" y="4766445"/>
            <a:ext cx="1305840" cy="18255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10824" r="66129" b="53262"/>
          <a:stretch/>
        </p:blipFill>
        <p:spPr>
          <a:xfrm rot="20712847">
            <a:off x="312361" y="4375426"/>
            <a:ext cx="1833973" cy="2203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" y="11710"/>
            <a:ext cx="3205605" cy="1923363"/>
          </a:xfrm>
          <a:prstGeom prst="rect">
            <a:avLst/>
          </a:prstGeom>
        </p:spPr>
      </p:pic>
      <p:pic>
        <p:nvPicPr>
          <p:cNvPr id="18" name="Graphic 9">
            <a:extLst>
              <a:ext uri="{FF2B5EF4-FFF2-40B4-BE49-F238E27FC236}">
                <a16:creationId xmlns:a16="http://schemas.microsoft.com/office/drawing/2014/main" id="{6D276259-97E7-11C4-710F-AAFB34080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1989" y="3156155"/>
            <a:ext cx="1849704" cy="3019440"/>
          </a:xfrm>
          <a:prstGeom prst="rect">
            <a:avLst/>
          </a:prstGeom>
        </p:spPr>
      </p:pic>
      <p:pic>
        <p:nvPicPr>
          <p:cNvPr id="32" name="Graphic 6">
            <a:extLst>
              <a:ext uri="{FF2B5EF4-FFF2-40B4-BE49-F238E27FC236}">
                <a16:creationId xmlns:a16="http://schemas.microsoft.com/office/drawing/2014/main" id="{13544356-2E4C-8AA0-D7F7-AEAD9CF28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89452" y="1127987"/>
            <a:ext cx="1820187" cy="4815906"/>
          </a:xfrm>
          <a:prstGeom prst="rect">
            <a:avLst/>
          </a:prstGeom>
        </p:spPr>
      </p:pic>
      <p:pic>
        <p:nvPicPr>
          <p:cNvPr id="31" name="Graphic 18">
            <a:extLst>
              <a:ext uri="{FF2B5EF4-FFF2-40B4-BE49-F238E27FC236}">
                <a16:creationId xmlns:a16="http://schemas.microsoft.com/office/drawing/2014/main" id="{A87C4BBC-7128-0CE0-01E1-8CA8B92359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0074816" y="3429000"/>
            <a:ext cx="2054204" cy="296559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10F20CE-9A21-AA6F-B6DF-65EE869530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577516" y="5033568"/>
            <a:ext cx="13330990" cy="1980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830C1D-25AF-6958-6F55-9F40D25D1B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14094" y="1920109"/>
            <a:ext cx="6895174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9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1" y="-2667000"/>
            <a:ext cx="6857999" cy="12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160" y="5170081"/>
            <a:ext cx="1941429" cy="1856600"/>
          </a:xfrm>
          <a:prstGeom prst="rect">
            <a:avLst/>
          </a:prstGeom>
        </p:spPr>
      </p:pic>
      <p:pic>
        <p:nvPicPr>
          <p:cNvPr id="14339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6" y="5291181"/>
            <a:ext cx="1235111" cy="1880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47713" y="212725"/>
            <a:ext cx="10728325" cy="24004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121725" tIns="60862" rIns="121725" bIns="6086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cùng gió nô giỡn bên những bông huệ trắng.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 hoa được nói đến là hoa gì?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905000" y="4463220"/>
            <a:ext cx="8850313" cy="922338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huệ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38338" y="3232994"/>
            <a:ext cx="8851900" cy="946150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cúc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75" y="4535451"/>
            <a:ext cx="79851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50" y="3316337"/>
            <a:ext cx="80803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966913" y="5638800"/>
            <a:ext cx="8850312" cy="919163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hướng dương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50" y="5778500"/>
            <a:ext cx="80803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50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81" y="0"/>
            <a:ext cx="12161838" cy="3429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211016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25996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rus-Black" pitchFamily="18" charset="0"/>
                <a:cs typeface="Arial" panose="020B0604020202020204" pitchFamily="34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3192" y="855448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78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75371" y="151374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  uât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C1CE93-0F6C-4B8B-8E48-45C0598F7FB6}"/>
              </a:ext>
            </a:extLst>
          </p:cNvPr>
          <p:cNvSpPr txBox="1"/>
          <p:nvPr/>
        </p:nvSpPr>
        <p:spPr>
          <a:xfrm>
            <a:off x="9458871" y="5638801"/>
            <a:ext cx="2133871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S/1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6F2FE6-4565-4B9E-A831-4B7168F91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3599741"/>
            <a:ext cx="3009900" cy="30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B74091C-B57F-4BE4-BB87-64134C0103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667" t="23111" r="51583" b="61630"/>
          <a:stretch/>
        </p:blipFill>
        <p:spPr>
          <a:xfrm>
            <a:off x="-14731" y="1048182"/>
            <a:ext cx="12149946" cy="37580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B927B4B-C1C6-4744-AD61-97599B594D17}"/>
              </a:ext>
            </a:extLst>
          </p:cNvPr>
          <p:cNvSpPr txBox="1">
            <a:spLocks/>
          </p:cNvSpPr>
          <p:nvPr/>
        </p:nvSpPr>
        <p:spPr>
          <a:xfrm>
            <a:off x="-270872" y="5478128"/>
            <a:ext cx="12703582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5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 em xem chương trình nghệ thuật chào xuân.</a:t>
            </a:r>
            <a:endParaRPr kumimoji="0" lang="en-US" sz="4256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DBEEBD-DE8F-4351-9F87-799C71275FE7}"/>
              </a:ext>
            </a:extLst>
          </p:cNvPr>
          <p:cNvSpPr txBox="1">
            <a:spLocks/>
          </p:cNvSpPr>
          <p:nvPr/>
        </p:nvSpPr>
        <p:spPr>
          <a:xfrm>
            <a:off x="10278825" y="5474846"/>
            <a:ext cx="2093076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5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endParaRPr kumimoji="0" lang="en-US" sz="4256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AB69157-4D69-43D3-9CD2-9117D1AF4043}"/>
              </a:ext>
            </a:extLst>
          </p:cNvPr>
          <p:cNvSpPr txBox="1">
            <a:spLocks/>
          </p:cNvSpPr>
          <p:nvPr/>
        </p:nvSpPr>
        <p:spPr>
          <a:xfrm>
            <a:off x="7840363" y="5482115"/>
            <a:ext cx="2093076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5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  <a:endParaRPr kumimoji="0" lang="en-US" sz="4256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D5B16F-6350-4546-8412-D0B0F0EC09B2}"/>
              </a:ext>
            </a:extLst>
          </p:cNvPr>
          <p:cNvGrpSpPr/>
          <p:nvPr/>
        </p:nvGrpSpPr>
        <p:grpSpPr>
          <a:xfrm>
            <a:off x="558575" y="1044195"/>
            <a:ext cx="3457249" cy="941185"/>
            <a:chOff x="63500" y="1429216"/>
            <a:chExt cx="2592937" cy="705889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2085C19E-57BB-40AD-8115-1A68B36BD075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0C3BC3-2D39-4657-9B4A-8ED3084C097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094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081;p40">
            <a:extLst>
              <a:ext uri="{FF2B5EF4-FFF2-40B4-BE49-F238E27FC236}">
                <a16:creationId xmlns:a16="http://schemas.microsoft.com/office/drawing/2014/main" id="{EF823842-7A77-4854-A18F-FDD2F65C30A0}"/>
              </a:ext>
            </a:extLst>
          </p:cNvPr>
          <p:cNvSpPr/>
          <p:nvPr/>
        </p:nvSpPr>
        <p:spPr>
          <a:xfrm>
            <a:off x="4175170" y="1675994"/>
            <a:ext cx="1491763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Google Shape;5082;p40">
            <a:extLst>
              <a:ext uri="{FF2B5EF4-FFF2-40B4-BE49-F238E27FC236}">
                <a16:creationId xmlns:a16="http://schemas.microsoft.com/office/drawing/2014/main" id="{462618C4-D45C-4011-ADB2-78E34FA15E79}"/>
              </a:ext>
            </a:extLst>
          </p:cNvPr>
          <p:cNvSpPr/>
          <p:nvPr/>
        </p:nvSpPr>
        <p:spPr>
          <a:xfrm>
            <a:off x="985727" y="1692237"/>
            <a:ext cx="1520903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Google Shape;5081;p40">
            <a:extLst>
              <a:ext uri="{FF2B5EF4-FFF2-40B4-BE49-F238E27FC236}">
                <a16:creationId xmlns:a16="http://schemas.microsoft.com/office/drawing/2014/main" id="{9577DA15-958B-4D0B-992C-C93EB7C48A2A}"/>
              </a:ext>
            </a:extLst>
          </p:cNvPr>
          <p:cNvSpPr/>
          <p:nvPr/>
        </p:nvSpPr>
        <p:spPr>
          <a:xfrm>
            <a:off x="907234" y="3426738"/>
            <a:ext cx="4869582" cy="189547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uân 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Google Shape;5081;p40">
            <a:extLst>
              <a:ext uri="{FF2B5EF4-FFF2-40B4-BE49-F238E27FC236}">
                <a16:creationId xmlns:a16="http://schemas.microsoft.com/office/drawing/2014/main" id="{0B3960C7-33A5-44F2-ABE1-E9267D7E7552}"/>
              </a:ext>
            </a:extLst>
          </p:cNvPr>
          <p:cNvSpPr/>
          <p:nvPr/>
        </p:nvSpPr>
        <p:spPr>
          <a:xfrm>
            <a:off x="6500335" y="3439275"/>
            <a:ext cx="4869582" cy="189547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uât 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Google Shape;5082;p40">
            <a:extLst>
              <a:ext uri="{FF2B5EF4-FFF2-40B4-BE49-F238E27FC236}">
                <a16:creationId xmlns:a16="http://schemas.microsoft.com/office/drawing/2014/main" id="{62953B91-7EAD-4B41-A4AB-5B1FB2DF7F3B}"/>
              </a:ext>
            </a:extLst>
          </p:cNvPr>
          <p:cNvSpPr/>
          <p:nvPr/>
        </p:nvSpPr>
        <p:spPr>
          <a:xfrm>
            <a:off x="2596144" y="1704319"/>
            <a:ext cx="1491763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Google Shape;5081;p40">
            <a:extLst>
              <a:ext uri="{FF2B5EF4-FFF2-40B4-BE49-F238E27FC236}">
                <a16:creationId xmlns:a16="http://schemas.microsoft.com/office/drawing/2014/main" id="{319FAD3B-668B-42DF-945C-06A0E412BB8E}"/>
              </a:ext>
            </a:extLst>
          </p:cNvPr>
          <p:cNvSpPr/>
          <p:nvPr/>
        </p:nvSpPr>
        <p:spPr>
          <a:xfrm>
            <a:off x="9788053" y="1675994"/>
            <a:ext cx="1572420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Google Shape;5082;p40">
            <a:extLst>
              <a:ext uri="{FF2B5EF4-FFF2-40B4-BE49-F238E27FC236}">
                <a16:creationId xmlns:a16="http://schemas.microsoft.com/office/drawing/2014/main" id="{981502B7-F5D3-4A81-9A80-EACFA8CB2E2E}"/>
              </a:ext>
            </a:extLst>
          </p:cNvPr>
          <p:cNvSpPr/>
          <p:nvPr/>
        </p:nvSpPr>
        <p:spPr>
          <a:xfrm>
            <a:off x="6494908" y="1692237"/>
            <a:ext cx="1603136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Google Shape;5082;p40">
            <a:extLst>
              <a:ext uri="{FF2B5EF4-FFF2-40B4-BE49-F238E27FC236}">
                <a16:creationId xmlns:a16="http://schemas.microsoft.com/office/drawing/2014/main" id="{06DD3F66-EC83-433C-B497-C304186D2CB1}"/>
              </a:ext>
            </a:extLst>
          </p:cNvPr>
          <p:cNvSpPr/>
          <p:nvPr/>
        </p:nvSpPr>
        <p:spPr>
          <a:xfrm>
            <a:off x="8152460" y="1704319"/>
            <a:ext cx="1572420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548342-CB70-4F27-B447-BC0085ACF49B}"/>
              </a:ext>
            </a:extLst>
          </p:cNvPr>
          <p:cNvGrpSpPr/>
          <p:nvPr/>
        </p:nvGrpSpPr>
        <p:grpSpPr>
          <a:xfrm>
            <a:off x="215930" y="203423"/>
            <a:ext cx="2627751" cy="941185"/>
            <a:chOff x="63500" y="1429216"/>
            <a:chExt cx="1970813" cy="705889"/>
          </a:xfrm>
        </p:grpSpPr>
        <p:sp>
          <p:nvSpPr>
            <p:cNvPr id="13" name="Rounded Rectangle 34">
              <a:extLst>
                <a:ext uri="{FF2B5EF4-FFF2-40B4-BE49-F238E27FC236}">
                  <a16:creationId xmlns:a16="http://schemas.microsoft.com/office/drawing/2014/main" id="{CED14DD7-6C27-41B1-9379-96F05F56B21E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A2F82D-415E-46DE-A8EC-8230EE20B97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887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4164" y="2818438"/>
            <a:ext cx="2128734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425" y="2818438"/>
            <a:ext cx="2128734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35475" y="4271442"/>
            <a:ext cx="4305741" cy="1432470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930" y="203423"/>
            <a:ext cx="2627751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429380" y="1219200"/>
            <a:ext cx="212873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483094" y="1219200"/>
            <a:ext cx="2833346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</p:spTree>
    <p:extLst>
      <p:ext uri="{BB962C8B-B14F-4D97-AF65-F5344CB8AC3E}">
        <p14:creationId xmlns:p14="http://schemas.microsoft.com/office/powerpoint/2010/main" val="383227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</TotalTime>
  <Words>640</Words>
  <Application>Microsoft Office PowerPoint</Application>
  <PresentationFormat>Widescreen</PresentationFormat>
  <Paragraphs>149</Paragraphs>
  <Slides>40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Office 主题​​</vt:lpstr>
      <vt:lpstr>3_Office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Thao Tran</cp:lastModifiedBy>
  <cp:revision>83</cp:revision>
  <dcterms:created xsi:type="dcterms:W3CDTF">2020-08-06T11:51:00Z</dcterms:created>
  <dcterms:modified xsi:type="dcterms:W3CDTF">2024-10-29T01:13:45Z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