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56" r:id="rId2"/>
    <p:sldId id="257" r:id="rId3"/>
    <p:sldId id="263" r:id="rId4"/>
    <p:sldId id="258" r:id="rId5"/>
    <p:sldId id="259" r:id="rId6"/>
    <p:sldId id="272" r:id="rId7"/>
    <p:sldId id="331" r:id="rId8"/>
    <p:sldId id="332" r:id="rId9"/>
    <p:sldId id="279" r:id="rId10"/>
    <p:sldId id="336" r:id="rId11"/>
    <p:sldId id="337" r:id="rId12"/>
    <p:sldId id="338" r:id="rId13"/>
    <p:sldId id="390" r:id="rId14"/>
    <p:sldId id="391" r:id="rId15"/>
    <p:sldId id="392" r:id="rId16"/>
    <p:sldId id="315" r:id="rId17"/>
    <p:sldId id="34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FF6"/>
    <a:srgbClr val="D5ABC9"/>
    <a:srgbClr val="FFDF4F"/>
    <a:srgbClr val="F0F0F0"/>
    <a:srgbClr val="56983F"/>
    <a:srgbClr val="5FA341"/>
    <a:srgbClr val="FFFFFF"/>
    <a:srgbClr val="F3F3F4"/>
    <a:srgbClr val="FF8604"/>
    <a:srgbClr val="6231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5010" autoAdjust="0"/>
  </p:normalViewPr>
  <p:slideViewPr>
    <p:cSldViewPr snapToGrid="0">
      <p:cViewPr varScale="1">
        <p:scale>
          <a:sx n="61" d="100"/>
          <a:sy n="61"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71E4C-F223-443F-A824-8FD6E1BD82AD}" type="datetimeFigureOut">
              <a:rPr lang="en-US" smtClean="0"/>
              <a:t>12/14/2024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8F0E4-32DA-46CC-B825-83CB19AB9B81}" type="slidenum">
              <a:rPr lang="en-US" smtClean="0"/>
              <a:t>‹#›</a:t>
            </a:fld>
            <a:endParaRPr lang="en-US"/>
          </a:p>
        </p:txBody>
      </p:sp>
    </p:spTree>
    <p:extLst>
      <p:ext uri="{BB962C8B-B14F-4D97-AF65-F5344CB8AC3E}">
        <p14:creationId xmlns:p14="http://schemas.microsoft.com/office/powerpoint/2010/main" val="40169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63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1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12/14/2024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7346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12/14/2024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6706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12/14/2024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355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12/14/2024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4980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B519ABB-2D69-4055-90A5-805FC9528213}"/>
              </a:ext>
            </a:extLst>
          </p:cNvPr>
          <p:cNvSpPr/>
          <p:nvPr userDrawn="1"/>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ound pink label with white text and a black background&#10;&#10;Description automatically generated">
            <a:extLst>
              <a:ext uri="{FF2B5EF4-FFF2-40B4-BE49-F238E27FC236}">
                <a16:creationId xmlns:a16="http://schemas.microsoft.com/office/drawing/2014/main" id="{0E1CEC85-B290-176E-4285-C3CA5DA548F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44414" y="112626"/>
            <a:ext cx="1676759" cy="1676759"/>
          </a:xfrm>
          <a:prstGeom prst="rect">
            <a:avLst/>
          </a:prstGeom>
        </p:spPr>
      </p:pic>
    </p:spTree>
    <p:extLst>
      <p:ext uri="{BB962C8B-B14F-4D97-AF65-F5344CB8AC3E}">
        <p14:creationId xmlns:p14="http://schemas.microsoft.com/office/powerpoint/2010/main" val="39292631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emf"/><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xml"/><Relationship Id="rId5" Type="http://schemas.openxmlformats.org/officeDocument/2006/relationships/image" Target="../media/image39.sv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11" Type="http://schemas.openxmlformats.org/officeDocument/2006/relationships/audio" Target="../media/audio1.wav"/><Relationship Id="rId5" Type="http://schemas.openxmlformats.org/officeDocument/2006/relationships/audio" Target="../media/audio1.wav"/><Relationship Id="rId10" Type="http://schemas.openxmlformats.org/officeDocument/2006/relationships/image" Target="../media/image22.png"/><Relationship Id="rId4" Type="http://schemas.openxmlformats.org/officeDocument/2006/relationships/notesSlide" Target="../notesSlides/notesSlide1.xml"/><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grpSp>
        <p:nvGrpSpPr>
          <p:cNvPr id="2" name="Group 1">
            <a:extLst>
              <a:ext uri="{FF2B5EF4-FFF2-40B4-BE49-F238E27FC236}">
                <a16:creationId xmlns:a16="http://schemas.microsoft.com/office/drawing/2014/main" id="{993C8963-DB06-422D-B960-5B9D29951D23}"/>
              </a:ext>
            </a:extLst>
          </p:cNvPr>
          <p:cNvGrpSpPr/>
          <p:nvPr/>
        </p:nvGrpSpPr>
        <p:grpSpPr>
          <a:xfrm>
            <a:off x="2466147" y="457200"/>
            <a:ext cx="7259705" cy="831264"/>
            <a:chOff x="2466147" y="457200"/>
            <a:chExt cx="7259705" cy="831264"/>
          </a:xfrm>
        </p:grpSpPr>
        <p:pic>
          <p:nvPicPr>
            <p:cNvPr id="19" name="Picture 18">
              <a:extLst>
                <a:ext uri="{FF2B5EF4-FFF2-40B4-BE49-F238E27FC236}">
                  <a16:creationId xmlns:a16="http://schemas.microsoft.com/office/drawing/2014/main" id="{6A99E2C1-8D21-4A2C-A0FB-564F1B61911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466147" y="457200"/>
              <a:ext cx="7259705" cy="831264"/>
            </a:xfrm>
            <a:prstGeom prst="rect">
              <a:avLst/>
            </a:prstGeom>
          </p:spPr>
        </p:pic>
        <p:sp>
          <p:nvSpPr>
            <p:cNvPr id="20" name="TextBox 19">
              <a:extLst>
                <a:ext uri="{FF2B5EF4-FFF2-40B4-BE49-F238E27FC236}">
                  <a16:creationId xmlns:a16="http://schemas.microsoft.com/office/drawing/2014/main" id="{18B5E726-B57F-40BC-8C82-9D7DCCBA1E4D}"/>
                </a:ext>
              </a:extLst>
            </p:cNvPr>
            <p:cNvSpPr txBox="1"/>
            <p:nvPr/>
          </p:nvSpPr>
          <p:spPr>
            <a:xfrm>
              <a:off x="3214506" y="664324"/>
              <a:ext cx="5762989"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Thứ</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ngày</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tháng</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năm</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p>
          </p:txBody>
        </p:sp>
      </p:grpSp>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15FAA3D9-3C96-4775-73EB-1DB9C140B0D7}"/>
              </a:ext>
            </a:extLst>
          </p:cNvPr>
          <p:cNvPicPr>
            <a:picLocks noChangeAspect="1"/>
          </p:cNvPicPr>
          <p:nvPr/>
        </p:nvPicPr>
        <p:blipFill>
          <a:blip r:embed="rId13"/>
          <a:stretch>
            <a:fillRect/>
          </a:stretch>
        </p:blipFill>
        <p:spPr>
          <a:xfrm>
            <a:off x="5450058" y="2230353"/>
            <a:ext cx="1859441" cy="1072989"/>
          </a:xfrm>
          <a:prstGeom prst="rect">
            <a:avLst/>
          </a:prstGeom>
        </p:spPr>
      </p:pic>
      <p:pic>
        <p:nvPicPr>
          <p:cNvPr id="7" name="Picture 6">
            <a:extLst>
              <a:ext uri="{FF2B5EF4-FFF2-40B4-BE49-F238E27FC236}">
                <a16:creationId xmlns:a16="http://schemas.microsoft.com/office/drawing/2014/main" id="{47A7AC3C-EFA8-1C0F-823D-C9914C57F6E4}"/>
              </a:ext>
            </a:extLst>
          </p:cNvPr>
          <p:cNvPicPr>
            <a:picLocks noChangeAspect="1"/>
          </p:cNvPicPr>
          <p:nvPr/>
        </p:nvPicPr>
        <p:blipFill>
          <a:blip r:embed="rId14"/>
          <a:stretch>
            <a:fillRect/>
          </a:stretch>
        </p:blipFill>
        <p:spPr>
          <a:xfrm>
            <a:off x="2915682" y="3058230"/>
            <a:ext cx="7096359" cy="1603387"/>
          </a:xfrm>
          <a:prstGeom prst="rect">
            <a:avLst/>
          </a:prstGeom>
        </p:spPr>
      </p:pic>
    </p:spTree>
    <p:extLst>
      <p:ext uri="{BB962C8B-B14F-4D97-AF65-F5344CB8AC3E}">
        <p14:creationId xmlns:p14="http://schemas.microsoft.com/office/powerpoint/2010/main" val="2817079516"/>
      </p:ext>
    </p:extLst>
  </p:cSld>
  <p:clrMapOvr>
    <a:masterClrMapping/>
  </p:clrMapOvr>
  <p:transition>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70000">
                                          <p:cBhvr additive="base">
                                            <p:cTn id="11"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70000">
                                          <p:cBhvr additive="base">
                                            <p:cTn id="15"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70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14:bounceEnd="70000">
                                          <p:cBhvr additive="base">
                                            <p:cTn id="23"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14:bounceEnd="70000">
                                          <p:cBhvr additive="base">
                                            <p:cTn id="27"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14:bounceEnd="70000">
                                          <p:cBhvr additive="base">
                                            <p:cTn id="31"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70000">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14:bounceEnd="70000">
                                          <p:cBhvr additive="base">
                                            <p:cTn id="35"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14:presetBounceEnd="70000">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14:bounceEnd="70000">
                                          <p:cBhvr additive="base">
                                            <p:cTn id="39"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14:presetBounceEnd="70000">
                                      <p:stCondLst>
                                        <p:cond delay="0"/>
                                      </p:stCondLst>
                                      <p:childTnLst>
                                        <p:set>
                                          <p:cBhvr>
                                            <p:cTn id="42" dur="1" fill="hold">
                                              <p:stCondLst>
                                                <p:cond delay="0"/>
                                              </p:stCondLst>
                                            </p:cTn>
                                            <p:tgtEl>
                                              <p:spTgt spid="170"/>
                                            </p:tgtEl>
                                            <p:attrNameLst>
                                              <p:attrName>style.visibility</p:attrName>
                                            </p:attrNameLst>
                                          </p:cBhvr>
                                          <p:to>
                                            <p:strVal val="visible"/>
                                          </p:to>
                                        </p:set>
                                        <p:anim calcmode="lin" valueType="num" p14:bounceEnd="70000">
                                          <p:cBhvr additive="base">
                                            <p:cTn id="43"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4"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ppt_x"/>
                                              </p:val>
                                            </p:tav>
                                            <p:tav tm="100000">
                                              <p:val>
                                                <p:strVal val="#ppt_x"/>
                                              </p:val>
                                            </p:tav>
                                          </p:tavLst>
                                        </p:anim>
                                        <p:anim calcmode="lin" valueType="num">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0-#ppt_w/2"/>
                                              </p:val>
                                            </p:tav>
                                            <p:tav tm="100000">
                                              <p:val>
                                                <p:strVal val="#ppt_x"/>
                                              </p:val>
                                            </p:tav>
                                          </p:tavLst>
                                        </p:anim>
                                        <p:anim calcmode="lin" valueType="num">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70"/>
                                            </p:tgtEl>
                                            <p:attrNameLst>
                                              <p:attrName>style.visibility</p:attrName>
                                            </p:attrNameLst>
                                          </p:cBhvr>
                                          <p:to>
                                            <p:strVal val="visible"/>
                                          </p:to>
                                        </p:set>
                                        <p:anim calcmode="lin" valueType="num">
                                          <p:cBhvr additive="base">
                                            <p:cTn id="43" dur="1000" fill="hold"/>
                                            <p:tgtEl>
                                              <p:spTgt spid="170"/>
                                            </p:tgtEl>
                                            <p:attrNameLst>
                                              <p:attrName>ppt_x</p:attrName>
                                            </p:attrNameLst>
                                          </p:cBhvr>
                                          <p:tavLst>
                                            <p:tav tm="0">
                                              <p:val>
                                                <p:strVal val="1+#ppt_w/2"/>
                                              </p:val>
                                            </p:tav>
                                            <p:tav tm="100000">
                                              <p:val>
                                                <p:strVal val="#ppt_x"/>
                                              </p:val>
                                            </p:tav>
                                          </p:tavLst>
                                        </p:anim>
                                        <p:anim calcmode="lin" valueType="num">
                                          <p:cBhvr additive="base">
                                            <p:cTn id="44"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01524" cy="1232993"/>
            <a:chOff x="729748" y="853200"/>
            <a:chExt cx="11301524" cy="1232993"/>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1" y="914400"/>
              <a:ext cx="11045991" cy="1171793"/>
              <a:chOff x="985281" y="914400"/>
              <a:chExt cx="16428708" cy="187549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1" y="914400"/>
                <a:ext cx="16428708" cy="1875495"/>
                <a:chOff x="289670" y="3263477"/>
                <a:chExt cx="16527343" cy="2333014"/>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0" y="3263477"/>
                  <a:ext cx="16527343" cy="2333014"/>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0" y="3390947"/>
                  <a:ext cx="16057771" cy="2059059"/>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219647" y="1091664"/>
                <a:ext cx="13771829" cy="15763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000000"/>
                    </a:solidFill>
                    <a:latin typeface="Cambria" panose="02040503050406030204" pitchFamily="18" charset="0"/>
                    <a:ea typeface="Cambria" panose="02040503050406030204" pitchFamily="18" charset="0"/>
                  </a:rPr>
                  <a:t>C</a:t>
                </a:r>
                <a:r>
                  <a:rPr lang="en-US" sz="3200" b="0" i="0" dirty="0" err="1">
                    <a:solidFill>
                      <a:srgbClr val="000000"/>
                    </a:solidFill>
                    <a:effectLst/>
                    <a:latin typeface="Cambria" panose="02040503050406030204" pitchFamily="18" charset="0"/>
                    <a:ea typeface="Cambria" panose="02040503050406030204" pitchFamily="18" charset="0"/>
                  </a:rPr>
                  <a:t>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cách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viết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phần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hợp</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ghi</a:t>
                </a:r>
                <a:r>
                  <a:rPr lang="en-US" sz="3200" b="0" i="0" dirty="0">
                    <a:solidFill>
                      <a:srgbClr val="000000"/>
                    </a:solidFill>
                    <a:effectLst/>
                    <a:latin typeface="Cambria" panose="02040503050406030204" pitchFamily="18" charset="0"/>
                    <a:ea typeface="Cambria" panose="02040503050406030204" pitchFamily="18" charset="0"/>
                  </a:rPr>
                  <a:t> ở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chiếc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xe</a:t>
                </a:r>
                <a:r>
                  <a:rPr lang="en-US" sz="3200" b="0" i="0" dirty="0">
                    <a:solidFill>
                      <a:srgbClr val="000000"/>
                    </a:solidFill>
                    <a:effectLst/>
                    <a:latin typeface="Cambria" panose="02040503050406030204" pitchFamily="18" charset="0"/>
                    <a:ea typeface="Cambria" panose="02040503050406030204" pitchFamily="18" charset="0"/>
                  </a:rPr>
                  <a:t>.</a:t>
                </a:r>
                <a:endParaRPr kumimoji="0" lang="en-US" sz="199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1</a:t>
              </a:r>
            </a:p>
          </p:txBody>
        </p:sp>
      </p:grpSp>
      <p:pic>
        <p:nvPicPr>
          <p:cNvPr id="9" name="Picture 8">
            <a:extLst>
              <a:ext uri="{FF2B5EF4-FFF2-40B4-BE49-F238E27FC236}">
                <a16:creationId xmlns:a16="http://schemas.microsoft.com/office/drawing/2014/main" id="{4EF461E3-E1F1-A73C-9A63-B2998210F515}"/>
              </a:ext>
            </a:extLst>
          </p:cNvPr>
          <p:cNvPicPr>
            <a:picLocks noChangeAspect="1"/>
          </p:cNvPicPr>
          <p:nvPr/>
        </p:nvPicPr>
        <p:blipFill>
          <a:blip r:embed="rId2"/>
          <a:stretch>
            <a:fillRect/>
          </a:stretch>
        </p:blipFill>
        <p:spPr>
          <a:xfrm>
            <a:off x="618303" y="1812870"/>
            <a:ext cx="11211296" cy="3915268"/>
          </a:xfrm>
          <a:prstGeom prst="rect">
            <a:avLst/>
          </a:prstGeom>
        </p:spPr>
      </p:pic>
      <p:cxnSp>
        <p:nvCxnSpPr>
          <p:cNvPr id="17" name="Straight Connector 16">
            <a:extLst>
              <a:ext uri="{FF2B5EF4-FFF2-40B4-BE49-F238E27FC236}">
                <a16:creationId xmlns:a16="http://schemas.microsoft.com/office/drawing/2014/main" id="{0E43E42C-F261-4004-25E4-00CEEB24D90A}"/>
              </a:ext>
            </a:extLst>
          </p:cNvPr>
          <p:cNvCxnSpPr/>
          <p:nvPr/>
        </p:nvCxnSpPr>
        <p:spPr>
          <a:xfrm>
            <a:off x="2007476" y="2606566"/>
            <a:ext cx="7231117" cy="9038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E3A11DD-550E-F4D6-8496-BD50F45D6917}"/>
              </a:ext>
            </a:extLst>
          </p:cNvPr>
          <p:cNvCxnSpPr>
            <a:cxnSpLocks/>
          </p:cNvCxnSpPr>
          <p:nvPr/>
        </p:nvCxnSpPr>
        <p:spPr>
          <a:xfrm>
            <a:off x="2102069" y="3447394"/>
            <a:ext cx="2921876" cy="7882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2B1595-4E31-E559-4B8A-32DCDE85EBEB}"/>
              </a:ext>
            </a:extLst>
          </p:cNvPr>
          <p:cNvCxnSpPr>
            <a:cxnSpLocks/>
          </p:cNvCxnSpPr>
          <p:nvPr/>
        </p:nvCxnSpPr>
        <p:spPr>
          <a:xfrm flipV="1">
            <a:off x="2081048" y="2743200"/>
            <a:ext cx="4162097" cy="15450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8D3D2E-9B9D-F6A5-861C-4E64BDFAC919}"/>
              </a:ext>
            </a:extLst>
          </p:cNvPr>
          <p:cNvCxnSpPr>
            <a:cxnSpLocks/>
          </p:cNvCxnSpPr>
          <p:nvPr/>
        </p:nvCxnSpPr>
        <p:spPr>
          <a:xfrm>
            <a:off x="2112579" y="5023946"/>
            <a:ext cx="61695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Graphic 6">
            <a:extLst>
              <a:ext uri="{FF2B5EF4-FFF2-40B4-BE49-F238E27FC236}">
                <a16:creationId xmlns:a16="http://schemas.microsoft.com/office/drawing/2014/main" id="{08FE0061-B300-BE67-BFC7-E895711B73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8636" y="5232323"/>
            <a:ext cx="2311437" cy="1625677"/>
          </a:xfrm>
          <a:prstGeom prst="rect">
            <a:avLst/>
          </a:prstGeom>
        </p:spPr>
      </p:pic>
      <p:pic>
        <p:nvPicPr>
          <p:cNvPr id="25" name="Picture 24">
            <a:extLst>
              <a:ext uri="{FF2B5EF4-FFF2-40B4-BE49-F238E27FC236}">
                <a16:creationId xmlns:a16="http://schemas.microsoft.com/office/drawing/2014/main" id="{32C7081A-DD4F-52EF-8436-1B189AE8ADFC}"/>
              </a:ext>
            </a:extLst>
          </p:cNvPr>
          <p:cNvPicPr>
            <a:picLocks noChangeAspect="1"/>
          </p:cNvPicPr>
          <p:nvPr/>
        </p:nvPicPr>
        <p:blipFill>
          <a:blip r:embed="rId5">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39146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4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14:presetBounceEnd="77333">
                                      <p:stCondLst>
                                        <p:cond delay="0"/>
                                      </p:stCondLst>
                                      <p:childTnLst>
                                        <p:animMotion origin="layout" path="M 1.66667E-6 -7.40741E-7 L 0.80104 0.54653 " pathEditMode="relative" rAng="0" ptsTypes="AA" p14:bounceEnd="77333">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stCondLst>
                                        <p:cond delay="0"/>
                                      </p:stCondLst>
                                      <p:childTnLst>
                                        <p:animMotion origin="layout" path="M 1.66667E-6 -7.40741E-7 L 0.80104 0.54653 " pathEditMode="relative" rAng="0" ptsTypes="AA">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p:cNvGrpSpPr/>
          <p:nvPr/>
        </p:nvGrpSpPr>
        <p:grpSpPr>
          <a:xfrm>
            <a:off x="501592" y="227946"/>
            <a:ext cx="2514877" cy="1080000"/>
            <a:chOff x="729748" y="853200"/>
            <a:chExt cx="2514877" cy="1080000"/>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2259343" cy="995088"/>
              <a:chOff x="985282" y="914400"/>
              <a:chExt cx="3360322" cy="1592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0"/>
                <a:ext cx="2985154" cy="1592674"/>
                <a:chOff x="289671" y="3263477"/>
                <a:chExt cx="3003076" cy="198120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3003076" cy="198120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2564953" cy="1729403"/>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1245125" y="1091664"/>
                <a:ext cx="3100479" cy="10837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Số</a:t>
                </a:r>
                <a:endParaRPr kumimoji="0" lang="en-US" sz="3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rPr>
                <a:t>2</a:t>
              </a:r>
            </a:p>
          </p:txBody>
        </p:sp>
      </p:grpSp>
      <p:graphicFrame>
        <p:nvGraphicFramePr>
          <p:cNvPr id="9" name="Table 8">
            <a:extLst>
              <a:ext uri="{FF2B5EF4-FFF2-40B4-BE49-F238E27FC236}">
                <a16:creationId xmlns:a16="http://schemas.microsoft.com/office/drawing/2014/main" id="{C2A442B0-164A-405B-4905-2C0006252D9A}"/>
              </a:ext>
            </a:extLst>
          </p:cNvPr>
          <p:cNvGraphicFramePr>
            <a:graphicFrameLocks noGrp="1"/>
          </p:cNvGraphicFramePr>
          <p:nvPr>
            <p:extLst>
              <p:ext uri="{D42A27DB-BD31-4B8C-83A1-F6EECF244321}">
                <p14:modId xmlns:p14="http://schemas.microsoft.com/office/powerpoint/2010/main" val="1770745551"/>
              </p:ext>
            </p:extLst>
          </p:nvPr>
        </p:nvGraphicFramePr>
        <p:xfrm>
          <a:off x="430924" y="1512328"/>
          <a:ext cx="11372195" cy="2764536"/>
        </p:xfrm>
        <a:graphic>
          <a:graphicData uri="http://schemas.openxmlformats.org/drawingml/2006/table">
            <a:tbl>
              <a:tblPr firstRow="1" firstCol="1" bandRow="1">
                <a:tableStyleId>{5C22544A-7EE6-4342-B048-85BDC9FD1C3A}</a:tableStyleId>
              </a:tblPr>
              <a:tblGrid>
                <a:gridCol w="3095639">
                  <a:extLst>
                    <a:ext uri="{9D8B030D-6E8A-4147-A177-3AD203B41FA5}">
                      <a16:colId xmlns:a16="http://schemas.microsoft.com/office/drawing/2014/main" val="840415265"/>
                    </a:ext>
                  </a:extLst>
                </a:gridCol>
                <a:gridCol w="1921507">
                  <a:extLst>
                    <a:ext uri="{9D8B030D-6E8A-4147-A177-3AD203B41FA5}">
                      <a16:colId xmlns:a16="http://schemas.microsoft.com/office/drawing/2014/main" val="1655166175"/>
                    </a:ext>
                  </a:extLst>
                </a:gridCol>
                <a:gridCol w="1921507">
                  <a:extLst>
                    <a:ext uri="{9D8B030D-6E8A-4147-A177-3AD203B41FA5}">
                      <a16:colId xmlns:a16="http://schemas.microsoft.com/office/drawing/2014/main" val="3585854356"/>
                    </a:ext>
                  </a:extLst>
                </a:gridCol>
                <a:gridCol w="2216771">
                  <a:extLst>
                    <a:ext uri="{9D8B030D-6E8A-4147-A177-3AD203B41FA5}">
                      <a16:colId xmlns:a16="http://schemas.microsoft.com/office/drawing/2014/main" val="1209498484"/>
                    </a:ext>
                  </a:extLst>
                </a:gridCol>
                <a:gridCol w="2216771">
                  <a:extLst>
                    <a:ext uri="{9D8B030D-6E8A-4147-A177-3AD203B41FA5}">
                      <a16:colId xmlns:a16="http://schemas.microsoft.com/office/drawing/2014/main" val="3775552830"/>
                    </a:ext>
                  </a:extLst>
                </a:gridCol>
              </a:tblGrid>
              <a:tr h="0">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Tỉ lệ bản đồ</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2 000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2 000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500 000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500 000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724904"/>
                  </a:ext>
                </a:extLst>
              </a:tr>
              <a:tr h="0">
                <a:tc>
                  <a:txBody>
                    <a:bodyPr/>
                    <a:lstStyle/>
                    <a:p>
                      <a:pPr marL="30480" marR="30480" algn="ctr">
                        <a:lnSpc>
                          <a:spcPct val="120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Độ</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dài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bản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đồ</a:t>
                      </a:r>
                      <a:r>
                        <a:rPr lang="en-US" sz="3200" dirty="0">
                          <a:solidFill>
                            <a:srgbClr val="002060"/>
                          </a:solidFill>
                          <a:effectLst/>
                          <a:latin typeface="Cambria" panose="02040503050406030204" pitchFamily="18" charset="0"/>
                          <a:ea typeface="Cambria" panose="02040503050406030204" pitchFamily="18" charset="0"/>
                        </a:rPr>
                        <a:t> (cm)</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2</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1,5</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3497226"/>
                  </a:ext>
                </a:extLst>
              </a:tr>
              <a:tr h="0">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Độ dài thật (km)</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1,6</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10</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003368"/>
                  </a:ext>
                </a:extLst>
              </a:tr>
            </a:tbl>
          </a:graphicData>
        </a:graphic>
      </p:graphicFrame>
      <p:sp>
        <p:nvSpPr>
          <p:cNvPr id="10" name="Rectangle: Rounded Corners 9">
            <a:extLst>
              <a:ext uri="{FF2B5EF4-FFF2-40B4-BE49-F238E27FC236}">
                <a16:creationId xmlns:a16="http://schemas.microsoft.com/office/drawing/2014/main" id="{BC967113-D173-A1C4-9C52-B5E6034A8F5E}"/>
              </a:ext>
            </a:extLst>
          </p:cNvPr>
          <p:cNvSpPr/>
          <p:nvPr/>
        </p:nvSpPr>
        <p:spPr>
          <a:xfrm>
            <a:off x="3888828" y="339484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0,04</a:t>
            </a:r>
          </a:p>
        </p:txBody>
      </p:sp>
      <p:sp>
        <p:nvSpPr>
          <p:cNvPr id="14" name="Rectangle: Rounded Corners 13">
            <a:extLst>
              <a:ext uri="{FF2B5EF4-FFF2-40B4-BE49-F238E27FC236}">
                <a16:creationId xmlns:a16="http://schemas.microsoft.com/office/drawing/2014/main" id="{81FC489B-87B9-18BB-DD91-C6869C1AE303}"/>
              </a:ext>
            </a:extLst>
          </p:cNvPr>
          <p:cNvSpPr/>
          <p:nvPr/>
        </p:nvSpPr>
        <p:spPr>
          <a:xfrm>
            <a:off x="5833241" y="2259723"/>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80</a:t>
            </a:r>
          </a:p>
        </p:txBody>
      </p:sp>
      <p:sp>
        <p:nvSpPr>
          <p:cNvPr id="16" name="Rectangle: Rounded Corners 15">
            <a:extLst>
              <a:ext uri="{FF2B5EF4-FFF2-40B4-BE49-F238E27FC236}">
                <a16:creationId xmlns:a16="http://schemas.microsoft.com/office/drawing/2014/main" id="{D905361A-FFA1-086D-2B49-DBFA97283A52}"/>
              </a:ext>
            </a:extLst>
          </p:cNvPr>
          <p:cNvSpPr/>
          <p:nvPr/>
        </p:nvSpPr>
        <p:spPr>
          <a:xfrm>
            <a:off x="7914289" y="342637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7,5</a:t>
            </a:r>
          </a:p>
        </p:txBody>
      </p:sp>
      <p:sp>
        <p:nvSpPr>
          <p:cNvPr id="22" name="Rectangle: Rounded Corners 21">
            <a:extLst>
              <a:ext uri="{FF2B5EF4-FFF2-40B4-BE49-F238E27FC236}">
                <a16:creationId xmlns:a16="http://schemas.microsoft.com/office/drawing/2014/main" id="{4DEDF6D9-EF14-BE53-2414-3DA3D463622A}"/>
              </a:ext>
            </a:extLst>
          </p:cNvPr>
          <p:cNvSpPr/>
          <p:nvPr/>
        </p:nvSpPr>
        <p:spPr>
          <a:xfrm>
            <a:off x="10100440" y="2301764"/>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2</a:t>
            </a:r>
          </a:p>
        </p:txBody>
      </p:sp>
      <p:pic>
        <p:nvPicPr>
          <p:cNvPr id="23" name="Graphic 6">
            <a:extLst>
              <a:ext uri="{FF2B5EF4-FFF2-40B4-BE49-F238E27FC236}">
                <a16:creationId xmlns:a16="http://schemas.microsoft.com/office/drawing/2014/main" id="{A5B3CD34-2172-EE09-BE7C-2E40845D01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98636" y="5232323"/>
            <a:ext cx="2311437" cy="1625677"/>
          </a:xfrm>
          <a:prstGeom prst="rect">
            <a:avLst/>
          </a:prstGeom>
        </p:spPr>
      </p:pic>
      <p:pic>
        <p:nvPicPr>
          <p:cNvPr id="24" name="Picture 23">
            <a:extLst>
              <a:ext uri="{FF2B5EF4-FFF2-40B4-BE49-F238E27FC236}">
                <a16:creationId xmlns:a16="http://schemas.microsoft.com/office/drawing/2014/main" id="{B5647F10-1BC2-CD3E-CF2F-B42BD10992BC}"/>
              </a:ext>
            </a:extLst>
          </p:cNvPr>
          <p:cNvPicPr>
            <a:picLocks noChangeAspect="1"/>
          </p:cNvPicPr>
          <p:nvPr/>
        </p:nvPicPr>
        <p:blipFill>
          <a:blip r:embed="rId4">
            <a:lum bright="20000"/>
          </a:blip>
          <a:stretch>
            <a:fillRect/>
          </a:stretch>
        </p:blipFill>
        <p:spPr>
          <a:xfrm>
            <a:off x="507342" y="5037013"/>
            <a:ext cx="573952" cy="645461"/>
          </a:xfrm>
          <a:prstGeom prst="rect">
            <a:avLst/>
          </a:prstGeom>
        </p:spPr>
      </p:pic>
    </p:spTree>
    <p:extLst>
      <p:ext uri="{BB962C8B-B14F-4D97-AF65-F5344CB8AC3E}">
        <p14:creationId xmlns:p14="http://schemas.microsoft.com/office/powerpoint/2010/main" val="52129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14:presetBounceEnd="77333">
                                      <p:stCondLst>
                                        <p:cond delay="0"/>
                                      </p:stCondLst>
                                      <p:childTnLst>
                                        <p:animMotion origin="layout" path="M -4.16667E-6 -1.48148E-6 L 0.80651 0.11042 " pathEditMode="relative" rAng="0" ptsTypes="AA" p14:bounceEnd="77333">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stCondLst>
                                        <p:cond delay="0"/>
                                      </p:stCondLst>
                                      <p:childTnLst>
                                        <p:animMotion origin="layout" path="M -4.16667E-6 -1.48148E-6 L 0.80651 0.11042 " pathEditMode="relative" rAng="0" ptsTypes="AA">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33056" cy="1628596"/>
            <a:chOff x="729748" y="853200"/>
            <a:chExt cx="11333056" cy="1628596"/>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567396"/>
              <a:chOff x="985282" y="914401"/>
              <a:chExt cx="16475603" cy="2508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3A48EFF-1215-48B3-A8E2-667BB85C7B32}"/>
                      </a:ext>
                    </a:extLst>
                  </p:cNvPr>
                  <p:cNvSpPr txBox="1"/>
                  <p:nvPr/>
                </p:nvSpPr>
                <p:spPr>
                  <a:xfrm>
                    <a:off x="2188382" y="1007552"/>
                    <a:ext cx="14897333" cy="241552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i="0" dirty="0">
                        <a:solidFill>
                          <a:srgbClr val="008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Thỏ và rùa vào rừng hái nấm, hai bạn hái được tất cả 84 cây nấm. Vì thỏ mải chơi nên chỉ hái được số nấm bằng</a:t>
                    </a:r>
                    <a:r>
                      <a:rPr lang="en-US" sz="2800" b="0" i="0" dirty="0">
                        <a:solidFill>
                          <a:srgbClr val="00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b="0" i="1" smtClean="0">
                                <a:solidFill>
                                  <a:srgbClr val="000000"/>
                                </a:solidFill>
                                <a:effectLst/>
                                <a:latin typeface="Cambria Math" panose="02040503050406030204" pitchFamily="18" charset="0"/>
                                <a:ea typeface="Cambria" panose="02040503050406030204" pitchFamily="18" charset="0"/>
                              </a:rPr>
                            </m:ctrlPr>
                          </m:fPr>
                          <m:num>
                            <m:r>
                              <a:rPr lang="en-US" sz="2800" b="0" i="1" smtClean="0">
                                <a:solidFill>
                                  <a:srgbClr val="000000"/>
                                </a:solidFill>
                                <a:effectLst/>
                                <a:latin typeface="Cambria Math" panose="02040503050406030204" pitchFamily="18" charset="0"/>
                                <a:ea typeface="Cambria" panose="02040503050406030204" pitchFamily="18" charset="0"/>
                              </a:rPr>
                              <m:t>2</m:t>
                            </m:r>
                          </m:num>
                          <m:den>
                            <m:r>
                              <a:rPr lang="en-US" sz="2800" b="0" i="1" smtClean="0">
                                <a:solidFill>
                                  <a:srgbClr val="000000"/>
                                </a:solidFill>
                                <a:effectLst/>
                                <a:latin typeface="Cambria Math" panose="02040503050406030204" pitchFamily="18" charset="0"/>
                                <a:ea typeface="Cambria" panose="02040503050406030204" pitchFamily="18" charset="0"/>
                              </a:rPr>
                              <m:t>5</m:t>
                            </m:r>
                          </m:den>
                        </m:f>
                      </m:oMath>
                    </a14:m>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số nấm của rùa. Tìm số nấm mà mỗi bạn đã hái.</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93A48EFF-1215-48B3-A8E2-667BB85C7B32}"/>
                      </a:ext>
                    </a:extLst>
                  </p:cNvPr>
                  <p:cNvSpPr txBox="1">
                    <a:spLocks noRot="1" noChangeAspect="1" noMove="1" noResize="1" noEditPoints="1" noAdjustHandles="1" noChangeArrowheads="1" noChangeShapeType="1" noTextEdit="1"/>
                  </p:cNvSpPr>
                  <p:nvPr/>
                </p:nvSpPr>
                <p:spPr>
                  <a:xfrm>
                    <a:off x="2188382" y="1007552"/>
                    <a:ext cx="14897333" cy="2415523"/>
                  </a:xfrm>
                  <a:prstGeom prst="rect">
                    <a:avLst/>
                  </a:prstGeom>
                  <a:blipFill>
                    <a:blip r:embed="rId2"/>
                    <a:stretch>
                      <a:fillRect l="-2191" t="-7258" r="-2130" b="-10484"/>
                    </a:stretch>
                  </a:blipFill>
                </p:spPr>
                <p:txBody>
                  <a:bodyPr/>
                  <a:lstStyle/>
                  <a:p>
                    <a:r>
                      <a:rPr lang="en-US">
                        <a:noFill/>
                      </a:rPr>
                      <a:t> </a:t>
                    </a:r>
                  </a:p>
                </p:txBody>
              </p:sp>
            </mc:Fallback>
          </mc:AlternateContent>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grpSp>
      <p:pic>
        <p:nvPicPr>
          <p:cNvPr id="9" name="Picture 8">
            <a:extLst>
              <a:ext uri="{FF2B5EF4-FFF2-40B4-BE49-F238E27FC236}">
                <a16:creationId xmlns:a16="http://schemas.microsoft.com/office/drawing/2014/main" id="{F01C02D4-C6DC-3368-49B0-88B04F7C603B}"/>
              </a:ext>
            </a:extLst>
          </p:cNvPr>
          <p:cNvPicPr>
            <a:picLocks noChangeAspect="1"/>
          </p:cNvPicPr>
          <p:nvPr/>
        </p:nvPicPr>
        <p:blipFill>
          <a:blip r:embed="rId3"/>
          <a:stretch>
            <a:fillRect/>
          </a:stretch>
        </p:blipFill>
        <p:spPr>
          <a:xfrm>
            <a:off x="5600905" y="1975945"/>
            <a:ext cx="6236371" cy="2154784"/>
          </a:xfrm>
          <a:prstGeom prst="rect">
            <a:avLst/>
          </a:prstGeom>
        </p:spPr>
      </p:pic>
      <p:sp>
        <p:nvSpPr>
          <p:cNvPr id="10" name="TextBox 9">
            <a:extLst>
              <a:ext uri="{FF2B5EF4-FFF2-40B4-BE49-F238E27FC236}">
                <a16:creationId xmlns:a16="http://schemas.microsoft.com/office/drawing/2014/main" id="{0AE13900-0AD6-BE80-8796-AA60334BC2F0}"/>
              </a:ext>
            </a:extLst>
          </p:cNvPr>
          <p:cNvSpPr txBox="1"/>
          <p:nvPr/>
        </p:nvSpPr>
        <p:spPr>
          <a:xfrm>
            <a:off x="3258207" y="3993931"/>
            <a:ext cx="3867807" cy="553998"/>
          </a:xfrm>
          <a:prstGeom prst="rect">
            <a:avLst/>
          </a:prstGeom>
          <a:noFill/>
        </p:spPr>
        <p:txBody>
          <a:bodyPr wrap="square" lIns="0" tIns="0" rIns="0" bIns="0" rtlCol="0">
            <a:spAutoFit/>
          </a:bodyPr>
          <a:lstStyle/>
          <a:p>
            <a:pPr algn="l"/>
            <a:r>
              <a:rPr lang="vi-VN" sz="3600" b="1" i="0" dirty="0">
                <a:solidFill>
                  <a:srgbClr val="000000"/>
                </a:solidFill>
                <a:effectLst/>
                <a:latin typeface="Cambria" panose="02040503050406030204" pitchFamily="18" charset="0"/>
                <a:ea typeface="Cambria" panose="02040503050406030204" pitchFamily="18" charset="0"/>
              </a:rPr>
              <a:t>Ta có sơ đồ:</a:t>
            </a:r>
            <a:endParaRPr lang="en-US" sz="3600" b="1" dirty="0">
              <a:solidFill>
                <a:schemeClr val="tx1">
                  <a:lumMod val="50000"/>
                  <a:lumOff val="50000"/>
                </a:schemeClr>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0FD039C2-E25F-6324-6230-8C54ECD1FF38}"/>
              </a:ext>
            </a:extLst>
          </p:cNvPr>
          <p:cNvPicPr>
            <a:picLocks noChangeAspect="1"/>
          </p:cNvPicPr>
          <p:nvPr/>
        </p:nvPicPr>
        <p:blipFill>
          <a:blip r:embed="rId4"/>
          <a:stretch>
            <a:fillRect/>
          </a:stretch>
        </p:blipFill>
        <p:spPr>
          <a:xfrm>
            <a:off x="2485861" y="4523719"/>
            <a:ext cx="5895975" cy="1657350"/>
          </a:xfrm>
          <a:prstGeom prst="rect">
            <a:avLst/>
          </a:prstGeom>
        </p:spPr>
      </p:pic>
    </p:spTree>
    <p:extLst>
      <p:ext uri="{BB962C8B-B14F-4D97-AF65-F5344CB8AC3E}">
        <p14:creationId xmlns:p14="http://schemas.microsoft.com/office/powerpoint/2010/main" val="23962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TextBox 7">
            <a:extLst>
              <a:ext uri="{FF2B5EF4-FFF2-40B4-BE49-F238E27FC236}">
                <a16:creationId xmlns:a16="http://schemas.microsoft.com/office/drawing/2014/main" id="{E1FC5091-0013-FAC2-838D-ACAE8565F8C7}"/>
              </a:ext>
            </a:extLst>
          </p:cNvPr>
          <p:cNvSpPr txBox="1"/>
          <p:nvPr/>
        </p:nvSpPr>
        <p:spPr>
          <a:xfrm>
            <a:off x="1744717" y="1051034"/>
            <a:ext cx="8544911" cy="4924425"/>
          </a:xfrm>
          <a:prstGeom prst="rect">
            <a:avLst/>
          </a:prstGeom>
          <a:noFill/>
        </p:spPr>
        <p:txBody>
          <a:bodyPr wrap="square" lIns="0" tIns="0" rIns="0" bIns="0" rtlCol="0">
            <a:spAutoFit/>
          </a:bodyPr>
          <a:lstStyle/>
          <a:p>
            <a:pPr marL="30480" marR="30480" algn="ctr">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Tổng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bằng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2 + 5 = 7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7 × 2 =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24 =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endParaRPr lang="en-US" sz="3200" dirty="0">
              <a:solidFill>
                <a:srgbClr val="FF0000"/>
              </a:solidFill>
              <a:effectLst/>
              <a:latin typeface="Cambria" panose="02040503050406030204" pitchFamily="18" charset="0"/>
              <a:ea typeface="Cambria" panose="02040503050406030204" pitchFamily="18" charset="0"/>
            </a:endParaRP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a:t>
            </a:r>
          </a:p>
          <a:p>
            <a:pPr algn="l"/>
            <a:endParaRPr lang="en-US" sz="3200" dirty="0">
              <a:solidFill>
                <a:srgbClr val="FF0000"/>
              </a:solidFill>
              <a:latin typeface="Cambria" panose="02040503050406030204" pitchFamily="18" charset="0"/>
              <a:ea typeface="Cambria" panose="02040503050406030204" pitchFamily="18" charset="0"/>
            </a:endParaRPr>
          </a:p>
        </p:txBody>
      </p:sp>
      <p:pic>
        <p:nvPicPr>
          <p:cNvPr id="9" name="Graphic 6">
            <a:extLst>
              <a:ext uri="{FF2B5EF4-FFF2-40B4-BE49-F238E27FC236}">
                <a16:creationId xmlns:a16="http://schemas.microsoft.com/office/drawing/2014/main" id="{516A4E95-F70C-49DD-1388-C6093BC4DD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35574" y="5063585"/>
            <a:ext cx="2311437" cy="1625677"/>
          </a:xfrm>
          <a:prstGeom prst="rect">
            <a:avLst/>
          </a:prstGeom>
        </p:spPr>
      </p:pic>
      <p:pic>
        <p:nvPicPr>
          <p:cNvPr id="10" name="Picture 9">
            <a:extLst>
              <a:ext uri="{FF2B5EF4-FFF2-40B4-BE49-F238E27FC236}">
                <a16:creationId xmlns:a16="http://schemas.microsoft.com/office/drawing/2014/main" id="{7B3D89EB-A4A4-6EB8-D0DA-E22F00A7F882}"/>
              </a:ext>
            </a:extLst>
          </p:cNvPr>
          <p:cNvPicPr>
            <a:picLocks noChangeAspect="1"/>
          </p:cNvPicPr>
          <p:nvPr/>
        </p:nvPicPr>
        <p:blipFill>
          <a:blip r:embed="rId4">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423048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14:presetBounceEnd="77333">
                                      <p:stCondLst>
                                        <p:cond delay="0"/>
                                      </p:stCondLst>
                                      <p:childTnLst>
                                        <p:animMotion origin="layout" path="M 1.66667E-6 -7.40741E-7 L 0.80104 0.54653 " pathEditMode="relative" rAng="0" ptsTypes="AA" p14:bounceEnd="77333">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stCondLst>
                                        <p:cond delay="0"/>
                                      </p:stCondLst>
                                      <p:childTnLst>
                                        <p:animMotion origin="layout" path="M 1.66667E-6 -7.40741E-7 L 0.80104 0.54653 " pathEditMode="relative" rAng="0" ptsTypes="AA">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90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p:cNvGrpSpPr/>
          <p:nvPr/>
        </p:nvGrpSpPr>
        <p:grpSpPr>
          <a:xfrm>
            <a:off x="470061" y="227946"/>
            <a:ext cx="11333056" cy="2714951"/>
            <a:chOff x="729748" y="853200"/>
            <a:chExt cx="11333056" cy="1811304"/>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750104"/>
              <a:chOff x="985282" y="914401"/>
              <a:chExt cx="16475603" cy="280110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188382" y="1007551"/>
                <a:ext cx="14897333" cy="2707955"/>
              </a:xfrm>
              <a:prstGeom prst="rect">
                <a:avLst/>
              </a:prstGeom>
              <a:noFill/>
            </p:spPr>
            <p:txBody>
              <a:bodyPr wrap="square" lIns="0" tIns="0" rIns="0" bIns="0" rtlCol="0">
                <a:spAutoFit/>
              </a:bodyPr>
              <a:lstStyle/>
              <a:p>
                <a:pPr lvl="0" algn="just">
                  <a:defRPr/>
                </a:pPr>
                <a:r>
                  <a:rPr lang="vi-VN" sz="2800" b="1" dirty="0">
                    <a:solidFill>
                      <a:srgbClr val="008000"/>
                    </a:solidFill>
                    <a:latin typeface="Cambria" panose="02040503050406030204" pitchFamily="18" charset="0"/>
                    <a:ea typeface="Cambria" panose="02040503050406030204" pitchFamily="18" charset="0"/>
                  </a:rPr>
                  <a:t>Giá một chiếc ti vi tại cửa hàng là 15 000 000 đồng. Để tri ân khách hàng, cửa hàng đã có đợt khuyến mại giảm giá mỗi chiếc ti vi 8%.</a:t>
                </a:r>
              </a:p>
              <a:p>
                <a:pPr lvl="0" algn="just">
                  <a:defRPr/>
                </a:pPr>
                <a:r>
                  <a:rPr lang="vi-VN" sz="2800" b="1" dirty="0">
                    <a:solidFill>
                      <a:srgbClr val="008000"/>
                    </a:solidFill>
                    <a:latin typeface="Cambria" panose="02040503050406030204" pitchFamily="18" charset="0"/>
                    <a:ea typeface="Cambria" panose="02040503050406030204" pitchFamily="18" charset="0"/>
                  </a:rPr>
                  <a:t>a) Hỏi giá tiền một chiếc ti vi đã giảm bao nhiêu đồng?</a:t>
                </a:r>
              </a:p>
              <a:p>
                <a:pPr lvl="0" algn="just">
                  <a:defRPr/>
                </a:pPr>
                <a:r>
                  <a:rPr lang="vi-VN" sz="2800" b="1" dirty="0">
                    <a:solidFill>
                      <a:srgbClr val="008000"/>
                    </a:solidFill>
                    <a:latin typeface="Cambria" panose="02040503050406030204" pitchFamily="18" charset="0"/>
                    <a:ea typeface="Cambria" panose="02040503050406030204" pitchFamily="18" charset="0"/>
                  </a:rPr>
                  <a:t>b) Tính giá tiền chiếc ti vi sau khi giảm giá?</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7041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sp>
        <p:nvSpPr>
          <p:cNvPr id="4" name="TextBox 3">
            <a:extLst>
              <a:ext uri="{FF2B5EF4-FFF2-40B4-BE49-F238E27FC236}">
                <a16:creationId xmlns:a16="http://schemas.microsoft.com/office/drawing/2014/main" id="{5A857439-709D-347C-CDA1-50F98B22A897}"/>
              </a:ext>
            </a:extLst>
          </p:cNvPr>
          <p:cNvSpPr txBox="1"/>
          <p:nvPr/>
        </p:nvSpPr>
        <p:spPr>
          <a:xfrm>
            <a:off x="1566041" y="2690648"/>
            <a:ext cx="9438290" cy="4038029"/>
          </a:xfrm>
          <a:prstGeom prst="rect">
            <a:avLst/>
          </a:prstGeom>
          <a:noFill/>
        </p:spPr>
        <p:txBody>
          <a:bodyPr wrap="square" lIns="0" tIns="0" rIns="0" bIns="0" rtlCol="0">
            <a:spAutoFit/>
          </a:bodyPr>
          <a:lstStyle/>
          <a:p>
            <a:pPr marL="30480" marR="30480" algn="ctr">
              <a:lnSpc>
                <a:spcPct val="12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a)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một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đã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8 : 100 = 1 200 000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b)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sau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1 200 000 =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 1 200 000 </a:t>
            </a:r>
            <a:r>
              <a:rPr lang="en-US" sz="3200" dirty="0" err="1">
                <a:solidFill>
                  <a:srgbClr val="FF0000"/>
                </a:solidFill>
                <a:effectLst/>
                <a:latin typeface="Cambria" panose="02040503050406030204" pitchFamily="18" charset="0"/>
                <a:ea typeface="Cambria" panose="02040503050406030204" pitchFamily="18" charset="0"/>
              </a:rPr>
              <a:t>đồng</a:t>
            </a:r>
            <a:endParaRPr lang="en-US" sz="3200" dirty="0">
              <a:solidFill>
                <a:srgbClr val="FF0000"/>
              </a:solidFill>
              <a:effectLst/>
              <a:latin typeface="Cambria" panose="02040503050406030204" pitchFamily="18" charset="0"/>
              <a:ea typeface="Cambria" panose="02040503050406030204" pitchFamily="18" charset="0"/>
            </a:endParaRPr>
          </a:p>
          <a:p>
            <a:pPr algn="r"/>
            <a:r>
              <a:rPr lang="en-US" sz="3200" dirty="0">
                <a:solidFill>
                  <a:srgbClr val="FF0000"/>
                </a:solidFill>
                <a:effectLst/>
                <a:latin typeface="Cambria" panose="02040503050406030204" pitchFamily="18" charset="0"/>
                <a:ea typeface="Cambria" panose="02040503050406030204" pitchFamily="18" charset="0"/>
              </a:rPr>
              <a:t>b)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382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4"/>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5751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Cảm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bạn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giúp</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mình</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làm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330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450EAE-E9A1-416E-944A-49901F43C18C}"/>
              </a:ext>
            </a:extLst>
          </p:cNvPr>
          <p:cNvPicPr>
            <a:picLocks noChangeAspect="1"/>
          </p:cNvPicPr>
          <p:nvPr/>
        </p:nvPicPr>
        <p:blipFill rotWithShape="1">
          <a:blip r:embed="rId2"/>
          <a:srcRect b="18919"/>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8BEDDFFF-39B2-47BC-B2D5-6B6739181C56}"/>
              </a:ext>
            </a:extLst>
          </p:cNvPr>
          <p:cNvGrpSpPr/>
          <p:nvPr/>
        </p:nvGrpSpPr>
        <p:grpSpPr>
          <a:xfrm>
            <a:off x="831705" y="990600"/>
            <a:ext cx="10528588" cy="5638800"/>
            <a:chOff x="289671" y="3246336"/>
            <a:chExt cx="10591800" cy="1981200"/>
          </a:xfrm>
        </p:grpSpPr>
        <p:sp>
          <p:nvSpPr>
            <p:cNvPr id="8" name="Rectangle: Rounded Corners 7">
              <a:extLst>
                <a:ext uri="{FF2B5EF4-FFF2-40B4-BE49-F238E27FC236}">
                  <a16:creationId xmlns:a16="http://schemas.microsoft.com/office/drawing/2014/main" id="{416ADA0D-08AF-4E55-93C7-5B928AC2424E}"/>
                </a:ext>
              </a:extLst>
            </p:cNvPr>
            <p:cNvSpPr/>
            <p:nvPr/>
          </p:nvSpPr>
          <p:spPr>
            <a:xfrm>
              <a:off x="289671" y="3246336"/>
              <a:ext cx="10591800" cy="1981200"/>
            </a:xfrm>
            <a:prstGeom prst="roundRect">
              <a:avLst>
                <a:gd name="adj" fmla="val 17360"/>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9" name="Rectangle: Rounded Corners 8">
              <a:extLst>
                <a:ext uri="{FF2B5EF4-FFF2-40B4-BE49-F238E27FC236}">
                  <a16:creationId xmlns:a16="http://schemas.microsoft.com/office/drawing/2014/main" id="{C2F68E3A-4660-43B9-BE48-0CF70CDE89ED}"/>
                </a:ext>
              </a:extLst>
            </p:cNvPr>
            <p:cNvSpPr/>
            <p:nvPr/>
          </p:nvSpPr>
          <p:spPr>
            <a:xfrm>
              <a:off x="507631" y="3314903"/>
              <a:ext cx="10183192" cy="1818569"/>
            </a:xfrm>
            <a:prstGeom prst="roundRect">
              <a:avLst>
                <a:gd name="adj" fmla="val 201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 name="Group 3">
            <a:extLst>
              <a:ext uri="{FF2B5EF4-FFF2-40B4-BE49-F238E27FC236}">
                <a16:creationId xmlns:a16="http://schemas.microsoft.com/office/drawing/2014/main" id="{DF3BB68D-0721-442F-BB6F-5108053A4C19}"/>
              </a:ext>
            </a:extLst>
          </p:cNvPr>
          <p:cNvGrpSpPr/>
          <p:nvPr/>
        </p:nvGrpSpPr>
        <p:grpSpPr>
          <a:xfrm>
            <a:off x="3558274" y="228600"/>
            <a:ext cx="5075452" cy="1524000"/>
            <a:chOff x="7740807" y="113202"/>
            <a:chExt cx="3195963" cy="959648"/>
          </a:xfrm>
        </p:grpSpPr>
        <p:pic>
          <p:nvPicPr>
            <p:cNvPr id="5" name="Picture 4">
              <a:extLst>
                <a:ext uri="{FF2B5EF4-FFF2-40B4-BE49-F238E27FC236}">
                  <a16:creationId xmlns:a16="http://schemas.microsoft.com/office/drawing/2014/main" id="{3AA28D1B-D9E2-4EB1-84E5-1471D229E539}"/>
                </a:ext>
              </a:extLst>
            </p:cNvPr>
            <p:cNvPicPr>
              <a:picLocks noChangeAspect="1"/>
            </p:cNvPicPr>
            <p:nvPr/>
          </p:nvPicPr>
          <p:blipFill>
            <a:blip r:embed="rId3"/>
            <a:stretch>
              <a:fillRect/>
            </a:stretch>
          </p:blipFill>
          <p:spPr>
            <a:xfrm>
              <a:off x="7740807" y="113202"/>
              <a:ext cx="3195963" cy="959648"/>
            </a:xfrm>
            <a:prstGeom prst="rect">
              <a:avLst/>
            </a:prstGeom>
          </p:spPr>
        </p:pic>
        <p:sp>
          <p:nvSpPr>
            <p:cNvPr id="6" name="TextBox 5">
              <a:extLst>
                <a:ext uri="{FF2B5EF4-FFF2-40B4-BE49-F238E27FC236}">
                  <a16:creationId xmlns:a16="http://schemas.microsoft.com/office/drawing/2014/main" id="{9D9A56E1-4C25-4605-8397-C2428DFB2854}"/>
                </a:ext>
              </a:extLst>
            </p:cNvPr>
            <p:cNvSpPr txBox="1"/>
            <p:nvPr/>
          </p:nvSpPr>
          <p:spPr>
            <a:xfrm>
              <a:off x="7890988" y="273249"/>
              <a:ext cx="2895600" cy="639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9Slide03 AmpleSoft Bold" panose="02000000000000000000" pitchFamily="2" charset="0"/>
                  <a:ea typeface="+mn-ea"/>
                  <a:cs typeface="+mn-cs"/>
                </a:rPr>
                <a:t>DẶN DÒ</a:t>
              </a:r>
            </a:p>
          </p:txBody>
        </p:sp>
      </p:grpSp>
      <p:pic>
        <p:nvPicPr>
          <p:cNvPr id="10" name="Graphic 9">
            <a:extLst>
              <a:ext uri="{FF2B5EF4-FFF2-40B4-BE49-F238E27FC236}">
                <a16:creationId xmlns:a16="http://schemas.microsoft.com/office/drawing/2014/main" id="{51C374CE-C59D-425D-A878-31F587D060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3000" y="2450407"/>
            <a:ext cx="3276600" cy="4313337"/>
          </a:xfrm>
          <a:prstGeom prst="rect">
            <a:avLst/>
          </a:prstGeom>
        </p:spPr>
      </p:pic>
    </p:spTree>
    <p:extLst>
      <p:ext uri="{BB962C8B-B14F-4D97-AF65-F5344CB8AC3E}">
        <p14:creationId xmlns:p14="http://schemas.microsoft.com/office/powerpoint/2010/main" val="148989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76000">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6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76000">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76000">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14:presetBounceEnd="76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76000">
                                          <p:cBhvr additive="base">
                                            <p:cTn id="15" dur="1000" fill="hold"/>
                                            <p:tgtEl>
                                              <p:spTgt spid="10"/>
                                            </p:tgtEl>
                                            <p:attrNameLst>
                                              <p:attrName>ppt_x</p:attrName>
                                            </p:attrNameLst>
                                          </p:cBhvr>
                                          <p:tavLst>
                                            <p:tav tm="0">
                                              <p:val>
                                                <p:strVal val="1+#ppt_w/2"/>
                                              </p:val>
                                            </p:tav>
                                            <p:tav tm="100000">
                                              <p:val>
                                                <p:strVal val="#ppt_x"/>
                                              </p:val>
                                            </p:tav>
                                          </p:tavLst>
                                        </p:anim>
                                        <p:anim calcmode="lin" valueType="num" p14:bounceEnd="76000">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0E61D73D-60D4-BC2D-1948-8D7C21F7235B}"/>
              </a:ext>
            </a:extLst>
          </p:cNvPr>
          <p:cNvPicPr>
            <a:picLocks noChangeAspect="1"/>
          </p:cNvPicPr>
          <p:nvPr/>
        </p:nvPicPr>
        <p:blipFill>
          <a:blip r:embed="rId12"/>
          <a:stretch>
            <a:fillRect/>
          </a:stretch>
        </p:blipFill>
        <p:spPr>
          <a:xfrm>
            <a:off x="3854354" y="2566410"/>
            <a:ext cx="4840644" cy="2523963"/>
          </a:xfrm>
          <a:prstGeom prst="rect">
            <a:avLst/>
          </a:prstGeom>
        </p:spPr>
      </p:pic>
    </p:spTree>
    <p:extLst>
      <p:ext uri="{BB962C8B-B14F-4D97-AF65-F5344CB8AC3E}">
        <p14:creationId xmlns:p14="http://schemas.microsoft.com/office/powerpoint/2010/main" val="391752043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70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70000">
                                          <p:cBhvr additive="base">
                                            <p:cTn id="11"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70000">
                                          <p:cBhvr additive="base">
                                            <p:cTn id="15"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70000">
                                          <p:cBhvr additive="base">
                                            <p:cTn id="19"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70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70000">
                                          <p:cBhvr additive="base">
                                            <p:cTn id="27"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70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70000">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14:bounceEnd="70000">
                                          <p:cBhvr additive="base">
                                            <p:cTn id="35"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70000">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14:bounceEnd="70000">
                                          <p:cBhvr additive="base">
                                            <p:cTn id="39"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0-#ppt_w/2"/>
                                              </p:val>
                                            </p:tav>
                                            <p:tav tm="100000">
                                              <p:val>
                                                <p:strVal val="#ppt_x"/>
                                              </p:val>
                                            </p:tav>
                                          </p:tavLst>
                                        </p:anim>
                                        <p:anim calcmode="lin" valueType="num">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cBhvr additive="base">
                                            <p:cTn id="39" dur="1000" fill="hold"/>
                                            <p:tgtEl>
                                              <p:spTgt spid="170"/>
                                            </p:tgtEl>
                                            <p:attrNameLst>
                                              <p:attrName>ppt_x</p:attrName>
                                            </p:attrNameLst>
                                          </p:cBhvr>
                                          <p:tavLst>
                                            <p:tav tm="0">
                                              <p:val>
                                                <p:strVal val="1+#ppt_w/2"/>
                                              </p:val>
                                            </p:tav>
                                            <p:tav tm="100000">
                                              <p:val>
                                                <p:strVal val="#ppt_x"/>
                                              </p:val>
                                            </p:tav>
                                          </p:tavLst>
                                        </p:anim>
                                        <p:anim calcmode="lin" valueType="num">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CDD29222-60C8-4E3B-93A1-BA8C1D2134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1B26602-9784-4389-982F-587D6AB0C260}"/>
              </a:ext>
            </a:extLst>
          </p:cNvPr>
          <p:cNvPicPr>
            <a:picLocks noChangeAspect="1"/>
          </p:cNvPicPr>
          <p:nvPr/>
        </p:nvPicPr>
        <p:blipFill>
          <a:blip r:embed="rId3"/>
          <a:stretch>
            <a:fillRect/>
          </a:stretch>
        </p:blipFill>
        <p:spPr>
          <a:xfrm rot="175581">
            <a:off x="3452475" y="669325"/>
            <a:ext cx="8415349" cy="4119786"/>
          </a:xfrm>
          <a:prstGeom prst="rect">
            <a:avLst/>
          </a:prstGeom>
        </p:spPr>
      </p:pic>
      <p:sp>
        <p:nvSpPr>
          <p:cNvPr id="10" name="TextBox 9">
            <a:extLst>
              <a:ext uri="{FF2B5EF4-FFF2-40B4-BE49-F238E27FC236}">
                <a16:creationId xmlns:a16="http://schemas.microsoft.com/office/drawing/2014/main" id="{0898AF56-C2D7-464D-AA92-106E212C62EF}"/>
              </a:ext>
            </a:extLst>
          </p:cNvPr>
          <p:cNvSpPr txBox="1"/>
          <p:nvPr/>
        </p:nvSpPr>
        <p:spPr>
          <a:xfrm>
            <a:off x="4129530" y="1722697"/>
            <a:ext cx="7056612" cy="1488228"/>
          </a:xfrm>
          <a:prstGeom prst="rect">
            <a:avLst/>
          </a:prstGeom>
          <a:noFill/>
        </p:spPr>
        <p:txBody>
          <a:bodyPr wrap="non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Chào</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mừng</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bạn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đã</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đến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với</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hiệu</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a:t>
            </a:r>
            <a:b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b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Vương</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Quốc</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Ngọt</a:t>
            </a:r>
            <a:endPar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7C5C749-8E19-4A8E-9E8B-AA5397B9485C}"/>
              </a:ext>
            </a:extLst>
          </p:cNvPr>
          <p:cNvSpPr txBox="1"/>
          <p:nvPr/>
        </p:nvSpPr>
        <p:spPr>
          <a:xfrm>
            <a:off x="4190474" y="3284995"/>
            <a:ext cx="6934726" cy="540533"/>
          </a:xfrm>
          <a:prstGeom prst="rect">
            <a:avLst/>
          </a:prstGeom>
          <a:noFill/>
        </p:spPr>
        <p:txBody>
          <a:bodyPr wrap="squar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a:ln>
                  <a:noFill/>
                </a:ln>
                <a:solidFill>
                  <a:srgbClr val="E76EA3"/>
                </a:solidFill>
                <a:effectLst/>
                <a:uLnTx/>
                <a:uFillTx/>
                <a:latin typeface="Calibri" panose="020F0502020204030204" pitchFamily="34" charset="0"/>
                <a:cs typeface="Calibri" panose="020F0502020204030204" pitchFamily="34" charset="0"/>
              </a:rPr>
              <a:t>Chúng mình cùng nhau làm bánh nhé!</a:t>
            </a:r>
          </a:p>
        </p:txBody>
      </p:sp>
      <p:pic>
        <p:nvPicPr>
          <p:cNvPr id="4" name="Picture 3">
            <a:extLst>
              <a:ext uri="{FF2B5EF4-FFF2-40B4-BE49-F238E27FC236}">
                <a16:creationId xmlns:a16="http://schemas.microsoft.com/office/drawing/2014/main" id="{EF69070F-6E0D-4634-840A-1272F84AB4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8854" y="2415235"/>
            <a:ext cx="3269212" cy="4310246"/>
          </a:xfrm>
          <a:prstGeom prst="rect">
            <a:avLst/>
          </a:prstGeom>
        </p:spPr>
      </p:pic>
    </p:spTree>
    <p:extLst>
      <p:ext uri="{BB962C8B-B14F-4D97-AF65-F5344CB8AC3E}">
        <p14:creationId xmlns:p14="http://schemas.microsoft.com/office/powerpoint/2010/main" val="330263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7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14:presetBounceEnd="70000">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14:bounceEnd="70000">
                                          <p:cBhvr additive="base">
                                            <p:cTn id="16"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14:presetBounceEnd="70000">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14:bounceEnd="70000">
                                          <p:cBhvr additive="base">
                                            <p:cTn id="20"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ppt_x"/>
                                              </p:val>
                                            </p:tav>
                                            <p:tav tm="100000">
                                              <p:val>
                                                <p:strVal val="#ppt_x"/>
                                              </p:val>
                                            </p:tav>
                                          </p:tavLst>
                                        </p:anim>
                                        <p:anim calcmode="lin" valueType="num">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sp>
        <p:nvSpPr>
          <p:cNvPr id="2" name="TextBox 1">
            <a:extLst>
              <a:ext uri="{FF2B5EF4-FFF2-40B4-BE49-F238E27FC236}">
                <a16:creationId xmlns:a16="http://schemas.microsoft.com/office/drawing/2014/main" id="{D5CF3C36-97CD-4115-BCBA-A88FBD0573D9}"/>
              </a:ext>
            </a:extLst>
          </p:cNvPr>
          <p:cNvSpPr txBox="1"/>
          <p:nvPr/>
        </p:nvSpPr>
        <p:spPr>
          <a:xfrm>
            <a:off x="3009417" y="2713672"/>
            <a:ext cx="6173165" cy="147732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E76EA3"/>
                </a:solidFill>
                <a:effectLst/>
                <a:uLnTx/>
                <a:uFillTx/>
                <a:latin typeface="iCiel Cadena" panose="02000503000000020004" pitchFamily="50" charset="0"/>
                <a:ea typeface="+mn-ea"/>
                <a:cs typeface="+mn-cs"/>
              </a:rPr>
              <a:t>KHỞI ĐỘNG</a:t>
            </a:r>
          </a:p>
        </p:txBody>
      </p:sp>
    </p:spTree>
    <p:extLst>
      <p:ext uri="{BB962C8B-B14F-4D97-AF65-F5344CB8AC3E}">
        <p14:creationId xmlns:p14="http://schemas.microsoft.com/office/powerpoint/2010/main" val="250920868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8000">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14:bounceEnd="68000">
                                          <p:cBhvr additive="base">
                                            <p:cTn id="35"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ppt_x"/>
                                              </p:val>
                                            </p:tav>
                                            <p:tav tm="100000">
                                              <p:val>
                                                <p:strVal val="#ppt_x"/>
                                              </p:val>
                                            </p:tav>
                                          </p:tavLst>
                                        </p:anim>
                                        <p:anim calcmode="lin" valueType="num">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5026795" y="1255295"/>
              <a:ext cx="2138406"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1</a:t>
              </a:r>
            </a:p>
          </p:txBody>
        </p:sp>
      </p:grpSp>
      <p:pic>
        <p:nvPicPr>
          <p:cNvPr id="7" name="Picture 6">
            <a:extLst>
              <a:ext uri="{FF2B5EF4-FFF2-40B4-BE49-F238E27FC236}">
                <a16:creationId xmlns:a16="http://schemas.microsoft.com/office/drawing/2014/main" id="{5AFA8ED8-9E15-4232-C494-EA5F0F93CC72}"/>
              </a:ext>
            </a:extLst>
          </p:cNvPr>
          <p:cNvPicPr>
            <a:picLocks noChangeAspect="1"/>
          </p:cNvPicPr>
          <p:nvPr/>
        </p:nvPicPr>
        <p:blipFill>
          <a:blip r:embed="rId5"/>
          <a:stretch>
            <a:fillRect/>
          </a:stretch>
        </p:blipFill>
        <p:spPr>
          <a:xfrm>
            <a:off x="2977212" y="1718827"/>
            <a:ext cx="6090432" cy="3231160"/>
          </a:xfrm>
          <a:prstGeom prst="rect">
            <a:avLst/>
          </a:prstGeom>
        </p:spPr>
      </p:pic>
    </p:spTree>
    <p:extLst>
      <p:ext uri="{BB962C8B-B14F-4D97-AF65-F5344CB8AC3E}">
        <p14:creationId xmlns:p14="http://schemas.microsoft.com/office/powerpoint/2010/main" val="88407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a:extLst>
              <a:ext uri="{FF2B5EF4-FFF2-40B4-BE49-F238E27FC236}">
                <a16:creationId xmlns:a16="http://schemas.microsoft.com/office/drawing/2014/main" id="{EB9AC98C-EA5B-4410-9BF3-B7A5F5AF3C5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D1CB579-5F4A-40B0-A7FC-C83C3A60F105}"/>
              </a:ext>
            </a:extLst>
          </p:cNvPr>
          <p:cNvGrpSpPr/>
          <p:nvPr/>
        </p:nvGrpSpPr>
        <p:grpSpPr>
          <a:xfrm>
            <a:off x="226153" y="0"/>
            <a:ext cx="11568289" cy="2675467"/>
            <a:chOff x="166511" y="152399"/>
            <a:chExt cx="11568289" cy="2675467"/>
          </a:xfrm>
        </p:grpSpPr>
        <p:sp>
          <p:nvSpPr>
            <p:cNvPr id="6" name="Rectangle: Rounded Corners 5">
              <a:extLst>
                <a:ext uri="{FF2B5EF4-FFF2-40B4-BE49-F238E27FC236}">
                  <a16:creationId xmlns:a16="http://schemas.microsoft.com/office/drawing/2014/main" id="{44A0126A-3D79-4215-8EA4-E15F1E978278}"/>
                </a:ext>
              </a:extLst>
            </p:cNvPr>
            <p:cNvSpPr/>
            <p:nvPr/>
          </p:nvSpPr>
          <p:spPr>
            <a:xfrm>
              <a:off x="1143000" y="499533"/>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8CCFB191-B1AD-42C3-BCD7-F18DF577EF32}"/>
                </a:ext>
              </a:extLst>
            </p:cNvPr>
            <p:cNvSpPr/>
            <p:nvPr/>
          </p:nvSpPr>
          <p:spPr>
            <a:xfrm>
              <a:off x="1707444" y="665056"/>
              <a:ext cx="9874956"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739313D-00F9-4C69-9F31-CD5FD3E6EE35}"/>
                </a:ext>
              </a:extLst>
            </p:cNvPr>
            <p:cNvPicPr>
              <a:picLocks noChangeAspect="1"/>
            </p:cNvPicPr>
            <p:nvPr/>
          </p:nvPicPr>
          <p:blipFill>
            <a:blip r:embed="rId8"/>
            <a:stretch>
              <a:fillRect/>
            </a:stretch>
          </p:blipFill>
          <p:spPr>
            <a:xfrm>
              <a:off x="166511" y="152399"/>
              <a:ext cx="2652889" cy="2675467"/>
            </a:xfrm>
            <a:prstGeom prst="rect">
              <a:avLst/>
            </a:prstGeom>
          </p:spPr>
        </p:pic>
      </p:grpSp>
      <p:pic>
        <p:nvPicPr>
          <p:cNvPr id="4" name="Graphic 3">
            <a:extLst>
              <a:ext uri="{FF2B5EF4-FFF2-40B4-BE49-F238E27FC236}">
                <a16:creationId xmlns:a16="http://schemas.microsoft.com/office/drawing/2014/main" id="{EAC2DC5F-CC60-46C6-8E67-23FAEED49F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06258" y="273719"/>
            <a:ext cx="1750551" cy="1874231"/>
          </a:xfrm>
          <a:prstGeom prst="rect">
            <a:avLst/>
          </a:prstGeom>
        </p:spPr>
      </p:pic>
      <p:sp>
        <p:nvSpPr>
          <p:cNvPr id="2" name="TextBox 1">
            <a:extLst>
              <a:ext uri="{FF2B5EF4-FFF2-40B4-BE49-F238E27FC236}">
                <a16:creationId xmlns:a16="http://schemas.microsoft.com/office/drawing/2014/main" id="{78BB1433-2925-4456-BBDB-2D5281415330}"/>
              </a:ext>
            </a:extLst>
          </p:cNvPr>
          <p:cNvSpPr txBox="1"/>
          <p:nvPr/>
        </p:nvSpPr>
        <p:spPr>
          <a:xfrm>
            <a:off x="3001720" y="599069"/>
            <a:ext cx="8696294" cy="1661993"/>
          </a:xfrm>
          <a:prstGeom prst="rect">
            <a:avLst/>
          </a:prstGeom>
          <a:noFill/>
        </p:spPr>
        <p:txBody>
          <a:bodyPr wrap="square" lIns="0" tIns="0" rIns="0" bIns="0" rtlCol="0">
            <a:spAutoFit/>
          </a:bodyPr>
          <a:lstStyle/>
          <a:p>
            <a:pPr algn="just"/>
            <a:r>
              <a:rPr lang="nl-NL" sz="3600" dirty="0">
                <a:latin typeface="Cambria" panose="02040503050406030204" pitchFamily="18" charset="0"/>
                <a:ea typeface="Cambria" panose="02040503050406030204" pitchFamily="18" charset="0"/>
              </a:rPr>
              <a:t>Cô An đã mua 8 chiếc vòng, mỗi chiếc có giá 25 000 đồng. Hỏi cô An cần trả chúng mình bao nhiêu tiền?</a:t>
            </a:r>
            <a:endParaRPr lang="en-US" sz="3600" dirty="0">
              <a:latin typeface="Cambria" panose="02040503050406030204" pitchFamily="18" charset="0"/>
              <a:ea typeface="Cambria" panose="02040503050406030204" pitchFamily="18" charset="0"/>
            </a:endParaRPr>
          </a:p>
        </p:txBody>
      </p:sp>
      <p:pic>
        <p:nvPicPr>
          <p:cNvPr id="15" name="correct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962" y="-904964"/>
            <a:ext cx="487363" cy="487363"/>
          </a:xfrm>
          <a:prstGeom prst="rect">
            <a:avLst/>
          </a:prstGeom>
        </p:spPr>
      </p:pic>
      <p:sp>
        <p:nvSpPr>
          <p:cNvPr id="3" name="Rounded Rectangular Callout 31">
            <a:extLst>
              <a:ext uri="{FF2B5EF4-FFF2-40B4-BE49-F238E27FC236}">
                <a16:creationId xmlns:a16="http://schemas.microsoft.com/office/drawing/2014/main" id="{67DC4C5B-E1F6-A89E-206C-C481B660FDDE}"/>
              </a:ext>
            </a:extLst>
          </p:cNvPr>
          <p:cNvSpPr/>
          <p:nvPr/>
        </p:nvSpPr>
        <p:spPr>
          <a:xfrm>
            <a:off x="2732690" y="2987218"/>
            <a:ext cx="7767144" cy="2225913"/>
          </a:xfrm>
          <a:prstGeom prst="wedgeRoundRectCallout">
            <a:avLst>
              <a:gd name="adj1" fmla="val -62202"/>
              <a:gd name="adj2" fmla="val 2670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600" b="1" dirty="0" err="1">
                <a:solidFill>
                  <a:prstClr val="black"/>
                </a:solidFill>
              </a:rPr>
              <a:t>Cô</a:t>
            </a:r>
            <a:r>
              <a:rPr lang="en-US" sz="3600" b="1" dirty="0">
                <a:solidFill>
                  <a:prstClr val="black"/>
                </a:solidFill>
              </a:rPr>
              <a:t> An </a:t>
            </a:r>
            <a:r>
              <a:rPr lang="en-US" sz="3600" b="1" dirty="0" err="1">
                <a:solidFill>
                  <a:prstClr val="black"/>
                </a:solidFill>
              </a:rPr>
              <a:t>cần</a:t>
            </a:r>
            <a:r>
              <a:rPr lang="en-US" sz="3600" b="1" dirty="0">
                <a:solidFill>
                  <a:prstClr val="black"/>
                </a:solidFill>
              </a:rPr>
              <a:t> </a:t>
            </a:r>
            <a:r>
              <a:rPr lang="en-US" sz="3600" b="1" dirty="0" err="1">
                <a:solidFill>
                  <a:prstClr val="black"/>
                </a:solidFill>
              </a:rPr>
              <a:t>trả</a:t>
            </a:r>
            <a:r>
              <a:rPr lang="en-US" sz="3600" b="1" dirty="0">
                <a:solidFill>
                  <a:prstClr val="black"/>
                </a:solidFill>
              </a:rPr>
              <a:t> </a:t>
            </a:r>
            <a:r>
              <a:rPr lang="en-US" sz="3600" b="1" dirty="0" err="1">
                <a:solidFill>
                  <a:prstClr val="black"/>
                </a:solidFill>
              </a:rPr>
              <a:t>số</a:t>
            </a:r>
            <a:r>
              <a:rPr lang="en-US" sz="3600" b="1" dirty="0">
                <a:solidFill>
                  <a:prstClr val="black"/>
                </a:solidFill>
              </a:rPr>
              <a:t> </a:t>
            </a:r>
            <a:r>
              <a:rPr lang="en-US" sz="3600" b="1" dirty="0" err="1">
                <a:solidFill>
                  <a:prstClr val="black"/>
                </a:solidFill>
              </a:rPr>
              <a:t>tiền</a:t>
            </a:r>
            <a:r>
              <a:rPr lang="en-US" sz="3600" b="1" dirty="0">
                <a:solidFill>
                  <a:prstClr val="black"/>
                </a:solidFill>
              </a:rPr>
              <a:t> </a:t>
            </a:r>
            <a:r>
              <a:rPr lang="en-US" sz="3600" b="1" dirty="0" err="1">
                <a:solidFill>
                  <a:prstClr val="black"/>
                </a:solidFill>
              </a:rPr>
              <a:t>là</a:t>
            </a:r>
            <a:r>
              <a:rPr lang="en-US" sz="3600" b="1" dirty="0">
                <a:solidFill>
                  <a:prstClr val="black"/>
                </a:solidFill>
              </a:rPr>
              <a:t>:</a:t>
            </a:r>
          </a:p>
          <a:p>
            <a:pPr lvl="0" algn="ctr">
              <a:defRPr/>
            </a:pPr>
            <a:r>
              <a:rPr lang="en-US" sz="3600" b="1" dirty="0">
                <a:solidFill>
                  <a:prstClr val="black"/>
                </a:solidFill>
              </a:rPr>
              <a:t>25 000 × 8 =  200 000 (</a:t>
            </a:r>
            <a:r>
              <a:rPr lang="en-US" sz="3600" b="1" dirty="0" err="1">
                <a:solidFill>
                  <a:prstClr val="black"/>
                </a:solidFill>
              </a:rPr>
              <a:t>đồng</a:t>
            </a:r>
            <a:r>
              <a:rPr lang="en-US" sz="3600" b="1" dirty="0">
                <a:solidFill>
                  <a:prstClr val="black"/>
                </a:solidFill>
              </a:rPr>
              <a:t>)</a:t>
            </a:r>
          </a:p>
        </p:txBody>
      </p:sp>
    </p:spTree>
    <p:extLst>
      <p:ext uri="{BB962C8B-B14F-4D97-AF65-F5344CB8AC3E}">
        <p14:creationId xmlns:p14="http://schemas.microsoft.com/office/powerpoint/2010/main" val="1073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75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oin.wav"/>
                                            </p:tgtEl>
                                          </p:cMediaNode>
                                        </p:audio>
                                      </p:subTnLst>
                                    </p:cTn>
                                  </p:par>
                                  <p:par>
                                    <p:cTn id="9" presetID="2" presetClass="entr" presetSubtype="1" fill="hold" nodeType="withEffect" p14:presetBounceEnd="6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4000">
                                          <p:cBhvr additive="base">
                                            <p:cTn id="11" dur="75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64000">
                                          <p:cBhvr additive="base">
                                            <p:cTn id="15"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coin.wav"/>
                                            </p:tgtEl>
                                          </p:cMediaNode>
                                        </p:audio>
                                      </p:sub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7F254DD6-8296-4340-BE87-C74AF3A67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E53E957-9D49-4366-BBF5-9B8EFF9EBF85}"/>
              </a:ext>
            </a:extLst>
          </p:cNvPr>
          <p:cNvGrpSpPr/>
          <p:nvPr/>
        </p:nvGrpSpPr>
        <p:grpSpPr>
          <a:xfrm>
            <a:off x="249235" y="963220"/>
            <a:ext cx="7988108" cy="4119786"/>
            <a:chOff x="249235" y="963220"/>
            <a:chExt cx="7988108" cy="4119786"/>
          </a:xfrm>
        </p:grpSpPr>
        <p:pic>
          <p:nvPicPr>
            <p:cNvPr id="5" name="Picture 4">
              <a:extLst>
                <a:ext uri="{FF2B5EF4-FFF2-40B4-BE49-F238E27FC236}">
                  <a16:creationId xmlns:a16="http://schemas.microsoft.com/office/drawing/2014/main" id="{CD5DBAEA-99F8-4EC1-8F99-4AB8EAD8666C}"/>
                </a:ext>
              </a:extLst>
            </p:cNvPr>
            <p:cNvPicPr>
              <a:picLocks noChangeAspect="1"/>
            </p:cNvPicPr>
            <p:nvPr/>
          </p:nvPicPr>
          <p:blipFill>
            <a:blip r:embed="rId3"/>
            <a:stretch>
              <a:fillRect/>
            </a:stretch>
          </p:blipFill>
          <p:spPr>
            <a:xfrm rot="175581">
              <a:off x="249235" y="963220"/>
              <a:ext cx="7988108" cy="4119786"/>
            </a:xfrm>
            <a:prstGeom prst="rect">
              <a:avLst/>
            </a:prstGeom>
          </p:spPr>
        </p:pic>
        <p:sp>
          <p:nvSpPr>
            <p:cNvPr id="6" name="TextBox 5">
              <a:extLst>
                <a:ext uri="{FF2B5EF4-FFF2-40B4-BE49-F238E27FC236}">
                  <a16:creationId xmlns:a16="http://schemas.microsoft.com/office/drawing/2014/main" id="{C06E29C5-4DED-4FFB-96A6-9F3ADBE2F211}"/>
                </a:ext>
              </a:extLst>
            </p:cNvPr>
            <p:cNvSpPr txBox="1"/>
            <p:nvPr/>
          </p:nvSpPr>
          <p:spPr>
            <a:xfrm>
              <a:off x="547589" y="1827273"/>
              <a:ext cx="7391400" cy="2391680"/>
            </a:xfrm>
            <a:prstGeom prst="rect">
              <a:avLst/>
            </a:prstGeom>
            <a:noFill/>
          </p:spPr>
          <p:txBody>
            <a:bodyPr wrap="square" lIns="0" tIns="0" rIns="0" bIns="0"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Cảm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các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đã</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giúp</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mình</a:t>
              </a:r>
              <a:b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b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chuẩn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bị</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dụng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cụ</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Bây</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giờ</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chúng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ta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cùng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nhau</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ra</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những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chiếc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ngọt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thật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ngon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nhé</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a:t>
              </a:r>
            </a:p>
          </p:txBody>
        </p:sp>
      </p:grpSp>
      <p:pic>
        <p:nvPicPr>
          <p:cNvPr id="4" name="Graphic 3">
            <a:extLst>
              <a:ext uri="{FF2B5EF4-FFF2-40B4-BE49-F238E27FC236}">
                <a16:creationId xmlns:a16="http://schemas.microsoft.com/office/drawing/2014/main" id="{FA665D81-A3EB-46D5-A974-F4090D6101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20399" y="1573774"/>
            <a:ext cx="4345413" cy="5729148"/>
          </a:xfrm>
          <a:prstGeom prst="rect">
            <a:avLst/>
          </a:prstGeom>
        </p:spPr>
      </p:pic>
    </p:spTree>
    <p:extLst>
      <p:ext uri="{BB962C8B-B14F-4D97-AF65-F5344CB8AC3E}">
        <p14:creationId xmlns:p14="http://schemas.microsoft.com/office/powerpoint/2010/main" val="376088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4000">
                                          <p:cBhvr additive="base">
                                            <p:cTn id="7" dur="75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pic>
        <p:nvPicPr>
          <p:cNvPr id="3" name="Picture 2">
            <a:extLst>
              <a:ext uri="{FF2B5EF4-FFF2-40B4-BE49-F238E27FC236}">
                <a16:creationId xmlns:a16="http://schemas.microsoft.com/office/drawing/2014/main" id="{C73A909B-7A55-8419-E463-4C3626403BB5}"/>
              </a:ext>
            </a:extLst>
          </p:cNvPr>
          <p:cNvPicPr>
            <a:picLocks noChangeAspect="1"/>
          </p:cNvPicPr>
          <p:nvPr/>
        </p:nvPicPr>
        <p:blipFill>
          <a:blip r:embed="rId10"/>
          <a:stretch>
            <a:fillRect/>
          </a:stretch>
        </p:blipFill>
        <p:spPr>
          <a:xfrm>
            <a:off x="2600592" y="2452066"/>
            <a:ext cx="6864691" cy="2353260"/>
          </a:xfrm>
          <a:prstGeom prst="rect">
            <a:avLst/>
          </a:prstGeom>
        </p:spPr>
      </p:pic>
    </p:spTree>
    <p:extLst>
      <p:ext uri="{BB962C8B-B14F-4D97-AF65-F5344CB8AC3E}">
        <p14:creationId xmlns:p14="http://schemas.microsoft.com/office/powerpoint/2010/main" val="415235498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4997139" y="1255295"/>
              <a:ext cx="219771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2</a:t>
              </a:r>
            </a:p>
          </p:txBody>
        </p:sp>
      </p:grpSp>
      <p:pic>
        <p:nvPicPr>
          <p:cNvPr id="7" name="Picture 6">
            <a:extLst>
              <a:ext uri="{FF2B5EF4-FFF2-40B4-BE49-F238E27FC236}">
                <a16:creationId xmlns:a16="http://schemas.microsoft.com/office/drawing/2014/main" id="{64474D61-3732-EA4C-A1C1-1819E09F7E5C}"/>
              </a:ext>
            </a:extLst>
          </p:cNvPr>
          <p:cNvPicPr>
            <a:picLocks noChangeAspect="1"/>
          </p:cNvPicPr>
          <p:nvPr/>
        </p:nvPicPr>
        <p:blipFill>
          <a:blip r:embed="rId5"/>
          <a:stretch>
            <a:fillRect/>
          </a:stretch>
        </p:blipFill>
        <p:spPr>
          <a:xfrm>
            <a:off x="3106286" y="1802909"/>
            <a:ext cx="5895343" cy="3231160"/>
          </a:xfrm>
          <a:prstGeom prst="rect">
            <a:avLst/>
          </a:prstGeom>
        </p:spPr>
      </p:pic>
    </p:spTree>
    <p:extLst>
      <p:ext uri="{BB962C8B-B14F-4D97-AF65-F5344CB8AC3E}">
        <p14:creationId xmlns:p14="http://schemas.microsoft.com/office/powerpoint/2010/main" val="270786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pic>
          <p:nvPicPr>
            <p:cNvPr id="7" name="Graphic 6">
              <a:extLst>
                <a:ext uri="{FF2B5EF4-FFF2-40B4-BE49-F238E27FC236}">
                  <a16:creationId xmlns:a16="http://schemas.microsoft.com/office/drawing/2014/main" id="{CE2E3BCA-4EF0-437B-B4A6-C53F2AB28E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7801" y="4789361"/>
              <a:ext cx="1309223" cy="927966"/>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5"/>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3334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được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tạo</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hình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Chúng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ta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hãy</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hoàn</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thành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nhiệm</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vụ</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nướng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22313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1820</TotalTime>
  <Words>469</Words>
  <Application>Microsoft Office PowerPoint</Application>
  <PresentationFormat>Widescreen</PresentationFormat>
  <Paragraphs>62</Paragraphs>
  <Slides>17</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#9Slide02 Noi dung dai</vt:lpstr>
      <vt:lpstr>#9Slide03 AmpleSoft Bold</vt:lpstr>
      <vt:lpstr>#9Slide03 BoosterNextFYBlack</vt:lpstr>
      <vt:lpstr>Arial</vt:lpstr>
      <vt:lpstr>Calibri</vt:lpstr>
      <vt:lpstr>Cambria</vt:lpstr>
      <vt:lpstr>Cambria Math</vt:lpstr>
      <vt:lpstr>iCiel Cadena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Thao Tran</cp:lastModifiedBy>
  <cp:revision>13</cp:revision>
  <dcterms:created xsi:type="dcterms:W3CDTF">2021-12-04T14:01:21Z</dcterms:created>
  <dcterms:modified xsi:type="dcterms:W3CDTF">2024-12-14T04:29:29Z</dcterms:modified>
</cp:coreProperties>
</file>