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30"/>
  </p:notesMasterIdLst>
  <p:sldIdLst>
    <p:sldId id="2007577132" r:id="rId5"/>
    <p:sldId id="479" r:id="rId6"/>
    <p:sldId id="258" r:id="rId7"/>
    <p:sldId id="259" r:id="rId8"/>
    <p:sldId id="2007577151" r:id="rId9"/>
    <p:sldId id="260" r:id="rId10"/>
    <p:sldId id="261" r:id="rId11"/>
    <p:sldId id="2007577133" r:id="rId12"/>
    <p:sldId id="2007577142" r:id="rId13"/>
    <p:sldId id="2007577146" r:id="rId14"/>
    <p:sldId id="2007577147" r:id="rId15"/>
    <p:sldId id="304" r:id="rId16"/>
    <p:sldId id="305" r:id="rId17"/>
    <p:sldId id="306" r:id="rId18"/>
    <p:sldId id="2007577152" r:id="rId19"/>
    <p:sldId id="2007577153" r:id="rId20"/>
    <p:sldId id="2007577137" r:id="rId21"/>
    <p:sldId id="2007577138" r:id="rId22"/>
    <p:sldId id="2007577139" r:id="rId23"/>
    <p:sldId id="500" r:id="rId24"/>
    <p:sldId id="501" r:id="rId25"/>
    <p:sldId id="275" r:id="rId26"/>
    <p:sldId id="2007577141" r:id="rId27"/>
    <p:sldId id="2007577140" r:id="rId28"/>
    <p:sldId id="200757714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2D7"/>
    <a:srgbClr val="EF4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3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20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5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3B4BC60-7815-462B-A620-72C59B5D6F08}" type="slidenum">
              <a:rPr lang="en-US" altLang="vi-VN" smtClean="0"/>
              <a:pPr/>
              <a:t>17</a:t>
            </a:fld>
            <a:endParaRPr lang="en-US" altLang="vi-VN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482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0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0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microsoft.com/office/2007/relationships/hdphoto" Target="../media/hdphoto1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6.png"/><Relationship Id="rId18" Type="http://schemas.microsoft.com/office/2007/relationships/hdphoto" Target="../media/hdphoto1.wdp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9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7112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920" y="1167494"/>
            <a:ext cx="10626965" cy="4327784"/>
          </a:xfrm>
        </p:spPr>
        <p:txBody>
          <a:bodyPr>
            <a:noAutofit/>
          </a:bodyPr>
          <a:lstStyle/>
          <a:p>
            <a:pPr lvl="1" algn="ctr" defTabSz="457189" fontAlgn="base">
              <a:lnSpc>
                <a:spcPct val="150000"/>
              </a:lnSpc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TRƯỜNG TIỂU HỌC ĐỒNG TÂN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6:Chào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1) 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viên:Bùi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vi-VN" sz="32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6014D3-2141-8C83-DE5F-E3F04394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276600"/>
            <a:ext cx="3995057" cy="3366983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2C528676-2AC2-43D1-9E69-85AEDDA8CCF3}"/>
              </a:ext>
            </a:extLst>
          </p:cNvPr>
          <p:cNvSpPr/>
          <p:nvPr/>
        </p:nvSpPr>
        <p:spPr>
          <a:xfrm>
            <a:off x="985520" y="293913"/>
            <a:ext cx="9875519" cy="2378165"/>
          </a:xfrm>
          <a:prstGeom prst="wedgeEllipseCallout">
            <a:avLst>
              <a:gd name="adj1" fmla="val -15833"/>
              <a:gd name="adj2" fmla="val 79758"/>
            </a:avLst>
          </a:prstGeom>
        </p:spPr>
        <p:style>
          <a:lnRef idx="2">
            <a:schemeClr val="accent1">
              <a:shade val="15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ơn 999 hình chibi học sinh - Tập hợp đầy đủ bộ sưu tập hình chibi học sinh  đỉnh cao 4K">
            <a:extLst>
              <a:ext uri="{FF2B5EF4-FFF2-40B4-BE49-F238E27FC236}">
                <a16:creationId xmlns:a16="http://schemas.microsoft.com/office/drawing/2014/main" id="{8BAA1204-92D1-A1EF-D422-4EE7D301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0" b="97391" l="7907" r="92907">
                        <a14:foregroundMark x1="19767" y1="12655" x2="11977" y2="20744"/>
                        <a14:foregroundMark x1="11977" y1="20744" x2="7907" y2="30985"/>
                        <a14:foregroundMark x1="7907" y1="30985" x2="11860" y2="40965"/>
                        <a14:foregroundMark x1="11860" y1="40965" x2="21512" y2="48010"/>
                        <a14:foregroundMark x1="21512" y1="48010" x2="38023" y2="53816"/>
                        <a14:foregroundMark x1="55814" y1="91520" x2="65930" y2="97391"/>
                        <a14:foregroundMark x1="65930" y1="97391" x2="68837" y2="97130"/>
                        <a14:foregroundMark x1="57558" y1="93607" x2="54651" y2="86106"/>
                        <a14:foregroundMark x1="32791" y1="86367" x2="26163" y2="96282"/>
                        <a14:foregroundMark x1="26163" y1="96282" x2="16860" y2="96869"/>
                        <a14:foregroundMark x1="25000" y1="94194" x2="21744" y2="94847"/>
                        <a14:foregroundMark x1="19419" y1="51990" x2="44884" y2="58382"/>
                        <a14:foregroundMark x1="44884" y1="58382" x2="60930" y2="53490"/>
                        <a14:foregroundMark x1="60930" y1="53490" x2="68023" y2="53229"/>
                        <a14:foregroundMark x1="68023" y1="53229" x2="68023" y2="53229"/>
                        <a14:foregroundMark x1="68023" y1="53229" x2="80465" y2="62035"/>
                        <a14:foregroundMark x1="80465" y1="62035" x2="93023" y2="66275"/>
                        <a14:foregroundMark x1="67442" y1="53425" x2="47907" y2="44749"/>
                        <a14:foregroundMark x1="61628" y1="46967" x2="75233" y2="56751"/>
                        <a14:foregroundMark x1="55814" y1="47228" x2="55814" y2="67906"/>
                        <a14:foregroundMark x1="48837" y1="67710" x2="35465" y2="29680"/>
                        <a14:foregroundMark x1="35465" y1="29680" x2="29884" y2="26484"/>
                        <a14:foregroundMark x1="61279" y1="25701" x2="20581" y2="25701"/>
                        <a14:foregroundMark x1="40116" y1="34768" x2="52674" y2="32681"/>
                        <a14:foregroundMark x1="52674" y1="32681" x2="58023" y2="22701"/>
                        <a14:foregroundMark x1="58023" y1="22701" x2="57558" y2="21918"/>
                        <a14:foregroundMark x1="49651" y1="36008" x2="36860" y2="36008"/>
                        <a14:foregroundMark x1="31977" y1="44292" x2="35116" y2="67058"/>
                        <a14:foregroundMark x1="38605" y1="60470" x2="36047" y2="45140"/>
                        <a14:foregroundMark x1="64535" y1="8284" x2="29884" y2="5023"/>
                        <a14:foregroundMark x1="29884" y1="5023" x2="22093" y2="5414"/>
                        <a14:foregroundMark x1="36860" y1="2870" x2="43605" y2="2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3" y="2536008"/>
            <a:ext cx="2961639" cy="396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C870E57D-B24A-9BB2-6365-DBF9B110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0" b="98389" l="9070" r="92326">
                        <a14:foregroundMark x1="43605" y1="19387" x2="89651" y2="19075"/>
                        <a14:foregroundMark x1="89651" y1="19075" x2="91628" y2="19231"/>
                        <a14:foregroundMark x1="78023" y1="25676" x2="73837" y2="20114"/>
                        <a14:foregroundMark x1="61047" y1="29262" x2="61047" y2="35707"/>
                        <a14:foregroundMark x1="74535" y1="33732" x2="41860" y2="31757"/>
                        <a14:foregroundMark x1="9186" y1="22973" x2="20581" y2="42412"/>
                        <a14:foregroundMark x1="20581" y1="42412" x2="60000" y2="48493"/>
                        <a14:foregroundMark x1="92326" y1="24792" x2="92326" y2="27287"/>
                        <a14:foregroundMark x1="55349" y1="44699" x2="56860" y2="57588"/>
                        <a14:foregroundMark x1="56860" y1="57588" x2="43605" y2="57796"/>
                        <a14:foregroundMark x1="77674" y1="42360" x2="69884" y2="62994"/>
                        <a14:foregroundMark x1="70930" y1="55457" x2="61744" y2="41268"/>
                        <a14:foregroundMark x1="54651" y1="62682" x2="40814" y2="60343"/>
                        <a14:foregroundMark x1="32326" y1="86331" x2="27326" y2="97297"/>
                        <a14:foregroundMark x1="63837" y1="87266" x2="67907" y2="95270"/>
                        <a14:foregroundMark x1="67907" y1="95270" x2="81628" y2="97297"/>
                        <a14:foregroundMark x1="68837" y1="93919" x2="61744" y2="86331"/>
                        <a14:foregroundMark x1="61744" y1="86331" x2="61744" y2="85655"/>
                        <a14:foregroundMark x1="36860" y1="42568" x2="58256" y2="44439"/>
                        <a14:foregroundMark x1="58256" y1="44439" x2="69884" y2="43607"/>
                        <a14:foregroundMark x1="36512" y1="48493" x2="28721" y2="45062"/>
                        <a14:foregroundMark x1="30465" y1="83316" x2="25581" y2="98389"/>
                        <a14:foregroundMark x1="51395" y1="45946" x2="50000" y2="63202"/>
                        <a14:foregroundMark x1="62791" y1="84927" x2="64419" y2="92723"/>
                        <a14:foregroundMark x1="64419" y1="92723" x2="79767" y2="95894"/>
                        <a14:foregroundMark x1="79767" y1="95894" x2="80930" y2="95894"/>
                        <a14:foregroundMark x1="82326" y1="95894" x2="67093" y2="93555"/>
                        <a14:foregroundMark x1="67093" y1="93555" x2="67093" y2="93555"/>
                        <a14:foregroundMark x1="81977" y1="94439" x2="69186" y2="92827"/>
                        <a14:foregroundMark x1="59302" y1="83108" x2="60698" y2="94075"/>
                        <a14:foregroundMark x1="36163" y1="84200" x2="32326" y2="93711"/>
                        <a14:foregroundMark x1="26628" y1="48285" x2="23372" y2="47765"/>
                        <a14:foregroundMark x1="76628" y1="5561" x2="54651" y2="4470"/>
                        <a14:foregroundMark x1="91628" y1="12578" x2="54302" y2="9771"/>
                        <a14:foregroundMark x1="54302" y1="9771" x2="35581" y2="11019"/>
                        <a14:foregroundMark x1="35581" y1="11019" x2="29419" y2="12578"/>
                        <a14:foregroundMark x1="80233" y1="43815" x2="84070" y2="47921"/>
                        <a14:foregroundMark x1="80233" y1="45218" x2="79186" y2="43087"/>
                        <a14:foregroundMark x1="71744" y1="38254" x2="66744" y2="38254"/>
                        <a14:foregroundMark x1="70233" y1="38773" x2="65698" y2="39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448" y="2672077"/>
            <a:ext cx="2666999" cy="38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2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0200" y="-100082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57525" y="1114146"/>
            <a:ext cx="6371708" cy="439591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31565" y="1347936"/>
            <a:ext cx="5856134" cy="30818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697" y="2426246"/>
            <a:ext cx="4997870" cy="67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0"/>
            <a:ext cx="481584" cy="615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FCD6C4-1790-4812-9EE1-914AE3672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" y="11560"/>
            <a:ext cx="12110720" cy="5799960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9ABB2AA6-10B9-4E54-A47E-3BDFA473378C}"/>
              </a:ext>
            </a:extLst>
          </p:cNvPr>
          <p:cNvSpPr txBox="1"/>
          <p:nvPr/>
        </p:nvSpPr>
        <p:spPr>
          <a:xfrm>
            <a:off x="4128117" y="5887403"/>
            <a:ext cx="255676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Chào cờ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8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67"/>
            <a:ext cx="481584" cy="615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961D37-EEC9-4E98-A910-5E76F2AB0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0"/>
            <a:ext cx="6237155" cy="599440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369235" y="-232773"/>
            <a:ext cx="5792285" cy="5983333"/>
          </a:xfrm>
          <a:prstGeom prst="rect">
            <a:avLst/>
          </a:prstGeom>
        </p:spPr>
      </p:pic>
      <p:sp>
        <p:nvSpPr>
          <p:cNvPr id="5" name="文本框 19">
            <a:extLst>
              <a:ext uri="{FF2B5EF4-FFF2-40B4-BE49-F238E27FC236}">
                <a16:creationId xmlns:a16="http://schemas.microsoft.com/office/drawing/2014/main" id="{8F53AC50-71F6-4C22-B3AA-1CF933E6FD24}"/>
              </a:ext>
            </a:extLst>
          </p:cNvPr>
          <p:cNvSpPr txBox="1"/>
          <p:nvPr/>
        </p:nvSpPr>
        <p:spPr>
          <a:xfrm>
            <a:off x="162560" y="6106030"/>
            <a:ext cx="39531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Đón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lớp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1</a:t>
            </a:r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DD4423C8-9671-4A6A-83FD-F41E24A3DFBA}"/>
              </a:ext>
            </a:extLst>
          </p:cNvPr>
          <p:cNvSpPr txBox="1"/>
          <p:nvPr/>
        </p:nvSpPr>
        <p:spPr>
          <a:xfrm>
            <a:off x="7785876" y="5859808"/>
            <a:ext cx="2755802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trống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khai giảng</a:t>
            </a:r>
          </a:p>
        </p:txBody>
      </p:sp>
    </p:spTree>
    <p:extLst>
      <p:ext uri="{BB962C8B-B14F-4D97-AF65-F5344CB8AC3E}">
        <p14:creationId xmlns:p14="http://schemas.microsoft.com/office/powerpoint/2010/main" val="14857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1" animBg="1"/>
      <p:bldP spid="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280"/>
            <a:ext cx="6347534" cy="5274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534" y="-3901"/>
            <a:ext cx="5749694" cy="5472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01"/>
            <a:ext cx="481584" cy="615696"/>
          </a:xfrm>
          <a:prstGeom prst="rect">
            <a:avLst/>
          </a:prstGeom>
        </p:spPr>
      </p:pic>
      <p:sp>
        <p:nvSpPr>
          <p:cNvPr id="7" name="文本框 19">
            <a:extLst>
              <a:ext uri="{FF2B5EF4-FFF2-40B4-BE49-F238E27FC236}">
                <a16:creationId xmlns:a16="http://schemas.microsoft.com/office/drawing/2014/main" id="{D48B28A0-ACD4-4DE5-A112-41911A8D6BAC}"/>
              </a:ext>
            </a:extLst>
          </p:cNvPr>
          <p:cNvSpPr txBox="1"/>
          <p:nvPr/>
        </p:nvSpPr>
        <p:spPr>
          <a:xfrm>
            <a:off x="672483" y="5680108"/>
            <a:ext cx="3310247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Học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sinh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biểu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A0138FFA-12C0-441B-BF3C-6FC8CB615231}"/>
              </a:ext>
            </a:extLst>
          </p:cNvPr>
          <p:cNvSpPr txBox="1"/>
          <p:nvPr/>
        </p:nvSpPr>
        <p:spPr>
          <a:xfrm>
            <a:off x="7961679" y="5680108"/>
            <a:ext cx="3005797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Biểu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diễn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văn nghệ</a:t>
            </a:r>
          </a:p>
        </p:txBody>
      </p:sp>
    </p:spTree>
    <p:extLst>
      <p:ext uri="{BB962C8B-B14F-4D97-AF65-F5344CB8AC3E}">
        <p14:creationId xmlns:p14="http://schemas.microsoft.com/office/powerpoint/2010/main" val="34174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3911"/>
            <a:ext cx="12082509" cy="677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>
            <a:extLst>
              <a:ext uri="{FF2B5EF4-FFF2-40B4-BE49-F238E27FC236}">
                <a16:creationId xmlns:a16="http://schemas.microsoft.com/office/drawing/2014/main" id="{C1D4A888-305F-4670-90A8-38EF439434BB}"/>
              </a:ext>
            </a:extLst>
          </p:cNvPr>
          <p:cNvSpPr/>
          <p:nvPr/>
        </p:nvSpPr>
        <p:spPr>
          <a:xfrm>
            <a:off x="2536817" y="284768"/>
            <a:ext cx="7225720" cy="1543744"/>
          </a:xfrm>
          <a:prstGeom prst="cloud">
            <a:avLst/>
          </a:prstGeom>
          <a:solidFill>
            <a:srgbClr val="FFC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KHÍ </a:t>
            </a: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 GIẢNG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F7C8D417-171F-406C-B132-827AE6EAEB2B}"/>
              </a:ext>
            </a:extLst>
          </p:cNvPr>
          <p:cNvSpPr/>
          <p:nvPr/>
        </p:nvSpPr>
        <p:spPr>
          <a:xfrm>
            <a:off x="2536817" y="1956795"/>
            <a:ext cx="6433850" cy="3481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Em có cảm nhận gì về ngày lễ khai giảng này?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9">
            <a:extLst>
              <a:ext uri="{FF2B5EF4-FFF2-40B4-BE49-F238E27FC236}">
                <a16:creationId xmlns:a16="http://schemas.microsoft.com/office/drawing/2014/main" id="{F3EAC9DB-9800-49BB-BC1C-72AE0E39AD01}"/>
              </a:ext>
            </a:extLst>
          </p:cNvPr>
          <p:cNvSpPr/>
          <p:nvPr/>
        </p:nvSpPr>
        <p:spPr>
          <a:xfrm>
            <a:off x="2536817" y="1956795"/>
            <a:ext cx="6433850" cy="3481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thấy hào hứng, phấn khởi,mong chờ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 đầu một năm học mới.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6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2">
            <a:extLst>
              <a:ext uri="{FF2B5EF4-FFF2-40B4-BE49-F238E27FC236}">
                <a16:creationId xmlns:a16="http://schemas.microsoft.com/office/drawing/2014/main" id="{A34DC306-1A1A-4770-ABF4-43D0F5152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364" y="400611"/>
            <a:ext cx="8485845" cy="73831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1219170"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2.Nêu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64EDD0B0-0884-4501-9E40-B9C6CC2D0683}"/>
              </a:ext>
            </a:extLst>
          </p:cNvPr>
          <p:cNvSpPr/>
          <p:nvPr/>
        </p:nvSpPr>
        <p:spPr>
          <a:xfrm>
            <a:off x="1744717" y="1797454"/>
            <a:ext cx="8869680" cy="353205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tx1"/>
                </a:solidFill>
              </a:rPr>
              <a:t>Em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hãy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nêu</a:t>
            </a:r>
            <a:r>
              <a:rPr lang="en-US" sz="4000" dirty="0">
                <a:solidFill>
                  <a:schemeClr val="tx1"/>
                </a:solidFill>
              </a:rPr>
              <a:t> ý </a:t>
            </a:r>
            <a:r>
              <a:rPr lang="en-US" sz="4000" dirty="0" err="1">
                <a:solidFill>
                  <a:schemeClr val="tx1"/>
                </a:solidFill>
              </a:rPr>
              <a:t>nghĩa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của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ngày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khai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giảng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思源黑体 Medium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BF8012F-4472-4E22-BBCD-46A7D1785310}"/>
              </a:ext>
            </a:extLst>
          </p:cNvPr>
          <p:cNvSpPr/>
          <p:nvPr/>
        </p:nvSpPr>
        <p:spPr>
          <a:xfrm>
            <a:off x="1328364" y="1138928"/>
            <a:ext cx="10081315" cy="452686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khai giảng là ngày bắt đầu năm học mới, là sự kiện quan trọng trong một năm 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hào đón các em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lớp 1, ngày gặp lại thầy cô, bạn bè sau kì nghỉ hè.  </a:t>
            </a:r>
            <a:endParaRPr lang="en-US" sz="32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60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53B9D-0895-4698-A5EB-9FB0B22A3A03}"/>
              </a:ext>
            </a:extLst>
          </p:cNvPr>
          <p:cNvSpPr/>
          <p:nvPr/>
        </p:nvSpPr>
        <p:spPr>
          <a:xfrm>
            <a:off x="3006634" y="2583047"/>
            <a:ext cx="6289765" cy="11538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Lucida Calligraphy" panose="03010101010101010101" pitchFamily="66" charset="0"/>
              </a:rPr>
              <a:t>Thực</a:t>
            </a:r>
            <a:r>
              <a:rPr lang="en-US" sz="7200" b="1" dirty="0">
                <a:solidFill>
                  <a:srgbClr val="00B050"/>
                </a:solidFill>
                <a:latin typeface="Lucida Calligraphy" panose="03010101010101010101" pitchFamily="66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latin typeface="Lucida Calligraphy" panose="03010101010101010101" pitchFamily="66" charset="0"/>
              </a:rPr>
              <a:t>hành</a:t>
            </a:r>
            <a:endParaRPr lang="en-US" sz="7200" b="1" dirty="0">
              <a:solidFill>
                <a:srgbClr val="00B05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1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>
            <a:extLst>
              <a:ext uri="{FF2B5EF4-FFF2-40B4-BE49-F238E27FC236}">
                <a16:creationId xmlns:a16="http://schemas.microsoft.com/office/drawing/2014/main" id="{482B538C-16B2-4DAB-8E98-1E50FB5DB616}"/>
              </a:ext>
            </a:extLst>
          </p:cNvPr>
          <p:cNvSpPr txBox="1"/>
          <p:nvPr/>
        </p:nvSpPr>
        <p:spPr>
          <a:xfrm>
            <a:off x="745723" y="255276"/>
            <a:ext cx="10183009" cy="1323439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khai giảng ở trường em có hoạt động nào khác? Kể tên hoạt động đó.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490E3D1-9B3E-4A90-9958-BC9EAEAB782D}"/>
              </a:ext>
            </a:extLst>
          </p:cNvPr>
          <p:cNvSpPr/>
          <p:nvPr/>
        </p:nvSpPr>
        <p:spPr>
          <a:xfrm>
            <a:off x="1286960" y="1914359"/>
            <a:ext cx="9100533" cy="3276694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chơi:Phóng</a:t>
            </a:r>
            <a:r>
              <a:rPr kumimoji="0" lang="en-US" sz="5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viên</a:t>
            </a:r>
            <a:r>
              <a:rPr kumimoji="0" lang="en-US" sz="54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E6E6">
                    <a:lumMod val="10000"/>
                  </a:srgbClr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思源黑体 Mediu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51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914154-2E32-735B-A457-2351161BA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3" y="2047586"/>
            <a:ext cx="10827434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E7B437-7D62-3A3B-FA35-6869E3E2D30E}"/>
              </a:ext>
            </a:extLst>
          </p:cNvPr>
          <p:cNvSpPr/>
          <p:nvPr/>
        </p:nvSpPr>
        <p:spPr>
          <a:xfrm>
            <a:off x="5066272" y="907201"/>
            <a:ext cx="2816951" cy="283472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PHẦN LỄ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200A3AD-19BB-0E80-EAD4-BC94D6BCC3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38" t="9066" r="6146" b="13937"/>
          <a:stretch/>
        </p:blipFill>
        <p:spPr>
          <a:xfrm>
            <a:off x="8369017" y="3603303"/>
            <a:ext cx="3425567" cy="302091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327B59-587D-44FA-D7B8-5A9D81762DBF}"/>
              </a:ext>
            </a:extLst>
          </p:cNvPr>
          <p:cNvCxnSpPr>
            <a:cxnSpLocks/>
          </p:cNvCxnSpPr>
          <p:nvPr/>
        </p:nvCxnSpPr>
        <p:spPr>
          <a:xfrm>
            <a:off x="4012032" y="1094405"/>
            <a:ext cx="1017168" cy="71966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DAE87E7-BEC1-A943-D436-D7AAB6A59F80}"/>
              </a:ext>
            </a:extLst>
          </p:cNvPr>
          <p:cNvCxnSpPr>
            <a:cxnSpLocks/>
          </p:cNvCxnSpPr>
          <p:nvPr/>
        </p:nvCxnSpPr>
        <p:spPr>
          <a:xfrm flipV="1">
            <a:off x="3470657" y="3280985"/>
            <a:ext cx="1604324" cy="11652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F9D2E6-B8AB-AA44-0047-271D1A576B85}"/>
              </a:ext>
            </a:extLst>
          </p:cNvPr>
          <p:cNvCxnSpPr>
            <a:cxnSpLocks/>
          </p:cNvCxnSpPr>
          <p:nvPr/>
        </p:nvCxnSpPr>
        <p:spPr>
          <a:xfrm flipV="1">
            <a:off x="7031901" y="290366"/>
            <a:ext cx="1208771" cy="6010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84C4C7C-A5CA-7ABD-85A8-DAC94049600B}"/>
              </a:ext>
            </a:extLst>
          </p:cNvPr>
          <p:cNvCxnSpPr>
            <a:cxnSpLocks/>
          </p:cNvCxnSpPr>
          <p:nvPr/>
        </p:nvCxnSpPr>
        <p:spPr>
          <a:xfrm>
            <a:off x="7883223" y="3029538"/>
            <a:ext cx="928168" cy="50953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A037063-4EB0-4678-A784-5ABA22B05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4468351"/>
            <a:ext cx="3425567" cy="221602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5994AA-83D3-4C4C-830E-DCEDFB20066B}"/>
              </a:ext>
            </a:extLst>
          </p:cNvPr>
          <p:cNvCxnSpPr>
            <a:cxnSpLocks/>
          </p:cNvCxnSpPr>
          <p:nvPr/>
        </p:nvCxnSpPr>
        <p:spPr>
          <a:xfrm flipV="1">
            <a:off x="6004947" y="3741930"/>
            <a:ext cx="939599" cy="69485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998CA-43B8-46B7-8069-14B8D0DCC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672" y="-319129"/>
            <a:ext cx="3425567" cy="3255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C02828-9059-4B6E-9AD3-639B4161D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974961" cy="28347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F94061-CA82-4CA7-A55B-ABA36B3D5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7" y="3190240"/>
            <a:ext cx="3945974" cy="366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4108" name="Freeform: Shape 4107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09" name="Freeform: Shape 4108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10" name="Freeform: Shape 4109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111" name="Freeform: Shape 4110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13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18" name="Group 4117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4119" name="Freeform: Shape 4118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20" name="Freeform: Shape 4119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121" name="Freeform: Shape 4120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F18267-AC8B-4938-310A-39334E9C486B}"/>
              </a:ext>
            </a:extLst>
          </p:cNvPr>
          <p:cNvSpPr/>
          <p:nvPr/>
        </p:nvSpPr>
        <p:spPr>
          <a:xfrm>
            <a:off x="5644030" y="873816"/>
            <a:ext cx="2655180" cy="22054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PHẦN HỘI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0CEE0-9C23-87DD-C172-D8F5483C250A}"/>
              </a:ext>
            </a:extLst>
          </p:cNvPr>
          <p:cNvCxnSpPr>
            <a:cxnSpLocks/>
          </p:cNvCxnSpPr>
          <p:nvPr/>
        </p:nvCxnSpPr>
        <p:spPr>
          <a:xfrm flipH="1" flipV="1">
            <a:off x="4313411" y="1381397"/>
            <a:ext cx="1239184" cy="143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485F15-AB0E-CA72-8822-11AA8319C73B}"/>
              </a:ext>
            </a:extLst>
          </p:cNvPr>
          <p:cNvCxnSpPr>
            <a:cxnSpLocks/>
          </p:cNvCxnSpPr>
          <p:nvPr/>
        </p:nvCxnSpPr>
        <p:spPr>
          <a:xfrm flipH="1">
            <a:off x="4619646" y="2589798"/>
            <a:ext cx="1103519" cy="602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8AA1081-13D8-4A14-8178-76F234504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0" y="286178"/>
            <a:ext cx="4166741" cy="2905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93C27D-CCB6-4F3E-896B-3B6A2204F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6" y="3428998"/>
            <a:ext cx="5420143" cy="3408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A08E1E-BC40-4AAA-8CB8-757B1A3F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42" y="3429000"/>
            <a:ext cx="5649571" cy="340868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6962B3-D33D-4B55-8C32-06C431EE7E7B}"/>
              </a:ext>
            </a:extLst>
          </p:cNvPr>
          <p:cNvCxnSpPr>
            <a:cxnSpLocks/>
          </p:cNvCxnSpPr>
          <p:nvPr/>
        </p:nvCxnSpPr>
        <p:spPr>
          <a:xfrm>
            <a:off x="7571400" y="3044849"/>
            <a:ext cx="0" cy="4705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EC48051-114D-499E-80AD-CA98A75A50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213" y="20320"/>
            <a:ext cx="2782331" cy="3058902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716BE44-B442-40A9-9EAE-3109D6924CC6}"/>
              </a:ext>
            </a:extLst>
          </p:cNvPr>
          <p:cNvCxnSpPr>
            <a:cxnSpLocks/>
          </p:cNvCxnSpPr>
          <p:nvPr/>
        </p:nvCxnSpPr>
        <p:spPr>
          <a:xfrm>
            <a:off x="8330040" y="1997205"/>
            <a:ext cx="95217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86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435146" y="1880864"/>
            <a:ext cx="7505065" cy="314700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Kết luận:</a:t>
            </a:r>
          </a:p>
          <a:p>
            <a:r>
              <a:rPr lang="en-US" altLang="zh-CN" sz="4000" dirty="0">
                <a:solidFill>
                  <a:srgbClr val="00206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Có nhiều hoạt động trong buổi lễ khai giảng. Tùy điều kiện của từng trường mà tổ chức các hoạt động </a:t>
            </a:r>
            <a:r>
              <a:rPr lang="en-US" altLang="zh-CN" sz="4000" dirty="0" err="1">
                <a:solidFill>
                  <a:srgbClr val="00206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phù</a:t>
            </a:r>
            <a:r>
              <a:rPr lang="en-US" altLang="zh-CN" sz="4000" dirty="0">
                <a:solidFill>
                  <a:srgbClr val="00206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hợp</a:t>
            </a:r>
            <a:r>
              <a:rPr lang="en-US" altLang="zh-CN" sz="4000" dirty="0">
                <a:solidFill>
                  <a:srgbClr val="002060"/>
                </a:solidFill>
                <a:latin typeface="Arial Rounded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.</a:t>
            </a: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A92E7C-F903-5EAA-8AA8-7BFA89A96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492" y="2243370"/>
            <a:ext cx="9734607" cy="27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ảnh ông mặt trời rực rỡ, ngộ nghĩnh và vui vẻ nhất">
            <a:extLst>
              <a:ext uri="{FF2B5EF4-FFF2-40B4-BE49-F238E27FC236}">
                <a16:creationId xmlns:a16="http://schemas.microsoft.com/office/drawing/2014/main" id="{0546396A-4FFB-015C-2DEF-D7C23D142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3" b="96927" l="3500" r="96800">
                        <a14:foregroundMark x1="50700" y1="10755" x2="52700" y2="7682"/>
                        <a14:foregroundMark x1="53600" y1="3969" x2="54300" y2="3585"/>
                        <a14:foregroundMark x1="75000" y1="82074" x2="71800" y2="90397"/>
                        <a14:foregroundMark x1="71800" y1="90397" x2="77400" y2="91933"/>
                        <a14:foregroundMark x1="77400" y1="91933" x2="76400" y2="82330"/>
                        <a14:foregroundMark x1="85700" y1="70807" x2="93200" y2="80026"/>
                        <a14:foregroundMark x1="93200" y1="80026" x2="88500" y2="66069"/>
                        <a14:foregroundMark x1="88500" y1="66069" x2="84600" y2="65173"/>
                        <a14:foregroundMark x1="96800" y1="70294" x2="96400" y2="76312"/>
                        <a14:foregroundMark x1="67900" y1="96159" x2="73300" y2="93854"/>
                        <a14:foregroundMark x1="73300" y1="93854" x2="78800" y2="97439"/>
                        <a14:foregroundMark x1="78800" y1="97439" x2="86400" y2="96031"/>
                        <a14:foregroundMark x1="8400" y1="58259" x2="12200" y2="68374"/>
                        <a14:foregroundMark x1="12200" y1="68374" x2="14500" y2="67350"/>
                        <a14:foregroundMark x1="7500" y1="44814" x2="5100" y2="47247"/>
                        <a14:foregroundMark x1="6500" y1="40589" x2="4400" y2="41357"/>
                        <a14:foregroundMark x1="3500" y1="49168" x2="3500" y2="47375"/>
                        <a14:foregroundMark x1="14200" y1="43278" x2="10400" y2="43278"/>
                        <a14:foregroundMark x1="54700" y1="3201" x2="51500" y2="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47" y="143508"/>
            <a:ext cx="3265598" cy="279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0832B25D-C119-52BE-0010-7807A7C43BB2}"/>
              </a:ext>
            </a:extLst>
          </p:cNvPr>
          <p:cNvSpPr/>
          <p:nvPr/>
        </p:nvSpPr>
        <p:spPr>
          <a:xfrm>
            <a:off x="3098801" y="2386557"/>
            <a:ext cx="6573520" cy="3363686"/>
          </a:xfrm>
          <a:prstGeom prst="cloud">
            <a:avLst/>
          </a:prstGeom>
          <a:gradFill rotWithShape="1">
            <a:gsLst>
              <a:gs pos="0">
                <a:srgbClr val="5ECCF3">
                  <a:lumMod val="95000"/>
                </a:srgbClr>
              </a:gs>
              <a:gs pos="100000">
                <a:srgbClr val="5ECCF3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845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253388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882296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05743" y="978809"/>
            <a:ext cx="8211703" cy="1578849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</a:t>
            </a:r>
            <a:r>
              <a:rPr lang="en-US" sz="5400" b="1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buýt</a:t>
            </a: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5400" b="1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54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38101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gì tháng 9 mồng 5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sinh náo nức, tung tăng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41195" y="1485900"/>
            <a:ext cx="282194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Ngày Tết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50" y="1485900"/>
            <a:ext cx="3092450" cy="113284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Ngày khai giảng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55590" y="1485900"/>
            <a:ext cx="2711450" cy="11334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Ngày bế giảng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xplosion 1 5">
            <a:extLst>
              <a:ext uri="{FF2B5EF4-FFF2-40B4-BE49-F238E27FC236}">
                <a16:creationId xmlns:a16="http://schemas.microsoft.com/office/drawing/2014/main" id="{BAED3BD9-16EA-45C9-A3FD-95B321F4B82E}"/>
              </a:ext>
            </a:extLst>
          </p:cNvPr>
          <p:cNvSpPr/>
          <p:nvPr/>
        </p:nvSpPr>
        <p:spPr>
          <a:xfrm>
            <a:off x="8715615" y="2476722"/>
            <a:ext cx="2711451" cy="100472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-1" y="-187408"/>
            <a:ext cx="12192000" cy="491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63475" y="249840"/>
            <a:ext cx="9757586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3475" y="1517545"/>
            <a:ext cx="3056846" cy="8642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86360" y="1517545"/>
            <a:ext cx="3664170" cy="8528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</a:t>
            </a:r>
            <a:endParaRPr lang="en-US" sz="3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29600" y="1611630"/>
            <a:ext cx="3853180" cy="751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 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xplosion 1 5">
            <a:extLst>
              <a:ext uri="{FF2B5EF4-FFF2-40B4-BE49-F238E27FC236}">
                <a16:creationId xmlns:a16="http://schemas.microsoft.com/office/drawing/2014/main" id="{BAED3BD9-16EA-45C9-A3FD-95B321F4B82E}"/>
              </a:ext>
            </a:extLst>
          </p:cNvPr>
          <p:cNvSpPr/>
          <p:nvPr/>
        </p:nvSpPr>
        <p:spPr>
          <a:xfrm>
            <a:off x="4677762" y="2268495"/>
            <a:ext cx="2711451" cy="100472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</p:spTree>
    <p:extLst>
      <p:ext uri="{BB962C8B-B14F-4D97-AF65-F5344CB8AC3E}">
        <p14:creationId xmlns:p14="http://schemas.microsoft.com/office/powerpoint/2010/main" val="246693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-5254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 đời đi với học sinh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Sách, vở, thước, bút trong mình tôi mang</a:t>
            </a:r>
          </a:p>
          <a:p>
            <a:pPr algn="ctr"/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 cái gì?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Viên phấn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cặp sách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cái bút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Explosion 1 5">
            <a:extLst>
              <a:ext uri="{FF2B5EF4-FFF2-40B4-BE49-F238E27FC236}">
                <a16:creationId xmlns:a16="http://schemas.microsoft.com/office/drawing/2014/main" id="{7FA0F91F-C025-4EBF-801C-22C7B808948B}"/>
              </a:ext>
            </a:extLst>
          </p:cNvPr>
          <p:cNvSpPr/>
          <p:nvPr/>
        </p:nvSpPr>
        <p:spPr>
          <a:xfrm>
            <a:off x="8916104" y="3231440"/>
            <a:ext cx="2711451" cy="100472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-1" y="-187407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 mùa</a:t>
            </a:r>
            <a:r>
              <a:rPr lang="en-US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560" y="1661160"/>
            <a:ext cx="2628900" cy="86423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mùa hè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07330" y="1611630"/>
            <a:ext cx="2640965" cy="8528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mùa thu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96020" y="1611630"/>
            <a:ext cx="3286760" cy="7512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xplosion 1 5">
            <a:extLst>
              <a:ext uri="{FF2B5EF4-FFF2-40B4-BE49-F238E27FC236}">
                <a16:creationId xmlns:a16="http://schemas.microsoft.com/office/drawing/2014/main" id="{BAED3BD9-16EA-45C9-A3FD-95B321F4B82E}"/>
              </a:ext>
            </a:extLst>
          </p:cNvPr>
          <p:cNvSpPr/>
          <p:nvPr/>
        </p:nvSpPr>
        <p:spPr>
          <a:xfrm>
            <a:off x="5142903" y="2317046"/>
            <a:ext cx="2711451" cy="100472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5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3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A5460-FB16-4BA6-B3BE-B7A7DB672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896" y="2024035"/>
            <a:ext cx="8626207" cy="280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14516"/>
            <a:ext cx="12019280" cy="5693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330719"/>
            <a:ext cx="772034" cy="783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A0D554-D7EF-4377-B57F-4CF6B84F4A53}"/>
              </a:ext>
            </a:extLst>
          </p:cNvPr>
          <p:cNvSpPr txBox="1"/>
          <p:nvPr/>
        </p:nvSpPr>
        <p:spPr>
          <a:xfrm>
            <a:off x="873634" y="160409"/>
            <a:ext cx="1029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24, 25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E30D5-4580-4B33-858F-8DF66BA8F0A9}"/>
              </a:ext>
            </a:extLst>
          </p:cNvPr>
          <p:cNvCxnSpPr>
            <a:cxnSpLocks/>
          </p:cNvCxnSpPr>
          <p:nvPr/>
        </p:nvCxnSpPr>
        <p:spPr>
          <a:xfrm flipH="1">
            <a:off x="1729442" y="622074"/>
            <a:ext cx="28933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7C3DA4-2BAE-43D9-A583-21C8F45A32B1}"/>
              </a:ext>
            </a:extLst>
          </p:cNvPr>
          <p:cNvCxnSpPr>
            <a:cxnSpLocks/>
          </p:cNvCxnSpPr>
          <p:nvPr/>
        </p:nvCxnSpPr>
        <p:spPr>
          <a:xfrm flipH="1">
            <a:off x="5265122" y="622074"/>
            <a:ext cx="515903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5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</TotalTime>
  <Words>362</Words>
  <Application>Microsoft Office PowerPoint</Application>
  <PresentationFormat>Widescreen</PresentationFormat>
  <Paragraphs>57</Paragraphs>
  <Slides>25</Slides>
  <Notes>8</Notes>
  <HiddenSlides>0</HiddenSlides>
  <MMClips>20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Microsoft YaHei</vt:lpstr>
      <vt:lpstr>Arial</vt:lpstr>
      <vt:lpstr>Arial Rounded</vt:lpstr>
      <vt:lpstr>Arial-Rounded</vt:lpstr>
      <vt:lpstr>Calibri</vt:lpstr>
      <vt:lpstr>Calibri Light</vt:lpstr>
      <vt:lpstr>Georgia</vt:lpstr>
      <vt:lpstr>Lucida Calligraphy</vt:lpstr>
      <vt:lpstr>Times New Roman</vt:lpstr>
      <vt:lpstr>字魂59号-创粗黑</vt:lpstr>
      <vt:lpstr>思源黑体 Medium</vt:lpstr>
      <vt:lpstr>6_Office Theme</vt:lpstr>
      <vt:lpstr>2_Office Theme</vt:lpstr>
      <vt:lpstr>1_Office Theme</vt:lpstr>
      <vt:lpstr>3_Office Theme</vt:lpstr>
      <vt:lpstr>TRƯỜNG TIỂU HỌC ĐỒNG TÂN   Môn :Tự nhiên và xã hội               Bài 6:Chào đón ngày khai giảng  (Tiết 1)  Giáo viên:Bùi Thị Minh Tân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GiaoVien</cp:lastModifiedBy>
  <cp:revision>74</cp:revision>
  <dcterms:created xsi:type="dcterms:W3CDTF">2021-06-02T10:21:38Z</dcterms:created>
  <dcterms:modified xsi:type="dcterms:W3CDTF">2024-11-22T03:05:47Z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