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5" r:id="rId2"/>
    <p:sldId id="299" r:id="rId3"/>
    <p:sldId id="284" r:id="rId4"/>
    <p:sldId id="298" r:id="rId5"/>
    <p:sldId id="300" r:id="rId6"/>
    <p:sldId id="269" r:id="rId7"/>
    <p:sldId id="309" r:id="rId8"/>
    <p:sldId id="310" r:id="rId9"/>
    <p:sldId id="275" r:id="rId10"/>
    <p:sldId id="295" r:id="rId11"/>
    <p:sldId id="308" r:id="rId12"/>
    <p:sldId id="305" r:id="rId13"/>
    <p:sldId id="302" r:id="rId14"/>
    <p:sldId id="303" r:id="rId15"/>
    <p:sldId id="301" r:id="rId16"/>
    <p:sldId id="311" r:id="rId17"/>
    <p:sldId id="312" r:id="rId18"/>
    <p:sldId id="304" r:id="rId19"/>
  </p:sldIdLst>
  <p:sldSz cx="16459200" cy="9144000"/>
  <p:notesSz cx="6858000" cy="91440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10" autoAdjust="0"/>
  </p:normalViewPr>
  <p:slideViewPr>
    <p:cSldViewPr>
      <p:cViewPr varScale="1">
        <p:scale>
          <a:sx n="63" d="100"/>
          <a:sy n="63" d="100"/>
        </p:scale>
        <p:origin x="586" y="62"/>
      </p:cViewPr>
      <p:guideLst>
        <p:guide orient="horz" pos="2880"/>
        <p:guide pos="518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573F3-E92D-43D6-89BE-A5A9EA8A0F2C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1143000"/>
            <a:ext cx="5553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93439-515B-41E3-9E77-970814BD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1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84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844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446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38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2840568"/>
            <a:ext cx="1399032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5181600"/>
            <a:ext cx="115214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570F-A92F-4C6F-84EF-3C13A3A3A16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64A5-273A-42BD-867F-1CB9C294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7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570F-A92F-4C6F-84EF-3C13A3A3A16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64A5-273A-42BD-867F-1CB9C294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366185"/>
            <a:ext cx="370332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366185"/>
            <a:ext cx="1083564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570F-A92F-4C6F-84EF-3C13A3A3A16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64A5-273A-42BD-867F-1CB9C294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96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91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570F-A92F-4C6F-84EF-3C13A3A3A16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64A5-273A-42BD-867F-1CB9C294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2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5875867"/>
            <a:ext cx="1399032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3" y="3875618"/>
            <a:ext cx="13990320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570F-A92F-4C6F-84EF-3C13A3A3A16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64A5-273A-42BD-867F-1CB9C294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0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33601"/>
            <a:ext cx="7269480" cy="6034617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760" y="2133601"/>
            <a:ext cx="7269480" cy="6034617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570F-A92F-4C6F-84EF-3C13A3A3A16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64A5-273A-42BD-867F-1CB9C294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2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046817"/>
            <a:ext cx="727233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899833"/>
            <a:ext cx="727233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46" y="2046817"/>
            <a:ext cx="727519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046" y="2899833"/>
            <a:ext cx="727519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570F-A92F-4C6F-84EF-3C13A3A3A16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64A5-273A-42BD-867F-1CB9C294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1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570F-A92F-4C6F-84EF-3C13A3A3A16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64A5-273A-42BD-867F-1CB9C294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4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570F-A92F-4C6F-84EF-3C13A3A3A16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64A5-273A-42BD-867F-1CB9C294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5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364067"/>
            <a:ext cx="5414963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090" y="364067"/>
            <a:ext cx="9201150" cy="7804151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1" y="1913467"/>
            <a:ext cx="5414963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570F-A92F-4C6F-84EF-3C13A3A3A16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64A5-273A-42BD-867F-1CB9C294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2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118" y="6400800"/>
            <a:ext cx="9875520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6118" y="817033"/>
            <a:ext cx="9875520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6118" y="7156451"/>
            <a:ext cx="987552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570F-A92F-4C6F-84EF-3C13A3A3A16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64A5-273A-42BD-867F-1CB9C294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6184"/>
            <a:ext cx="14813280" cy="15240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133601"/>
            <a:ext cx="14813280" cy="6034617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" y="8475134"/>
            <a:ext cx="3840480" cy="486833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3570F-A92F-4C6F-84EF-3C13A3A3A16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0" y="8475134"/>
            <a:ext cx="5212080" cy="486833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5760" y="8475134"/>
            <a:ext cx="3840480" cy="486833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064A5-273A-42BD-867F-1CB9C294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6304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1463040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146304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737557" y="1219201"/>
            <a:ext cx="9493956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867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1357468" y="5368157"/>
            <a:ext cx="13140267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333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733" b="1" dirty="0">
                <a:solidFill>
                  <a:srgbClr val="CC0099"/>
                </a:solidFill>
                <a:latin typeface="Times New Roman" pitchFamily="18" charset="0"/>
              </a:rPr>
              <a:t>Giáo viên: </a:t>
            </a:r>
            <a:r>
              <a:rPr lang="en-US" sz="3733" b="1" dirty="0" err="1">
                <a:solidFill>
                  <a:srgbClr val="CC0099"/>
                </a:solidFill>
                <a:latin typeface="Times New Roman" pitchFamily="18" charset="0"/>
              </a:rPr>
              <a:t>Phạm</a:t>
            </a:r>
            <a:r>
              <a:rPr lang="en-US" sz="3733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99"/>
                </a:solidFill>
                <a:latin typeface="Times New Roman" pitchFamily="18" charset="0"/>
              </a:rPr>
              <a:t>Thị</a:t>
            </a:r>
            <a:r>
              <a:rPr lang="en-US" sz="3733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99"/>
                </a:solidFill>
                <a:latin typeface="Times New Roman" pitchFamily="18" charset="0"/>
              </a:rPr>
              <a:t>Thúy</a:t>
            </a:r>
            <a:r>
              <a:rPr lang="en-US" sz="3733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CC0099"/>
                </a:solidFill>
                <a:latin typeface="Times New Roman" pitchFamily="18" charset="0"/>
              </a:rPr>
              <a:t>Hòa</a:t>
            </a:r>
            <a:endParaRPr lang="en-US" sz="3733" b="1" dirty="0">
              <a:solidFill>
                <a:srgbClr val="CC0099"/>
              </a:solidFill>
              <a:latin typeface="Times New Roman" pitchFamily="18" charset="0"/>
            </a:endParaRPr>
          </a:p>
        </p:txBody>
      </p:sp>
      <p:pic>
        <p:nvPicPr>
          <p:cNvPr id="2052" name="Picture 10" descr="POINT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127" y="-169334"/>
            <a:ext cx="2032000" cy="216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8" descr="POINT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639801" y="7103537"/>
            <a:ext cx="2709333" cy="204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9" descr="POINT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596533" y="3"/>
            <a:ext cx="1761067" cy="204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0" descr="POINT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097184"/>
            <a:ext cx="2709333" cy="204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22" name="WordArt 22"/>
          <p:cNvSpPr>
            <a:spLocks noChangeArrowheads="1" noChangeShapeType="1" noTextEdit="1"/>
          </p:cNvSpPr>
          <p:nvPr/>
        </p:nvSpPr>
        <p:spPr bwMode="auto">
          <a:xfrm>
            <a:off x="2182860" y="899006"/>
            <a:ext cx="12192000" cy="7721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72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các thầy cô giáo và các em học sinh</a:t>
            </a:r>
          </a:p>
        </p:txBody>
      </p:sp>
      <p:sp>
        <p:nvSpPr>
          <p:cNvPr id="76823" name="WordArt 23"/>
          <p:cNvSpPr>
            <a:spLocks noChangeArrowheads="1" noChangeShapeType="1" noTextEdit="1"/>
          </p:cNvSpPr>
          <p:nvPr/>
        </p:nvSpPr>
        <p:spPr bwMode="auto">
          <a:xfrm>
            <a:off x="3759203" y="2729449"/>
            <a:ext cx="9194800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8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Môn</a:t>
            </a:r>
            <a:r>
              <a:rPr lang="en-US" sz="8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: </a:t>
            </a:r>
            <a:r>
              <a:rPr lang="en-US" sz="88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Tự</a:t>
            </a:r>
            <a:r>
              <a:rPr lang="en-US" sz="8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88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nhiên</a:t>
            </a:r>
            <a:r>
              <a:rPr lang="en-US" sz="8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88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và</a:t>
            </a:r>
            <a:r>
              <a:rPr lang="en-US" sz="8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88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xã</a:t>
            </a:r>
            <a:r>
              <a:rPr lang="en-US" sz="8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88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hội</a:t>
            </a:r>
            <a:endParaRPr lang="en-US" sz="88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76824" name="WordArt 24"/>
          <p:cNvSpPr>
            <a:spLocks noChangeArrowheads="1" noChangeShapeType="1" noTextEdit="1"/>
          </p:cNvSpPr>
          <p:nvPr/>
        </p:nvSpPr>
        <p:spPr bwMode="auto">
          <a:xfrm>
            <a:off x="5113867" y="4167127"/>
            <a:ext cx="6705600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80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</a:t>
            </a:r>
            <a:r>
              <a:rPr lang="vi-VN" sz="80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6</a:t>
            </a:r>
            <a:r>
              <a:rPr lang="en-US" sz="80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: </a:t>
            </a:r>
            <a:r>
              <a:rPr lang="vi-VN" sz="80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Lớp học của</a:t>
            </a:r>
            <a:r>
              <a:rPr lang="en-US" sz="80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80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em</a:t>
            </a:r>
            <a:r>
              <a:rPr lang="en-US" sz="80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80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(</a:t>
            </a:r>
            <a:r>
              <a:rPr lang="en-US" sz="80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tiết</a:t>
            </a:r>
            <a:r>
              <a:rPr lang="en-US" sz="80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1</a:t>
            </a:r>
            <a:r>
              <a:rPr lang="en-US" sz="80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)</a:t>
            </a:r>
            <a:endParaRPr lang="en-US" sz="80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6319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1"/>
          <p:cNvSpPr txBox="1">
            <a:spLocks noChangeArrowheads="1"/>
          </p:cNvSpPr>
          <p:nvPr/>
        </p:nvSpPr>
        <p:spPr bwMode="auto">
          <a:xfrm>
            <a:off x="2667000" y="685800"/>
            <a:ext cx="10065065" cy="100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312" tIns="41655" rIns="83312" bIns="4165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 câu hỏi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71"/>
          <p:cNvSpPr txBox="1">
            <a:spLocks noChangeArrowheads="1"/>
          </p:cNvSpPr>
          <p:nvPr/>
        </p:nvSpPr>
        <p:spPr bwMode="auto">
          <a:xfrm>
            <a:off x="1371600" y="2187835"/>
            <a:ext cx="12268200" cy="100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312" tIns="41655" rIns="83312" bIns="4165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Câu 1: Hoa và Minh học ở lớp nào?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71"/>
          <p:cNvSpPr txBox="1">
            <a:spLocks noChangeArrowheads="1"/>
          </p:cNvSpPr>
          <p:nvPr/>
        </p:nvSpPr>
        <p:spPr bwMode="auto">
          <a:xfrm>
            <a:off x="762000" y="3421291"/>
            <a:ext cx="14554200" cy="100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312" tIns="41655" rIns="83312" bIns="4165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Câu 2: Trong lớp có những đồ dùng gì?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71"/>
          <p:cNvSpPr txBox="1">
            <a:spLocks noChangeArrowheads="1"/>
          </p:cNvSpPr>
          <p:nvPr/>
        </p:nvSpPr>
        <p:spPr bwMode="auto">
          <a:xfrm>
            <a:off x="1600200" y="4478947"/>
            <a:ext cx="14401800" cy="100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312" tIns="41655" rIns="83312" bIns="4165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Câu 3: Đồ dùng được sắp xếp như thế nào?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t="13333" r="21429" b="36667"/>
          <a:stretch/>
        </p:blipFill>
        <p:spPr>
          <a:xfrm>
            <a:off x="37214" y="0"/>
            <a:ext cx="7963786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3" t="71667" r="54968" b="15000"/>
          <a:stretch/>
        </p:blipFill>
        <p:spPr>
          <a:xfrm>
            <a:off x="152400" y="4572000"/>
            <a:ext cx="8153400" cy="4267200"/>
          </a:xfrm>
          <a:prstGeom prst="rect">
            <a:avLst/>
          </a:prstGeom>
        </p:spPr>
      </p:pic>
      <p:sp>
        <p:nvSpPr>
          <p:cNvPr id="7" name="TextBox 71"/>
          <p:cNvSpPr txBox="1">
            <a:spLocks noChangeArrowheads="1"/>
          </p:cNvSpPr>
          <p:nvPr/>
        </p:nvSpPr>
        <p:spPr bwMode="auto">
          <a:xfrm>
            <a:off x="7915656" y="991677"/>
            <a:ext cx="8001000" cy="69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312" tIns="41655" rIns="83312" bIns="4165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Câu 1: Hoa và Minh học ở lớp nào?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1"/>
          <p:cNvSpPr txBox="1">
            <a:spLocks noChangeArrowheads="1"/>
          </p:cNvSpPr>
          <p:nvPr/>
        </p:nvSpPr>
        <p:spPr bwMode="auto">
          <a:xfrm>
            <a:off x="7915656" y="2343447"/>
            <a:ext cx="8738616" cy="69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312" tIns="41655" rIns="83312" bIns="4165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Câu 2: Trong lớp có những đồ dùng gì?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1"/>
          <p:cNvSpPr txBox="1">
            <a:spLocks noChangeArrowheads="1"/>
          </p:cNvSpPr>
          <p:nvPr/>
        </p:nvSpPr>
        <p:spPr bwMode="auto">
          <a:xfrm>
            <a:off x="8001000" y="3505200"/>
            <a:ext cx="8229600" cy="193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312" tIns="41655" rIns="83312" bIns="4165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Câu 3: Đồ dùng được sắp xếp như </a:t>
            </a:r>
          </a:p>
          <a:p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thế nào?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4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5058118" y="3104801"/>
            <a:ext cx="580992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882921" y="470883"/>
            <a:ext cx="14952452" cy="4464940"/>
            <a:chOff x="2117235" y="1253604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7235" y="1253604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5559">
                <a:defRPr/>
              </a:pPr>
              <a:endParaRPr lang="zh-CN" altLang="en-US" sz="3200">
                <a:solidFill>
                  <a:srgbClr val="3992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197128" y="1676437"/>
              <a:ext cx="1378326" cy="58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625559">
                <a:defRPr/>
              </a:pPr>
              <a:r>
                <a:rPr lang="en-US" altLang="zh-CN" sz="10666" b="1" spc="400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10666" b="1" spc="40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0666" b="1" spc="400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hành</a:t>
              </a:r>
              <a:endParaRPr lang="zh-CN" altLang="en-US" sz="10666" b="1" spc="4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6858" y="3894684"/>
            <a:ext cx="16376631" cy="5246336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1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A1718C-BB2D-4548-8DB1-5667600B6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304800"/>
            <a:ext cx="13487401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8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5058118" y="3104801"/>
            <a:ext cx="580992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882921" y="470883"/>
            <a:ext cx="14952452" cy="4464940"/>
            <a:chOff x="2117235" y="1253604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7235" y="1253604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5559">
                <a:defRPr/>
              </a:pPr>
              <a:endParaRPr lang="zh-CN" altLang="en-US" sz="3200">
                <a:solidFill>
                  <a:srgbClr val="3992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197128" y="1676437"/>
              <a:ext cx="1378326" cy="58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625559">
                <a:defRPr/>
              </a:pPr>
              <a:r>
                <a:rPr lang="en-US" altLang="zh-CN" sz="10666" b="1" spc="4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Vận dụng</a:t>
              </a:r>
              <a:endParaRPr lang="zh-CN" altLang="en-US" sz="10666" b="1" spc="4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6858" y="3894684"/>
            <a:ext cx="16376631" cy="5246336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99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2306468" y="1796288"/>
            <a:ext cx="11988800" cy="14224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itchFamily="34" charset="0"/>
              </a:rPr>
              <a:t>     </a:t>
            </a:r>
            <a:r>
              <a:rPr lang="en-US" sz="3733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:Các </a:t>
            </a:r>
            <a:r>
              <a:rPr lang="vi-VN" sz="3733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733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hiết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bị,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đồ dùng n</a:t>
            </a:r>
            <a:r>
              <a:rPr lang="vi-VN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ào 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trong lớp học 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37892" name="Picture 4" descr="2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68" y="1999488"/>
            <a:ext cx="91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2592917" y="3784600"/>
            <a:ext cx="914400" cy="1016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267" b="1">
                <a:latin typeface="Tahoma" pitchFamily="34" charset="0"/>
              </a:rPr>
              <a:t>A</a:t>
            </a: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4127500" y="3788833"/>
            <a:ext cx="7747000" cy="11176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Máy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cày, cần cẩu, ô tô, máy xúc.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2618317" y="5867400"/>
            <a:ext cx="914400" cy="1016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267" b="1">
                <a:latin typeface="Tahoma" pitchFamily="34" charset="0"/>
              </a:rPr>
              <a:t>B</a:t>
            </a:r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4064000" y="5867400"/>
            <a:ext cx="7924800" cy="10160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Cốc chén, bát đĩa, xoong nồi.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2641600" y="7467600"/>
            <a:ext cx="914400" cy="1016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267" b="1" dirty="0">
                <a:latin typeface="Tahoma" pitchFamily="34" charset="0"/>
              </a:rPr>
              <a:t>C</a:t>
            </a: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3765550" y="7086600"/>
            <a:ext cx="9061450" cy="172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Ti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vi, máy tính, bảng, bàn ghế giáo viên,  bàn ghế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học sinh.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11480800" y="3276600"/>
            <a:ext cx="3048000" cy="1422400"/>
          </a:xfrm>
          <a:prstGeom prst="cloudCallout">
            <a:avLst>
              <a:gd name="adj1" fmla="val -54583"/>
              <a:gd name="adj2" fmla="val -12352"/>
            </a:avLst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933" b="1">
                <a:latin typeface="Times New Roman" pitchFamily="18" charset="0"/>
              </a:rPr>
              <a:t>Chưa chính xác</a:t>
            </a:r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13131800" y="7086600"/>
            <a:ext cx="2336800" cy="2032000"/>
          </a:xfrm>
          <a:prstGeom prst="cloudCallout">
            <a:avLst>
              <a:gd name="adj1" fmla="val -62861"/>
              <a:gd name="adj2" fmla="val -15417"/>
            </a:avLst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</a:rPr>
              <a:t>Chúc mừng bạn !</a:t>
            </a:r>
            <a:r>
              <a:rPr lang="en-US" sz="3200" b="1" dirty="0">
                <a:latin typeface="Tahoma" pitchFamily="34" charset="0"/>
              </a:rPr>
              <a:t> </a:t>
            </a:r>
          </a:p>
        </p:txBody>
      </p:sp>
      <p:sp>
        <p:nvSpPr>
          <p:cNvPr id="37901" name="AutoShape 13"/>
          <p:cNvSpPr>
            <a:spLocks noChangeArrowheads="1"/>
          </p:cNvSpPr>
          <p:nvPr/>
        </p:nvSpPr>
        <p:spPr bwMode="auto">
          <a:xfrm>
            <a:off x="11277600" y="5257800"/>
            <a:ext cx="3251200" cy="1625600"/>
          </a:xfrm>
          <a:prstGeom prst="cloudCallout">
            <a:avLst>
              <a:gd name="adj1" fmla="val -58204"/>
              <a:gd name="adj2" fmla="val -10028"/>
            </a:avLst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>
                <a:latin typeface="Times New Roman" pitchFamily="18" charset="0"/>
              </a:rPr>
              <a:t>Chưa chính xác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556000" y="870803"/>
            <a:ext cx="1016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Chọn</a:t>
            </a:r>
            <a:r>
              <a:rPr lang="en-US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câu</a:t>
            </a:r>
            <a:r>
              <a:rPr lang="en-US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trả</a:t>
            </a:r>
            <a:r>
              <a:rPr lang="en-US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lời</a:t>
            </a:r>
            <a:r>
              <a:rPr lang="en-US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đúng</a:t>
            </a:r>
            <a:r>
              <a:rPr lang="en-US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09823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5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6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7"/>
                  </p:tgtEl>
                </p:cond>
              </p:nextCondLst>
            </p:seq>
          </p:childTnLst>
        </p:cTn>
      </p:par>
    </p:tnLst>
    <p:bldLst>
      <p:bldP spid="37891" grpId="0" animBg="1"/>
      <p:bldP spid="37893" grpId="0" animBg="1"/>
      <p:bldP spid="37894" grpId="0" animBg="1"/>
      <p:bldP spid="37894" grpId="1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899" grpId="1" animBg="1"/>
      <p:bldP spid="379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1828800" y="711200"/>
            <a:ext cx="13411200" cy="14224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ahoma" pitchFamily="34" charset="0"/>
              </a:rPr>
              <a:t>          </a:t>
            </a:r>
            <a:r>
              <a:rPr lang="en-US" sz="3733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33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38916" name="Picture 4" descr="2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91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2641600" y="2895600"/>
            <a:ext cx="914400" cy="1016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267" b="1" dirty="0">
                <a:latin typeface="Tahoma" pitchFamily="34" charset="0"/>
              </a:rPr>
              <a:t>A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3759200" y="2794000"/>
            <a:ext cx="8128000" cy="11176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Vẽ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bẩn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lên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bàn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ghế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lên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tường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,…</a:t>
            </a: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2597151" y="4927600"/>
            <a:ext cx="914400" cy="1016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267" b="1" dirty="0">
                <a:latin typeface="Tahoma" pitchFamily="34" charset="0"/>
              </a:rPr>
              <a:t>B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3759200" y="4927600"/>
            <a:ext cx="8128000" cy="10160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Giữ gìn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và sử dụng đúng cách.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2489200" y="7162800"/>
            <a:ext cx="914400" cy="1016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267" b="1" dirty="0">
                <a:latin typeface="Tahoma" pitchFamily="34" charset="0"/>
              </a:rPr>
              <a:t>C</a:t>
            </a: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3657600" y="7162800"/>
            <a:ext cx="8458200" cy="11176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Chỉ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người lớn mới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cần giữ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gìn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đồ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dùng ở lớp.</a:t>
            </a:r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11582400" y="2590800"/>
            <a:ext cx="3251200" cy="1422400"/>
          </a:xfrm>
          <a:prstGeom prst="cloudCallout">
            <a:avLst>
              <a:gd name="adj1" fmla="val -55403"/>
              <a:gd name="adj2" fmla="val 16222"/>
            </a:avLst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 dirty="0" err="1">
                <a:latin typeface="Times New Roman" pitchFamily="18" charset="0"/>
              </a:rPr>
              <a:t>Chưa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xác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11988800" y="4419600"/>
            <a:ext cx="3251200" cy="2032000"/>
          </a:xfrm>
          <a:prstGeom prst="cloudCallout">
            <a:avLst>
              <a:gd name="adj1" fmla="val -66213"/>
              <a:gd name="adj2" fmla="val -7708"/>
            </a:avLst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</a:rPr>
              <a:t>Chúc mừng bạn !</a:t>
            </a:r>
            <a:r>
              <a:rPr lang="en-US" sz="3200" b="1" dirty="0">
                <a:latin typeface="Tahoma" pitchFamily="34" charset="0"/>
              </a:rPr>
              <a:t> </a:t>
            </a: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12115800" y="6883400"/>
            <a:ext cx="3810000" cy="1955800"/>
          </a:xfrm>
          <a:prstGeom prst="cloudCallout">
            <a:avLst>
              <a:gd name="adj1" fmla="val -63630"/>
              <a:gd name="adj2" fmla="val -25148"/>
            </a:avLst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</a:rPr>
              <a:t>Chưa chính xác</a:t>
            </a:r>
          </a:p>
        </p:txBody>
      </p:sp>
    </p:spTree>
    <p:extLst>
      <p:ext uri="{BB962C8B-B14F-4D97-AF65-F5344CB8AC3E}">
        <p14:creationId xmlns:p14="http://schemas.microsoft.com/office/powerpoint/2010/main" val="36262311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8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5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89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6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1"/>
                  </p:tgtEl>
                </p:cond>
              </p:nextCondLst>
            </p:seq>
          </p:childTnLst>
        </p:cTn>
      </p:par>
    </p:tnLst>
    <p:bldLst>
      <p:bldP spid="38915" grpId="0" animBg="1"/>
      <p:bldP spid="38917" grpId="0" animBg="1"/>
      <p:bldP spid="38918" grpId="0" animBg="1"/>
      <p:bldP spid="38918" grpId="1" animBg="1"/>
      <p:bldP spid="38919" grpId="0" animBg="1"/>
      <p:bldP spid="38920" grpId="0" animBg="1"/>
      <p:bldP spid="38921" grpId="0" animBg="1"/>
      <p:bldP spid="38922" grpId="0" animBg="1"/>
      <p:bldP spid="38923" grpId="0" animBg="1"/>
      <p:bldP spid="38923" grpId="1" animBg="1"/>
      <p:bldP spid="389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737557" y="1219201"/>
            <a:ext cx="9493956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867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052" name="Picture 10" descr="POINT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127" y="-169334"/>
            <a:ext cx="2032000" cy="216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8" descr="POINT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639801" y="7103537"/>
            <a:ext cx="2709333" cy="204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9" descr="POINT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596533" y="3"/>
            <a:ext cx="1761067" cy="204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0" descr="POINT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097184"/>
            <a:ext cx="2709333" cy="204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22" name="WordArt 22"/>
          <p:cNvSpPr>
            <a:spLocks noChangeArrowheads="1" noChangeShapeType="1" noTextEdit="1"/>
          </p:cNvSpPr>
          <p:nvPr/>
        </p:nvSpPr>
        <p:spPr bwMode="auto">
          <a:xfrm>
            <a:off x="2182860" y="1955800"/>
            <a:ext cx="12192000" cy="7721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7200" b="1" i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 học kết thúc</a:t>
            </a:r>
            <a:endParaRPr lang="en-US" sz="7200" b="1" i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6823" name="WordArt 23"/>
          <p:cNvSpPr>
            <a:spLocks noChangeArrowheads="1" noChangeShapeType="1" noTextEdit="1"/>
          </p:cNvSpPr>
          <p:nvPr/>
        </p:nvSpPr>
        <p:spPr bwMode="auto">
          <a:xfrm>
            <a:off x="2895600" y="5461000"/>
            <a:ext cx="10972800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Xin trân trọng cảm ơn các thầy cô giáo và các em học sinh!</a:t>
            </a:r>
            <a:endParaRPr lang="en-US" sz="88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2835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5058118" y="3104801"/>
            <a:ext cx="580992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824153" y="1942486"/>
            <a:ext cx="7575983" cy="2688167"/>
            <a:chOff x="1998877" y="1357732"/>
            <a:chExt cx="1532854" cy="1512168"/>
          </a:xfrm>
        </p:grpSpPr>
        <p:sp>
          <p:nvSpPr>
            <p:cNvPr id="16" name="15"/>
            <p:cNvSpPr/>
            <p:nvPr/>
          </p:nvSpPr>
          <p:spPr>
            <a:xfrm>
              <a:off x="1998877" y="1357732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5559">
                <a:defRPr/>
              </a:pPr>
              <a:endParaRPr lang="zh-CN" altLang="en-US" sz="3200">
                <a:solidFill>
                  <a:srgbClr val="3992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046215" y="1515252"/>
              <a:ext cx="1485516" cy="975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625559">
                <a:defRPr/>
              </a:pPr>
              <a:r>
                <a:rPr lang="vi-VN" altLang="zh-CN" sz="10666" b="1" spc="4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10666" b="1" spc="4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6858" y="3894684"/>
            <a:ext cx="16376631" cy="5246336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827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- CHÚNG EM LÀ HỌC SINH LỚP 1 [ Sáng tác PHẠM TUYÊN ]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9778" end="2014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" y="-18393"/>
            <a:ext cx="16284575" cy="858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2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3135960" y="0"/>
            <a:ext cx="11189640" cy="24384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867"/>
          </a:p>
        </p:txBody>
      </p:sp>
      <p:grpSp>
        <p:nvGrpSpPr>
          <p:cNvPr id="4" name="Group 3"/>
          <p:cNvGrpSpPr/>
          <p:nvPr/>
        </p:nvGrpSpPr>
        <p:grpSpPr>
          <a:xfrm>
            <a:off x="2967349" y="1727202"/>
            <a:ext cx="11603873" cy="4837721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867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64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496821" y="3580071"/>
            <a:ext cx="11074400" cy="2317155"/>
          </a:xfrm>
        </p:spPr>
        <p:txBody>
          <a:bodyPr>
            <a:noAutofit/>
          </a:bodyPr>
          <a:lstStyle/>
          <a:p>
            <a:r>
              <a:rPr lang="en-US" sz="6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6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6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học của em (tiết 1)</a:t>
            </a:r>
            <a:endParaRPr lang="vi-VN" sz="6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5058118" y="3104801"/>
            <a:ext cx="580992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882921" y="470883"/>
            <a:ext cx="14952452" cy="4464940"/>
            <a:chOff x="2117235" y="1253604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7235" y="1253604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5559">
                <a:defRPr/>
              </a:pPr>
              <a:endParaRPr lang="zh-CN" altLang="en-US" sz="3200">
                <a:solidFill>
                  <a:srgbClr val="3992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197128" y="1676437"/>
              <a:ext cx="1378326" cy="58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625559">
                <a:defRPr/>
              </a:pPr>
              <a:r>
                <a:rPr lang="en-US" altLang="zh-CN" sz="10666" spc="4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Khám phá</a:t>
              </a:r>
              <a:endParaRPr lang="zh-CN" altLang="en-US" sz="10666" spc="4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6858" y="3894684"/>
            <a:ext cx="16376631" cy="5246336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217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1"/>
          <p:cNvSpPr txBox="1">
            <a:spLocks noChangeArrowheads="1"/>
          </p:cNvSpPr>
          <p:nvPr/>
        </p:nvSpPr>
        <p:spPr bwMode="auto">
          <a:xfrm>
            <a:off x="152400" y="2528286"/>
            <a:ext cx="16306800" cy="174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312" tIns="41655" rIns="83312" bIns="4165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vi-VN" sz="5400" b="1" dirty="0" smtClean="0">
                <a:latin typeface="Times New Roman" pitchFamily="18" charset="0"/>
                <a:cs typeface="Times New Roman" pitchFamily="18" charset="0"/>
              </a:rPr>
              <a:t>Quan sát tranh và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trả lời câu hỏi</a:t>
            </a:r>
            <a:endParaRPr lang="vi-VN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27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t="13333" r="21429" b="36667"/>
          <a:stretch/>
        </p:blipFill>
        <p:spPr>
          <a:xfrm>
            <a:off x="37214" y="0"/>
            <a:ext cx="16345786" cy="92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3" t="71667" r="54968" b="15000"/>
          <a:stretch/>
        </p:blipFill>
        <p:spPr>
          <a:xfrm>
            <a:off x="152400" y="685800"/>
            <a:ext cx="16383000" cy="81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t="13333" r="21429" b="36667"/>
          <a:stretch/>
        </p:blipFill>
        <p:spPr>
          <a:xfrm>
            <a:off x="37214" y="0"/>
            <a:ext cx="16345786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3" t="71667" r="54968" b="15000"/>
          <a:stretch/>
        </p:blipFill>
        <p:spPr>
          <a:xfrm>
            <a:off x="152400" y="4572000"/>
            <a:ext cx="16383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300</Words>
  <Application>Microsoft Office PowerPoint</Application>
  <PresentationFormat>Custom</PresentationFormat>
  <Paragraphs>51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Microsoft YaHei</vt:lpstr>
      <vt:lpstr>SimSun</vt:lpstr>
      <vt:lpstr>.VnAvant</vt:lpstr>
      <vt:lpstr>Arial</vt:lpstr>
      <vt:lpstr>Calibri</vt:lpstr>
      <vt:lpstr>等线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PC</cp:lastModifiedBy>
  <cp:revision>183</cp:revision>
  <dcterms:created xsi:type="dcterms:W3CDTF">2021-01-07T11:08:13Z</dcterms:created>
  <dcterms:modified xsi:type="dcterms:W3CDTF">2024-10-06T09:14:15Z</dcterms:modified>
</cp:coreProperties>
</file>