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39" r:id="rId2"/>
    <p:sldId id="335" r:id="rId3"/>
    <p:sldId id="311" r:id="rId4"/>
    <p:sldId id="264" r:id="rId5"/>
    <p:sldId id="270" r:id="rId6"/>
    <p:sldId id="267" r:id="rId7"/>
    <p:sldId id="269" r:id="rId8"/>
    <p:sldId id="271" r:id="rId9"/>
    <p:sldId id="272" r:id="rId10"/>
    <p:sldId id="274" r:id="rId11"/>
    <p:sldId id="275" r:id="rId12"/>
    <p:sldId id="273" r:id="rId13"/>
    <p:sldId id="276" r:id="rId14"/>
    <p:sldId id="277" r:id="rId15"/>
    <p:sldId id="278" r:id="rId16"/>
    <p:sldId id="279" r:id="rId17"/>
    <p:sldId id="280" r:id="rId18"/>
    <p:sldId id="281" r:id="rId19"/>
    <p:sldId id="313" r:id="rId20"/>
    <p:sldId id="330" r:id="rId21"/>
    <p:sldId id="305" r:id="rId22"/>
    <p:sldId id="33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29433-3B90-44B4-8F87-3742CD77F96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7A8A6-5F2A-46A5-A514-E9CA841EA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8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7838-6006-482E-90D3-037017BF55F5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02EA-B694-4E2B-BCF0-9E1C7DC8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5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7838-6006-482E-90D3-037017BF55F5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02EA-B694-4E2B-BCF0-9E1C7DC8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49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7838-6006-482E-90D3-037017BF55F5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02EA-B694-4E2B-BCF0-9E1C7DC8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79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7838-6006-482E-90D3-037017BF55F5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02EA-B694-4E2B-BCF0-9E1C7DC8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5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7838-6006-482E-90D3-037017BF55F5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02EA-B694-4E2B-BCF0-9E1C7DC8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28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7838-6006-482E-90D3-037017BF55F5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02EA-B694-4E2B-BCF0-9E1C7DC8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6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7838-6006-482E-90D3-037017BF55F5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02EA-B694-4E2B-BCF0-9E1C7DC8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09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7838-6006-482E-90D3-037017BF55F5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02EA-B694-4E2B-BCF0-9E1C7DC8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70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7838-6006-482E-90D3-037017BF55F5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02EA-B694-4E2B-BCF0-9E1C7DC8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0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7838-6006-482E-90D3-037017BF55F5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02EA-B694-4E2B-BCF0-9E1C7DC8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6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7838-6006-482E-90D3-037017BF55F5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02EA-B694-4E2B-BCF0-9E1C7DC8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5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7838-6006-482E-90D3-037017BF55F5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602EA-B694-4E2B-BCF0-9E1C7DC8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1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mp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mp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microsoft.com/office/2007/relationships/hdphoto" Target="../media/hdphoto3.wdp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mầm non đẹp, hình nền mầm non powerpoint đẹ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" y="-228600"/>
            <a:ext cx="12167476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709" y="1416537"/>
            <a:ext cx="11480801" cy="500313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CHÀO MỪNG CÁC </a:t>
            </a:r>
            <a:r>
              <a:rPr lang="vi-VN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THẦY </a:t>
            </a:r>
            <a:r>
              <a:rPr lang="vi-VN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CÔ VỀ DỰ GIỜ </a:t>
            </a:r>
            <a:r>
              <a:rPr lang="vi-VN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LỚP 2B!</a:t>
            </a:r>
            <a:endParaRPr lang="en-US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6187" y="3025554"/>
            <a:ext cx="725948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200" b="1" dirty="0">
                <a:solidFill>
                  <a:srgbClr val="FF0000"/>
                </a:solidFill>
                <a:latin typeface="+mj-lt"/>
              </a:rPr>
              <a:t>MÔN </a:t>
            </a:r>
            <a:r>
              <a:rPr lang="vi-VN" sz="5200" b="1" dirty="0" smtClean="0">
                <a:solidFill>
                  <a:srgbClr val="FF0000"/>
                </a:solidFill>
                <a:latin typeface="+mj-lt"/>
              </a:rPr>
              <a:t>ĐẠO ĐỨC </a:t>
            </a:r>
            <a:r>
              <a:rPr lang="vi-VN" sz="5200" b="1" dirty="0">
                <a:solidFill>
                  <a:srgbClr val="FF0000"/>
                </a:solidFill>
                <a:latin typeface="+mj-lt"/>
              </a:rPr>
              <a:t>LỚP </a:t>
            </a:r>
            <a:r>
              <a:rPr lang="vi-VN" sz="5200" b="1" dirty="0" smtClean="0">
                <a:solidFill>
                  <a:srgbClr val="FF0000"/>
                </a:solidFill>
                <a:latin typeface="+mj-lt"/>
              </a:rPr>
              <a:t>2</a:t>
            </a:r>
            <a:endParaRPr lang="en-US" sz="5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10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6CCCE0-8B0A-3658-4166-A31CD0F2A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5900" y="2044700"/>
            <a:ext cx="4356100" cy="4711699"/>
          </a:xfrm>
          <a:prstGeom prst="ellipse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37260" y="1060177"/>
            <a:ext cx="11575340" cy="86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4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Chích</a:t>
            </a:r>
            <a:r>
              <a:rPr lang="en-US" sz="4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4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6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153ED0-CEDE-E028-42C2-B1EE9B7DC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6194" y="-63500"/>
            <a:ext cx="1685709" cy="11829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958470" y="168083"/>
            <a:ext cx="2584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endParaRPr lang="en-US" sz="4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00" y="2787649"/>
            <a:ext cx="78613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Chích</a:t>
            </a:r>
            <a:r>
              <a:rPr lang="en-US" sz="4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mừng</a:t>
            </a:r>
            <a:r>
              <a:rPr lang="en-US" sz="4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sz="4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4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4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4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4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153ED0-CEDE-E028-42C2-B1EE9B7DC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6194" y="-63500"/>
            <a:ext cx="1685709" cy="1182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3E32A4-0E70-3C16-22D2-40AFC9DBE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5499" y="2146300"/>
            <a:ext cx="4970629" cy="4711700"/>
          </a:xfrm>
          <a:prstGeom prst="ellipse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958470" y="168083"/>
            <a:ext cx="2584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endParaRPr lang="en-US" sz="4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55657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Chích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45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4D0CCC-B03D-C0C3-A690-892EC0A29425}"/>
              </a:ext>
            </a:extLst>
          </p:cNvPr>
          <p:cNvSpPr txBox="1"/>
          <p:nvPr/>
        </p:nvSpPr>
        <p:spPr>
          <a:xfrm>
            <a:off x="228601" y="2804942"/>
            <a:ext cx="6781800" cy="264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6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Sẻ</a:t>
            </a:r>
            <a:r>
              <a:rPr lang="en-US" sz="4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sz="4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4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4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chân</a:t>
            </a:r>
            <a:r>
              <a:rPr lang="en-US" sz="4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4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vi-VN" sz="4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sẻ với nhau trong tình bạn.</a:t>
            </a:r>
            <a:endParaRPr lang="en-US" sz="4600" b="1" dirty="0">
              <a:solidFill>
                <a:srgbClr val="0000CC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36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C4BD0D-B393-700A-A5F7-BE1F47BE5B0B}"/>
              </a:ext>
            </a:extLst>
          </p:cNvPr>
          <p:cNvSpPr txBox="1"/>
          <p:nvPr/>
        </p:nvSpPr>
        <p:spPr>
          <a:xfrm>
            <a:off x="167542" y="-125497"/>
            <a:ext cx="8125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2. Quan </a:t>
            </a:r>
            <a:r>
              <a:rPr lang="vi-VN" sz="40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sát tranh và trả lời câu </a:t>
            </a:r>
            <a:r>
              <a:rPr lang="vi-VN" sz="4000" b="1" dirty="0" smtClean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hỏi:</a:t>
            </a:r>
            <a:endParaRPr lang="vi-VN" sz="4000" b="1" dirty="0">
              <a:solidFill>
                <a:srgbClr val="00B050"/>
              </a:solidFill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49B29BCD-0434-B556-76C5-26E05BB59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0" y="518890"/>
            <a:ext cx="4055651" cy="238527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0B0F9175-BE74-41EA-F71D-852E91B37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4075423" y="518890"/>
            <a:ext cx="4103378" cy="238527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34A23915-345B-1AC6-7477-93510171DB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5513" r="49706"/>
          <a:stretch/>
        </p:blipFill>
        <p:spPr>
          <a:xfrm>
            <a:off x="8178801" y="505588"/>
            <a:ext cx="4013199" cy="23978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5368453D-2EF7-D56D-9702-75E09947E3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 r="42535"/>
          <a:stretch/>
        </p:blipFill>
        <p:spPr>
          <a:xfrm>
            <a:off x="4052837" y="3048001"/>
            <a:ext cx="4168418" cy="25273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543AFF7C-BB4E-F690-1439-204B870939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6" t="9311" r="477" b="443"/>
          <a:stretch/>
        </p:blipFill>
        <p:spPr>
          <a:xfrm>
            <a:off x="8221255" y="3048001"/>
            <a:ext cx="3987799" cy="25273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73BD72EE-FA49-BFF9-D478-65557CE2B3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-1" y="3048001"/>
            <a:ext cx="4055652" cy="252729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919313" y="5534561"/>
            <a:ext cx="80938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vi-VN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12-Point Star 9"/>
          <p:cNvSpPr/>
          <p:nvPr/>
        </p:nvSpPr>
        <p:spPr>
          <a:xfrm>
            <a:off x="267854" y="5575300"/>
            <a:ext cx="2447635" cy="1282699"/>
          </a:xfrm>
          <a:prstGeom prst="star1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rgbClr val="FF0000"/>
                </a:solidFill>
                <a:latin typeface="+mj-lt"/>
              </a:rPr>
              <a:t>Thảo luận nhóm 4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5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C4BD0D-B393-700A-A5F7-BE1F47BE5B0B}"/>
              </a:ext>
            </a:extLst>
          </p:cNvPr>
          <p:cNvSpPr txBox="1"/>
          <p:nvPr/>
        </p:nvSpPr>
        <p:spPr>
          <a:xfrm>
            <a:off x="180242" y="0"/>
            <a:ext cx="8125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2. Quan </a:t>
            </a:r>
            <a:r>
              <a:rPr lang="vi-VN" sz="40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sát tranh và trả lời câu </a:t>
            </a:r>
            <a:r>
              <a:rPr lang="vi-VN" sz="4000" b="1" dirty="0" smtClean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hỏi:</a:t>
            </a:r>
            <a:endParaRPr lang="vi-VN" sz="4000" b="1" dirty="0">
              <a:solidFill>
                <a:srgbClr val="00B050"/>
              </a:solidFill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49B29BCD-0434-B556-76C5-26E05BB59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0" y="762000"/>
            <a:ext cx="12192000" cy="48768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383606" y="5534561"/>
            <a:ext cx="80938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vi-VN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7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C4BD0D-B393-700A-A5F7-BE1F47BE5B0B}"/>
              </a:ext>
            </a:extLst>
          </p:cNvPr>
          <p:cNvSpPr txBox="1"/>
          <p:nvPr/>
        </p:nvSpPr>
        <p:spPr>
          <a:xfrm>
            <a:off x="167542" y="-11197"/>
            <a:ext cx="8125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2. Quan </a:t>
            </a:r>
            <a:r>
              <a:rPr lang="vi-VN" sz="40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sát tranh và trả lời câu </a:t>
            </a:r>
            <a:r>
              <a:rPr lang="vi-VN" sz="4000" b="1" dirty="0" smtClean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hỏi:</a:t>
            </a:r>
            <a:endParaRPr lang="vi-VN" sz="4000" b="1" dirty="0">
              <a:solidFill>
                <a:srgbClr val="00B050"/>
              </a:solidFill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0B0F9175-BE74-41EA-F71D-852E91B37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0" y="711201"/>
            <a:ext cx="12192000" cy="482336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383606" y="5534561"/>
            <a:ext cx="80938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vi-VN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0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C4BD0D-B393-700A-A5F7-BE1F47BE5B0B}"/>
              </a:ext>
            </a:extLst>
          </p:cNvPr>
          <p:cNvSpPr txBox="1"/>
          <p:nvPr/>
        </p:nvSpPr>
        <p:spPr>
          <a:xfrm>
            <a:off x="154842" y="0"/>
            <a:ext cx="8125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2. Quan </a:t>
            </a:r>
            <a:r>
              <a:rPr lang="vi-VN" sz="40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sát tranh và trả lời câu </a:t>
            </a:r>
            <a:r>
              <a:rPr lang="vi-VN" sz="4000" b="1" dirty="0" smtClean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hỏi:</a:t>
            </a:r>
            <a:endParaRPr lang="vi-VN" sz="4000" b="1" dirty="0">
              <a:solidFill>
                <a:srgbClr val="00B050"/>
              </a:solidFill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34A23915-345B-1AC6-7477-93510171DB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5513" r="49706"/>
          <a:stretch/>
        </p:blipFill>
        <p:spPr>
          <a:xfrm>
            <a:off x="50800" y="825499"/>
            <a:ext cx="11963400" cy="470906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383606" y="5534561"/>
            <a:ext cx="80938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vi-VN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4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C4BD0D-B393-700A-A5F7-BE1F47BE5B0B}"/>
              </a:ext>
            </a:extLst>
          </p:cNvPr>
          <p:cNvSpPr txBox="1"/>
          <p:nvPr/>
        </p:nvSpPr>
        <p:spPr>
          <a:xfrm>
            <a:off x="167542" y="14203"/>
            <a:ext cx="8125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2. Quan </a:t>
            </a:r>
            <a:r>
              <a:rPr lang="vi-VN" sz="40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sát tranh và trả lời câu </a:t>
            </a:r>
            <a:r>
              <a:rPr lang="vi-VN" sz="4000" b="1" dirty="0" smtClean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hỏi:</a:t>
            </a:r>
            <a:endParaRPr lang="vi-VN" sz="4000" b="1" dirty="0">
              <a:solidFill>
                <a:srgbClr val="00B050"/>
              </a:solidFill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73BD72EE-FA49-BFF9-D478-65557CE2B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0" y="914401"/>
            <a:ext cx="12192000" cy="462016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383606" y="5534561"/>
            <a:ext cx="80938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vi-VN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90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C4BD0D-B393-700A-A5F7-BE1F47BE5B0B}"/>
              </a:ext>
            </a:extLst>
          </p:cNvPr>
          <p:cNvSpPr txBox="1"/>
          <p:nvPr/>
        </p:nvSpPr>
        <p:spPr>
          <a:xfrm>
            <a:off x="167542" y="1503"/>
            <a:ext cx="8125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2. Quan </a:t>
            </a:r>
            <a:r>
              <a:rPr lang="vi-VN" sz="40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sát tranh và trả lời câu </a:t>
            </a:r>
            <a:r>
              <a:rPr lang="vi-VN" sz="4000" b="1" dirty="0" smtClean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hỏi:</a:t>
            </a:r>
            <a:endParaRPr lang="vi-VN" sz="4000" b="1" dirty="0">
              <a:solidFill>
                <a:srgbClr val="00B050"/>
              </a:solidFill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5368453D-2EF7-D56D-9702-75E09947E3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 r="42535"/>
          <a:stretch/>
        </p:blipFill>
        <p:spPr>
          <a:xfrm>
            <a:off x="0" y="889001"/>
            <a:ext cx="12192000" cy="464556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383606" y="5534561"/>
            <a:ext cx="80938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vi-VN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1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C4BD0D-B393-700A-A5F7-BE1F47BE5B0B}"/>
              </a:ext>
            </a:extLst>
          </p:cNvPr>
          <p:cNvSpPr txBox="1"/>
          <p:nvPr/>
        </p:nvSpPr>
        <p:spPr>
          <a:xfrm>
            <a:off x="167542" y="14203"/>
            <a:ext cx="8125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2. Quan </a:t>
            </a:r>
            <a:r>
              <a:rPr lang="vi-VN" sz="40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sát tranh và trả lời câu </a:t>
            </a:r>
            <a:r>
              <a:rPr lang="vi-VN" sz="4000" b="1" dirty="0" smtClean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hỏi:</a:t>
            </a:r>
            <a:endParaRPr lang="vi-VN" sz="4000" b="1" dirty="0">
              <a:solidFill>
                <a:srgbClr val="00B050"/>
              </a:solidFill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543AFF7C-BB4E-F690-1439-204B87093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6" t="9311" r="477" b="443"/>
          <a:stretch/>
        </p:blipFill>
        <p:spPr>
          <a:xfrm>
            <a:off x="0" y="825501"/>
            <a:ext cx="12192000" cy="470906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383606" y="5534561"/>
            <a:ext cx="80938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vi-VN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4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49B29BCD-0434-B556-76C5-26E05BB59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26443" y="741726"/>
            <a:ext cx="3839442" cy="26142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0B0F9175-BE74-41EA-F71D-852E91B37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4087828" y="770003"/>
            <a:ext cx="3985878" cy="258593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34A23915-345B-1AC6-7477-93510171DB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5513" r="49706"/>
          <a:stretch/>
        </p:blipFill>
        <p:spPr>
          <a:xfrm>
            <a:off x="8302270" y="756174"/>
            <a:ext cx="3839454" cy="259976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5368453D-2EF7-D56D-9702-75E09947E3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 r="42535"/>
          <a:stretch/>
        </p:blipFill>
        <p:spPr>
          <a:xfrm>
            <a:off x="4061870" y="3542263"/>
            <a:ext cx="4021264" cy="267566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543AFF7C-BB4E-F690-1439-204B870939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6" t="9311" r="477" b="443"/>
          <a:stretch/>
        </p:blipFill>
        <p:spPr>
          <a:xfrm>
            <a:off x="8276734" y="3559672"/>
            <a:ext cx="3864750" cy="26111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73BD72EE-FA49-BFF9-D478-65557CE2B3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26443" y="3542263"/>
            <a:ext cx="3851193" cy="267566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81D94D-E7DA-D94B-D372-4D5095D3066E}"/>
              </a:ext>
            </a:extLst>
          </p:cNvPr>
          <p:cNvSpPr/>
          <p:nvPr/>
        </p:nvSpPr>
        <p:spPr>
          <a:xfrm>
            <a:off x="26443" y="43928"/>
            <a:ext cx="3839442" cy="6796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Hướng dẫn bạn học bài</a:t>
            </a:r>
            <a:endParaRPr lang="en-US" sz="2500" b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CCEAF3-6B1F-5781-B8AE-1173222B6CF7}"/>
              </a:ext>
            </a:extLst>
          </p:cNvPr>
          <p:cNvSpPr/>
          <p:nvPr/>
        </p:nvSpPr>
        <p:spPr>
          <a:xfrm>
            <a:off x="4087828" y="44549"/>
            <a:ext cx="3985878" cy="70727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Cùng bạn vui chơi</a:t>
            </a:r>
            <a:endParaRPr lang="en-US" sz="2500" b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E09FAE-9E5D-1D24-4DDA-242ADA73E460}"/>
              </a:ext>
            </a:extLst>
          </p:cNvPr>
          <p:cNvSpPr/>
          <p:nvPr/>
        </p:nvSpPr>
        <p:spPr>
          <a:xfrm>
            <a:off x="8295649" y="44547"/>
            <a:ext cx="3839454" cy="72770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Ủng hộ từ thiện</a:t>
            </a:r>
            <a:endParaRPr lang="en-US" sz="2500" b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7BA578-7EDE-57C9-FFFF-473D6F06CAF7}"/>
              </a:ext>
            </a:extLst>
          </p:cNvPr>
          <p:cNvSpPr/>
          <p:nvPr/>
        </p:nvSpPr>
        <p:spPr>
          <a:xfrm>
            <a:off x="6986" y="6217920"/>
            <a:ext cx="3870649" cy="57804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Nhặt giúp bạn quyển sách</a:t>
            </a:r>
            <a:endParaRPr lang="en-US" sz="2500" b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59C1E5-0082-2B9A-A519-8C4F55AD4AD5}"/>
              </a:ext>
            </a:extLst>
          </p:cNvPr>
          <p:cNvSpPr/>
          <p:nvPr/>
        </p:nvSpPr>
        <p:spPr>
          <a:xfrm>
            <a:off x="8267368" y="6143361"/>
            <a:ext cx="3839454" cy="63311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Chia sẻ với bạn đồ ăn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740879-A6D1-E7CF-5744-7371E0570635}"/>
              </a:ext>
            </a:extLst>
          </p:cNvPr>
          <p:cNvSpPr/>
          <p:nvPr/>
        </p:nvSpPr>
        <p:spPr>
          <a:xfrm>
            <a:off x="4061870" y="6217924"/>
            <a:ext cx="4027474" cy="57803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Cùng bạn học </a:t>
            </a:r>
            <a:r>
              <a:rPr lang="vi-VN" sz="25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nhóm</a:t>
            </a:r>
            <a:endParaRPr lang="en-US" sz="2500" b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7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ành cho tải hình nền powerpoint mầm non Chọn lựa cho các bé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4000" y="2625804"/>
            <a:ext cx="50850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400" b="1" dirty="0">
                <a:solidFill>
                  <a:srgbClr val="FF0000"/>
                </a:solidFill>
                <a:latin typeface="+mj-lt"/>
              </a:rPr>
              <a:t>KHỞI ĐỘNG</a:t>
            </a:r>
            <a:endParaRPr lang="en-US" sz="6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097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2;p51">
            <a:extLst>
              <a:ext uri="{FF2B5EF4-FFF2-40B4-BE49-F238E27FC236}">
                <a16:creationId xmlns:a16="http://schemas.microsoft.com/office/drawing/2014/main" id="{0BF54999-729E-CF47-85AD-ED5FC7C70FDE}"/>
              </a:ext>
            </a:extLst>
          </p:cNvPr>
          <p:cNvSpPr/>
          <p:nvPr/>
        </p:nvSpPr>
        <p:spPr>
          <a:xfrm>
            <a:off x="5413805" y="2199066"/>
            <a:ext cx="2276002" cy="1651315"/>
          </a:xfrm>
          <a:custGeom>
            <a:avLst/>
            <a:gdLst/>
            <a:ahLst/>
            <a:cxnLst/>
            <a:rect l="l" t="t" r="r" b="b"/>
            <a:pathLst>
              <a:path w="771" h="559" extrusionOk="0">
                <a:moveTo>
                  <a:pt x="769" y="221"/>
                </a:moveTo>
                <a:cubicBezTo>
                  <a:pt x="764" y="178"/>
                  <a:pt x="748" y="138"/>
                  <a:pt x="722" y="103"/>
                </a:cubicBezTo>
                <a:cubicBezTo>
                  <a:pt x="674" y="37"/>
                  <a:pt x="597" y="0"/>
                  <a:pt x="510" y="0"/>
                </a:cubicBezTo>
                <a:cubicBezTo>
                  <a:pt x="324" y="0"/>
                  <a:pt x="150" y="81"/>
                  <a:pt x="54" y="212"/>
                </a:cubicBezTo>
                <a:cubicBezTo>
                  <a:pt x="39" y="234"/>
                  <a:pt x="25" y="257"/>
                  <a:pt x="13" y="282"/>
                </a:cubicBezTo>
                <a:cubicBezTo>
                  <a:pt x="0" y="309"/>
                  <a:pt x="0" y="309"/>
                  <a:pt x="0" y="309"/>
                </a:cubicBezTo>
                <a:cubicBezTo>
                  <a:pt x="25" y="293"/>
                  <a:pt x="25" y="293"/>
                  <a:pt x="25" y="293"/>
                </a:cubicBezTo>
                <a:cubicBezTo>
                  <a:pt x="50" y="278"/>
                  <a:pt x="79" y="270"/>
                  <a:pt x="112" y="270"/>
                </a:cubicBezTo>
                <a:cubicBezTo>
                  <a:pt x="139" y="270"/>
                  <a:pt x="167" y="276"/>
                  <a:pt x="193" y="285"/>
                </a:cubicBezTo>
                <a:cubicBezTo>
                  <a:pt x="215" y="293"/>
                  <a:pt x="234" y="304"/>
                  <a:pt x="251" y="318"/>
                </a:cubicBezTo>
                <a:cubicBezTo>
                  <a:pt x="252" y="319"/>
                  <a:pt x="253" y="320"/>
                  <a:pt x="255" y="322"/>
                </a:cubicBezTo>
                <a:cubicBezTo>
                  <a:pt x="260" y="327"/>
                  <a:pt x="260" y="327"/>
                  <a:pt x="260" y="327"/>
                </a:cubicBezTo>
                <a:cubicBezTo>
                  <a:pt x="266" y="322"/>
                  <a:pt x="266" y="322"/>
                  <a:pt x="266" y="322"/>
                </a:cubicBezTo>
                <a:cubicBezTo>
                  <a:pt x="269" y="319"/>
                  <a:pt x="273" y="316"/>
                  <a:pt x="277" y="313"/>
                </a:cubicBezTo>
                <a:cubicBezTo>
                  <a:pt x="289" y="304"/>
                  <a:pt x="303" y="296"/>
                  <a:pt x="318" y="289"/>
                </a:cubicBezTo>
                <a:cubicBezTo>
                  <a:pt x="357" y="271"/>
                  <a:pt x="403" y="267"/>
                  <a:pt x="434" y="266"/>
                </a:cubicBezTo>
                <a:cubicBezTo>
                  <a:pt x="438" y="266"/>
                  <a:pt x="438" y="266"/>
                  <a:pt x="438" y="266"/>
                </a:cubicBezTo>
                <a:cubicBezTo>
                  <a:pt x="488" y="266"/>
                  <a:pt x="537" y="279"/>
                  <a:pt x="580" y="302"/>
                </a:cubicBezTo>
                <a:cubicBezTo>
                  <a:pt x="656" y="342"/>
                  <a:pt x="716" y="416"/>
                  <a:pt x="754" y="515"/>
                </a:cubicBezTo>
                <a:cubicBezTo>
                  <a:pt x="771" y="559"/>
                  <a:pt x="771" y="559"/>
                  <a:pt x="771" y="559"/>
                </a:cubicBezTo>
                <a:cubicBezTo>
                  <a:pt x="771" y="269"/>
                  <a:pt x="771" y="269"/>
                  <a:pt x="771" y="269"/>
                </a:cubicBezTo>
                <a:cubicBezTo>
                  <a:pt x="771" y="252"/>
                  <a:pt x="771" y="237"/>
                  <a:pt x="769" y="221"/>
                </a:cubicBezTo>
                <a:close/>
              </a:path>
            </a:pathLst>
          </a:custGeom>
          <a:solidFill>
            <a:srgbClr val="FF847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883;p51">
            <a:extLst>
              <a:ext uri="{FF2B5EF4-FFF2-40B4-BE49-F238E27FC236}">
                <a16:creationId xmlns:a16="http://schemas.microsoft.com/office/drawing/2014/main" id="{DC35069D-DE0B-E348-BADD-BFECDCA50B36}"/>
              </a:ext>
            </a:extLst>
          </p:cNvPr>
          <p:cNvSpPr/>
          <p:nvPr/>
        </p:nvSpPr>
        <p:spPr>
          <a:xfrm>
            <a:off x="4693497" y="2228250"/>
            <a:ext cx="1715664" cy="2266102"/>
          </a:xfrm>
          <a:custGeom>
            <a:avLst/>
            <a:gdLst/>
            <a:ahLst/>
            <a:cxnLst/>
            <a:rect l="l" t="t" r="r" b="b"/>
            <a:pathLst>
              <a:path w="581" h="767" extrusionOk="0">
                <a:moveTo>
                  <a:pt x="332" y="144"/>
                </a:moveTo>
                <a:cubicBezTo>
                  <a:pt x="386" y="89"/>
                  <a:pt x="456" y="45"/>
                  <a:pt x="535" y="17"/>
                </a:cubicBezTo>
                <a:cubicBezTo>
                  <a:pt x="581" y="0"/>
                  <a:pt x="581" y="0"/>
                  <a:pt x="581" y="0"/>
                </a:cubicBezTo>
                <a:cubicBezTo>
                  <a:pt x="253" y="0"/>
                  <a:pt x="253" y="0"/>
                  <a:pt x="253" y="0"/>
                </a:cubicBezTo>
                <a:cubicBezTo>
                  <a:pt x="215" y="0"/>
                  <a:pt x="176" y="9"/>
                  <a:pt x="142" y="25"/>
                </a:cubicBezTo>
                <a:cubicBezTo>
                  <a:pt x="65" y="63"/>
                  <a:pt x="11" y="139"/>
                  <a:pt x="1" y="223"/>
                </a:cubicBezTo>
                <a:cubicBezTo>
                  <a:pt x="0" y="239"/>
                  <a:pt x="0" y="256"/>
                  <a:pt x="0" y="272"/>
                </a:cubicBezTo>
                <a:cubicBezTo>
                  <a:pt x="0" y="272"/>
                  <a:pt x="0" y="272"/>
                  <a:pt x="0" y="272"/>
                </a:cubicBezTo>
                <a:cubicBezTo>
                  <a:pt x="0" y="276"/>
                  <a:pt x="0" y="279"/>
                  <a:pt x="0" y="283"/>
                </a:cubicBezTo>
                <a:cubicBezTo>
                  <a:pt x="1" y="331"/>
                  <a:pt x="14" y="383"/>
                  <a:pt x="38" y="439"/>
                </a:cubicBezTo>
                <a:cubicBezTo>
                  <a:pt x="79" y="532"/>
                  <a:pt x="151" y="616"/>
                  <a:pt x="245" y="683"/>
                </a:cubicBezTo>
                <a:cubicBezTo>
                  <a:pt x="279" y="708"/>
                  <a:pt x="315" y="728"/>
                  <a:pt x="351" y="744"/>
                </a:cubicBezTo>
                <a:cubicBezTo>
                  <a:pt x="405" y="767"/>
                  <a:pt x="405" y="767"/>
                  <a:pt x="405" y="767"/>
                </a:cubicBezTo>
                <a:cubicBezTo>
                  <a:pt x="360" y="729"/>
                  <a:pt x="360" y="729"/>
                  <a:pt x="360" y="729"/>
                </a:cubicBezTo>
                <a:cubicBezTo>
                  <a:pt x="326" y="700"/>
                  <a:pt x="298" y="674"/>
                  <a:pt x="274" y="648"/>
                </a:cubicBezTo>
                <a:cubicBezTo>
                  <a:pt x="236" y="607"/>
                  <a:pt x="210" y="563"/>
                  <a:pt x="199" y="517"/>
                </a:cubicBezTo>
                <a:cubicBezTo>
                  <a:pt x="187" y="466"/>
                  <a:pt x="192" y="407"/>
                  <a:pt x="215" y="336"/>
                </a:cubicBezTo>
                <a:cubicBezTo>
                  <a:pt x="240" y="263"/>
                  <a:pt x="280" y="197"/>
                  <a:pt x="332" y="144"/>
                </a:cubicBezTo>
                <a:close/>
              </a:path>
            </a:pathLst>
          </a:custGeom>
          <a:solidFill>
            <a:srgbClr val="FF434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884;p51">
            <a:extLst>
              <a:ext uri="{FF2B5EF4-FFF2-40B4-BE49-F238E27FC236}">
                <a16:creationId xmlns:a16="http://schemas.microsoft.com/office/drawing/2014/main" id="{5552C5BD-5F08-3D79-56A3-E78A0B7C4439}"/>
              </a:ext>
            </a:extLst>
          </p:cNvPr>
          <p:cNvSpPr/>
          <p:nvPr/>
        </p:nvSpPr>
        <p:spPr>
          <a:xfrm>
            <a:off x="6097443" y="3087671"/>
            <a:ext cx="1641414" cy="2145322"/>
          </a:xfrm>
          <a:custGeom>
            <a:avLst/>
            <a:gdLst/>
            <a:ahLst/>
            <a:cxnLst/>
            <a:rect l="l" t="t" r="r" b="b"/>
            <a:pathLst>
              <a:path w="556" h="726" extrusionOk="0">
                <a:moveTo>
                  <a:pt x="555" y="415"/>
                </a:moveTo>
                <a:cubicBezTo>
                  <a:pt x="555" y="412"/>
                  <a:pt x="555" y="412"/>
                  <a:pt x="555" y="412"/>
                </a:cubicBezTo>
                <a:cubicBezTo>
                  <a:pt x="555" y="405"/>
                  <a:pt x="555" y="397"/>
                  <a:pt x="555" y="389"/>
                </a:cubicBezTo>
                <a:cubicBezTo>
                  <a:pt x="555" y="379"/>
                  <a:pt x="554" y="366"/>
                  <a:pt x="547" y="339"/>
                </a:cubicBezTo>
                <a:cubicBezTo>
                  <a:pt x="523" y="220"/>
                  <a:pt x="465" y="67"/>
                  <a:pt x="324" y="13"/>
                </a:cubicBezTo>
                <a:cubicBezTo>
                  <a:pt x="291" y="0"/>
                  <a:pt x="291" y="0"/>
                  <a:pt x="291" y="0"/>
                </a:cubicBezTo>
                <a:cubicBezTo>
                  <a:pt x="315" y="27"/>
                  <a:pt x="315" y="27"/>
                  <a:pt x="315" y="27"/>
                </a:cubicBezTo>
                <a:cubicBezTo>
                  <a:pt x="374" y="94"/>
                  <a:pt x="365" y="192"/>
                  <a:pt x="354" y="245"/>
                </a:cubicBezTo>
                <a:cubicBezTo>
                  <a:pt x="334" y="338"/>
                  <a:pt x="288" y="432"/>
                  <a:pt x="214" y="532"/>
                </a:cubicBezTo>
                <a:cubicBezTo>
                  <a:pt x="151" y="616"/>
                  <a:pt x="92" y="673"/>
                  <a:pt x="28" y="710"/>
                </a:cubicBezTo>
                <a:cubicBezTo>
                  <a:pt x="0" y="726"/>
                  <a:pt x="0" y="726"/>
                  <a:pt x="0" y="726"/>
                </a:cubicBezTo>
                <a:cubicBezTo>
                  <a:pt x="288" y="726"/>
                  <a:pt x="288" y="726"/>
                  <a:pt x="288" y="726"/>
                </a:cubicBezTo>
                <a:cubicBezTo>
                  <a:pt x="313" y="726"/>
                  <a:pt x="343" y="725"/>
                  <a:pt x="374" y="716"/>
                </a:cubicBezTo>
                <a:cubicBezTo>
                  <a:pt x="471" y="687"/>
                  <a:pt x="544" y="598"/>
                  <a:pt x="554" y="495"/>
                </a:cubicBezTo>
                <a:cubicBezTo>
                  <a:pt x="556" y="469"/>
                  <a:pt x="556" y="441"/>
                  <a:pt x="555" y="415"/>
                </a:cubicBezTo>
                <a:close/>
              </a:path>
            </a:pathLst>
          </a:custGeom>
          <a:solidFill>
            <a:srgbClr val="E6454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85;p51">
            <a:extLst>
              <a:ext uri="{FF2B5EF4-FFF2-40B4-BE49-F238E27FC236}">
                <a16:creationId xmlns:a16="http://schemas.microsoft.com/office/drawing/2014/main" id="{A943A714-998D-8B72-62DF-42CE71DF66BA}"/>
              </a:ext>
            </a:extLst>
          </p:cNvPr>
          <p:cNvSpPr/>
          <p:nvPr/>
        </p:nvSpPr>
        <p:spPr>
          <a:xfrm>
            <a:off x="4738564" y="3435619"/>
            <a:ext cx="2278973" cy="1807734"/>
          </a:xfrm>
          <a:custGeom>
            <a:avLst/>
            <a:gdLst/>
            <a:ahLst/>
            <a:cxnLst/>
            <a:rect l="l" t="t" r="r" b="b"/>
            <a:pathLst>
              <a:path w="772" h="612" extrusionOk="0">
                <a:moveTo>
                  <a:pt x="735" y="253"/>
                </a:moveTo>
                <a:cubicBezTo>
                  <a:pt x="709" y="280"/>
                  <a:pt x="681" y="304"/>
                  <a:pt x="657" y="324"/>
                </a:cubicBezTo>
                <a:cubicBezTo>
                  <a:pt x="615" y="359"/>
                  <a:pt x="570" y="394"/>
                  <a:pt x="512" y="394"/>
                </a:cubicBezTo>
                <a:cubicBezTo>
                  <a:pt x="511" y="394"/>
                  <a:pt x="511" y="394"/>
                  <a:pt x="511" y="394"/>
                </a:cubicBezTo>
                <a:cubicBezTo>
                  <a:pt x="506" y="395"/>
                  <a:pt x="498" y="394"/>
                  <a:pt x="492" y="394"/>
                </a:cubicBezTo>
                <a:cubicBezTo>
                  <a:pt x="491" y="394"/>
                  <a:pt x="491" y="394"/>
                  <a:pt x="491" y="394"/>
                </a:cubicBezTo>
                <a:cubicBezTo>
                  <a:pt x="490" y="394"/>
                  <a:pt x="488" y="394"/>
                  <a:pt x="486" y="393"/>
                </a:cubicBezTo>
                <a:cubicBezTo>
                  <a:pt x="477" y="393"/>
                  <a:pt x="466" y="392"/>
                  <a:pt x="455" y="390"/>
                </a:cubicBezTo>
                <a:cubicBezTo>
                  <a:pt x="425" y="385"/>
                  <a:pt x="395" y="377"/>
                  <a:pt x="364" y="365"/>
                </a:cubicBezTo>
                <a:cubicBezTo>
                  <a:pt x="289" y="336"/>
                  <a:pt x="217" y="289"/>
                  <a:pt x="150" y="224"/>
                </a:cubicBezTo>
                <a:cubicBezTo>
                  <a:pt x="93" y="169"/>
                  <a:pt x="47" y="105"/>
                  <a:pt x="17" y="37"/>
                </a:cubicBezTo>
                <a:cubicBezTo>
                  <a:pt x="1" y="0"/>
                  <a:pt x="1" y="0"/>
                  <a:pt x="1" y="0"/>
                </a:cubicBezTo>
                <a:cubicBezTo>
                  <a:pt x="1" y="289"/>
                  <a:pt x="1" y="289"/>
                  <a:pt x="1" y="289"/>
                </a:cubicBezTo>
                <a:cubicBezTo>
                  <a:pt x="1" y="297"/>
                  <a:pt x="1" y="306"/>
                  <a:pt x="1" y="314"/>
                </a:cubicBezTo>
                <a:cubicBezTo>
                  <a:pt x="0" y="346"/>
                  <a:pt x="0" y="380"/>
                  <a:pt x="6" y="412"/>
                </a:cubicBezTo>
                <a:cubicBezTo>
                  <a:pt x="24" y="495"/>
                  <a:pt x="84" y="565"/>
                  <a:pt x="164" y="596"/>
                </a:cubicBezTo>
                <a:cubicBezTo>
                  <a:pt x="204" y="611"/>
                  <a:pt x="244" y="612"/>
                  <a:pt x="284" y="612"/>
                </a:cubicBezTo>
                <a:cubicBezTo>
                  <a:pt x="380" y="612"/>
                  <a:pt x="380" y="612"/>
                  <a:pt x="380" y="612"/>
                </a:cubicBezTo>
                <a:cubicBezTo>
                  <a:pt x="409" y="612"/>
                  <a:pt x="439" y="599"/>
                  <a:pt x="462" y="587"/>
                </a:cubicBezTo>
                <a:cubicBezTo>
                  <a:pt x="528" y="554"/>
                  <a:pt x="590" y="499"/>
                  <a:pt x="653" y="417"/>
                </a:cubicBezTo>
                <a:cubicBezTo>
                  <a:pt x="653" y="416"/>
                  <a:pt x="653" y="416"/>
                  <a:pt x="653" y="416"/>
                </a:cubicBezTo>
                <a:cubicBezTo>
                  <a:pt x="692" y="366"/>
                  <a:pt x="724" y="314"/>
                  <a:pt x="749" y="263"/>
                </a:cubicBezTo>
                <a:cubicBezTo>
                  <a:pt x="772" y="215"/>
                  <a:pt x="772" y="215"/>
                  <a:pt x="772" y="215"/>
                </a:cubicBezTo>
                <a:lnTo>
                  <a:pt x="735" y="253"/>
                </a:lnTo>
                <a:close/>
              </a:path>
            </a:pathLst>
          </a:custGeom>
          <a:solidFill>
            <a:srgbClr val="C016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FA1031-6B32-6C5D-304D-F0D9CA4C5A0B}"/>
              </a:ext>
            </a:extLst>
          </p:cNvPr>
          <p:cNvSpPr txBox="1"/>
          <p:nvPr/>
        </p:nvSpPr>
        <p:spPr>
          <a:xfrm>
            <a:off x="839721" y="1348826"/>
            <a:ext cx="359921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CC"/>
                </a:solidFill>
                <a:latin typeface="+mj-lt"/>
                <a:ea typeface="Cambria" panose="02040503050406030204" pitchFamily="18" charset="0"/>
              </a:rPr>
              <a:t>Hỏi thăm bạn khi bạn gặp chuyện </a:t>
            </a:r>
            <a:r>
              <a:rPr lang="vi-VN" sz="3200" b="1" dirty="0" smtClean="0">
                <a:solidFill>
                  <a:srgbClr val="0000CC"/>
                </a:solidFill>
                <a:latin typeface="+mj-lt"/>
                <a:ea typeface="Cambria" panose="02040503050406030204" pitchFamily="18" charset="0"/>
              </a:rPr>
              <a:t>buồn. Chia </a:t>
            </a:r>
            <a:r>
              <a:rPr lang="vi-VN" sz="3200" b="1" dirty="0">
                <a:solidFill>
                  <a:srgbClr val="0000CC"/>
                </a:solidFill>
                <a:latin typeface="+mj-lt"/>
                <a:ea typeface="Cambria" panose="02040503050406030204" pitchFamily="18" charset="0"/>
              </a:rPr>
              <a:t>sẻ niềm vui với bạn.</a:t>
            </a:r>
            <a:endParaRPr lang="en-US" sz="3200" b="1" dirty="0">
              <a:solidFill>
                <a:srgbClr val="0000CC"/>
              </a:solidFill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8" name="Picture 2" descr="Top 20 Bài văn tả người bạn mà em yêu quý hay nhất - toplist.vn">
            <a:extLst>
              <a:ext uri="{FF2B5EF4-FFF2-40B4-BE49-F238E27FC236}">
                <a16:creationId xmlns:a16="http://schemas.microsoft.com/office/drawing/2014/main" id="{0F333256-8236-423A-DDB2-ACB1886EE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0" b="99088" l="4306" r="99306">
                        <a14:foregroundMark x1="23194" y1="40578" x2="30556" y2="51368"/>
                        <a14:foregroundMark x1="36806" y1="69605" x2="41528" y2="79331"/>
                        <a14:foregroundMark x1="41528" y1="79331" x2="41528" y2="79331"/>
                        <a14:foregroundMark x1="27222" y1="41185" x2="27778" y2="47568"/>
                        <a14:foregroundMark x1="45139" y1="30547" x2="57639" y2="28419"/>
                        <a14:foregroundMark x1="57639" y1="28419" x2="58194" y2="27964"/>
                        <a14:foregroundMark x1="35694" y1="13222" x2="46528" y2="4559"/>
                        <a14:foregroundMark x1="46528" y1="4559" x2="55139" y2="5015"/>
                        <a14:foregroundMark x1="55139" y1="5015" x2="61806" y2="10942"/>
                        <a14:foregroundMark x1="53750" y1="2584" x2="52361" y2="760"/>
                        <a14:foregroundMark x1="91528" y1="32067" x2="93889" y2="39514"/>
                        <a14:foregroundMark x1="93889" y1="39514" x2="92500" y2="48176"/>
                        <a14:foregroundMark x1="92500" y1="48176" x2="89583" y2="49848"/>
                        <a14:foregroundMark x1="78889" y1="26596" x2="85972" y2="26444"/>
                        <a14:foregroundMark x1="85972" y1="26444" x2="96250" y2="32675"/>
                        <a14:foregroundMark x1="96250" y1="32675" x2="99583" y2="39818"/>
                        <a14:foregroundMark x1="99583" y1="39818" x2="95139" y2="51368"/>
                        <a14:foregroundMark x1="95139" y1="51368" x2="85556" y2="56991"/>
                        <a14:foregroundMark x1="97917" y1="37386" x2="99722" y2="43465"/>
                        <a14:foregroundMark x1="22639" y1="30091" x2="11111" y2="30699"/>
                        <a14:foregroundMark x1="11111" y1="30699" x2="5556" y2="38602"/>
                        <a14:foregroundMark x1="5556" y1="38602" x2="4583" y2="47264"/>
                        <a14:foregroundMark x1="4583" y1="47264" x2="10833" y2="58663"/>
                        <a14:foregroundMark x1="10833" y1="58663" x2="14167" y2="60790"/>
                        <a14:foregroundMark x1="18333" y1="91033" x2="32500" y2="95441"/>
                        <a14:foregroundMark x1="32500" y1="95441" x2="45000" y2="90578"/>
                        <a14:foregroundMark x1="42917" y1="92857" x2="43889" y2="97720"/>
                        <a14:foregroundMark x1="43889" y1="94377" x2="47222" y2="94377"/>
                        <a14:foregroundMark x1="63611" y1="66413" x2="60000" y2="70973"/>
                        <a14:foregroundMark x1="26806" y1="97264" x2="34861" y2="99088"/>
                        <a14:foregroundMark x1="34861" y1="99088" x2="36806" y2="97872"/>
                        <a14:foregroundMark x1="72361" y1="39970" x2="76667" y2="53647"/>
                        <a14:foregroundMark x1="61250" y1="71581" x2="69722" y2="65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737" y="2891092"/>
            <a:ext cx="1715665" cy="156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op 15 Bài văn tả anh trai (em trai) hay nhất - toplist.vn">
            <a:extLst>
              <a:ext uri="{FF2B5EF4-FFF2-40B4-BE49-F238E27FC236}">
                <a16:creationId xmlns:a16="http://schemas.microsoft.com/office/drawing/2014/main" id="{554764FC-D7BF-27DB-AC25-7562C097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8" b="97382" l="6500" r="92625">
                        <a14:foregroundMark x1="14125" y1="31421" x2="9875" y2="25062"/>
                        <a14:foregroundMark x1="9875" y1="25062" x2="14000" y2="12843"/>
                        <a14:foregroundMark x1="14000" y1="12843" x2="32500" y2="9850"/>
                        <a14:foregroundMark x1="32500" y1="9850" x2="36375" y2="23317"/>
                        <a14:foregroundMark x1="36375" y1="23317" x2="27250" y2="31297"/>
                        <a14:foregroundMark x1="27250" y1="31297" x2="24750" y2="39526"/>
                        <a14:foregroundMark x1="24750" y1="39526" x2="13125" y2="42768"/>
                        <a14:foregroundMark x1="13125" y1="42768" x2="20375" y2="97506"/>
                        <a14:foregroundMark x1="20250" y1="90150" x2="26625" y2="89900"/>
                        <a14:foregroundMark x1="10250" y1="41397" x2="16250" y2="45012"/>
                        <a14:foregroundMark x1="16250" y1="45012" x2="36375" y2="45137"/>
                        <a14:foregroundMark x1="7375" y1="41771" x2="7125" y2="48504"/>
                        <a14:foregroundMark x1="13625" y1="4863" x2="28250" y2="5112"/>
                        <a14:foregroundMark x1="28250" y1="5112" x2="34125" y2="6733"/>
                        <a14:foregroundMark x1="7500" y1="17830" x2="7875" y2="25810"/>
                        <a14:foregroundMark x1="53000" y1="35661" x2="60000" y2="41646"/>
                        <a14:foregroundMark x1="56750" y1="48628" x2="68000" y2="46384"/>
                        <a14:foregroundMark x1="51125" y1="52868" x2="52500" y2="50623"/>
                        <a14:foregroundMark x1="68750" y1="72693" x2="70250" y2="74688"/>
                        <a14:foregroundMark x1="70750" y1="75561" x2="72500" y2="73566"/>
                        <a14:foregroundMark x1="88875" y1="53990" x2="92625" y2="61222"/>
                        <a14:foregroundMark x1="6500" y1="18080" x2="7000" y2="2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355" y="0"/>
            <a:ext cx="2015645" cy="129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6AA5694F-AF94-898E-501B-959646F74ADC}"/>
              </a:ext>
            </a:extLst>
          </p:cNvPr>
          <p:cNvSpPr/>
          <p:nvPr/>
        </p:nvSpPr>
        <p:spPr>
          <a:xfrm>
            <a:off x="605246" y="1327796"/>
            <a:ext cx="3941131" cy="2140071"/>
          </a:xfrm>
          <a:prstGeom prst="roundRect">
            <a:avLst/>
          </a:prstGeom>
          <a:noFill/>
          <a:ln>
            <a:solidFill>
              <a:srgbClr val="FF4342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BB6DD1-7EDC-D27D-A0E1-B013F5EC91DD}"/>
              </a:ext>
            </a:extLst>
          </p:cNvPr>
          <p:cNvSpPr txBox="1"/>
          <p:nvPr/>
        </p:nvSpPr>
        <p:spPr>
          <a:xfrm>
            <a:off x="8042922" y="1410692"/>
            <a:ext cx="38257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00CC"/>
                </a:solidFill>
                <a:latin typeface="+mj-lt"/>
                <a:ea typeface="Cambria" panose="02040503050406030204" pitchFamily="18" charset="0"/>
              </a:rPr>
              <a:t>hiểu bài. Giúp đỡ bạn trong học tập.</a:t>
            </a:r>
            <a:endParaRPr lang="en-US" sz="3200" b="1" dirty="0">
              <a:solidFill>
                <a:srgbClr val="0000CC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2" name="Rectangle: Rounded Corners 29">
            <a:extLst>
              <a:ext uri="{FF2B5EF4-FFF2-40B4-BE49-F238E27FC236}">
                <a16:creationId xmlns:a16="http://schemas.microsoft.com/office/drawing/2014/main" id="{1839E3F9-6F0C-C108-F75A-6874A722A0E4}"/>
              </a:ext>
            </a:extLst>
          </p:cNvPr>
          <p:cNvSpPr/>
          <p:nvPr/>
        </p:nvSpPr>
        <p:spPr>
          <a:xfrm>
            <a:off x="7879926" y="1380962"/>
            <a:ext cx="3825780" cy="2086905"/>
          </a:xfrm>
          <a:prstGeom prst="roundRect">
            <a:avLst/>
          </a:prstGeom>
          <a:noFill/>
          <a:ln>
            <a:solidFill>
              <a:srgbClr val="FF4342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3ECC56-E80D-9E8B-5242-BDE197621B17}"/>
              </a:ext>
            </a:extLst>
          </p:cNvPr>
          <p:cNvSpPr txBox="1"/>
          <p:nvPr/>
        </p:nvSpPr>
        <p:spPr>
          <a:xfrm>
            <a:off x="8257554" y="4808288"/>
            <a:ext cx="3448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+mj-lt"/>
                <a:ea typeface="Cambria" panose="02040503050406030204" pitchFamily="18" charset="0"/>
              </a:rPr>
              <a:t>tham gia các hoạt động của trường, </a:t>
            </a:r>
            <a:r>
              <a:rPr lang="vi-VN" sz="3200" b="1" dirty="0" smtClean="0">
                <a:solidFill>
                  <a:srgbClr val="0000CC"/>
                </a:solidFill>
                <a:latin typeface="+mj-lt"/>
                <a:ea typeface="Cambria" panose="02040503050406030204" pitchFamily="18" charset="0"/>
              </a:rPr>
              <a:t>lớp</a:t>
            </a:r>
            <a:r>
              <a:rPr lang="vi-VN" sz="3200" b="1" dirty="0">
                <a:solidFill>
                  <a:srgbClr val="0000CC"/>
                </a:solidFill>
                <a:latin typeface="+mj-lt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0000CC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37A02281-6C02-3CDC-C245-479C230B86A2}"/>
              </a:ext>
            </a:extLst>
          </p:cNvPr>
          <p:cNvSpPr/>
          <p:nvPr/>
        </p:nvSpPr>
        <p:spPr>
          <a:xfrm>
            <a:off x="8039341" y="4596643"/>
            <a:ext cx="3812936" cy="1956556"/>
          </a:xfrm>
          <a:prstGeom prst="roundRect">
            <a:avLst/>
          </a:prstGeom>
          <a:noFill/>
          <a:ln>
            <a:solidFill>
              <a:srgbClr val="FF4342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cxnSp>
        <p:nvCxnSpPr>
          <p:cNvPr id="15" name="Connector: Elbow 44">
            <a:extLst>
              <a:ext uri="{FF2B5EF4-FFF2-40B4-BE49-F238E27FC236}">
                <a16:creationId xmlns:a16="http://schemas.microsoft.com/office/drawing/2014/main" id="{9290D6E3-523F-5014-1787-4AFDAE7E36BD}"/>
              </a:ext>
            </a:extLst>
          </p:cNvPr>
          <p:cNvCxnSpPr>
            <a:cxnSpLocks/>
          </p:cNvCxnSpPr>
          <p:nvPr/>
        </p:nvCxnSpPr>
        <p:spPr>
          <a:xfrm>
            <a:off x="7747652" y="4410952"/>
            <a:ext cx="418886" cy="264286"/>
          </a:xfrm>
          <a:prstGeom prst="bentConnector3">
            <a:avLst/>
          </a:prstGeom>
          <a:ln w="28575">
            <a:solidFill>
              <a:srgbClr val="FF434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B4A9B1-800C-2FE3-2978-659E04B333D8}"/>
              </a:ext>
            </a:extLst>
          </p:cNvPr>
          <p:cNvSpPr txBox="1"/>
          <p:nvPr/>
        </p:nvSpPr>
        <p:spPr>
          <a:xfrm>
            <a:off x="839721" y="4414574"/>
            <a:ext cx="349015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 smtClean="0">
                <a:solidFill>
                  <a:srgbClr val="0000CC"/>
                </a:solidFill>
                <a:latin typeface="+mj-lt"/>
                <a:ea typeface="Cambria" panose="02040503050406030204" pitchFamily="18" charset="0"/>
              </a:rPr>
              <a:t>Đoàn kết, yêu </a:t>
            </a:r>
            <a:r>
              <a:rPr lang="vi-VN" sz="3200" b="1" dirty="0">
                <a:solidFill>
                  <a:srgbClr val="0000CC"/>
                </a:solidFill>
                <a:latin typeface="+mj-lt"/>
                <a:ea typeface="Cambria" panose="02040503050406030204" pitchFamily="18" charset="0"/>
              </a:rPr>
              <a:t>thương các bạn</a:t>
            </a:r>
            <a:r>
              <a:rPr lang="vi-VN" sz="3200" b="1" dirty="0" smtClean="0">
                <a:solidFill>
                  <a:srgbClr val="0000CC"/>
                </a:solidFill>
                <a:latin typeface="+mj-lt"/>
                <a:ea typeface="Cambria" panose="02040503050406030204" pitchFamily="18" charset="0"/>
              </a:rPr>
              <a:t>. Giúp đỡ bạn khi bạn gặp khó khăn. </a:t>
            </a:r>
            <a:endParaRPr lang="en-US" sz="3200" b="1" dirty="0">
              <a:solidFill>
                <a:srgbClr val="0000CC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7" name="Rectangle: Rounded Corners 54">
            <a:extLst>
              <a:ext uri="{FF2B5EF4-FFF2-40B4-BE49-F238E27FC236}">
                <a16:creationId xmlns:a16="http://schemas.microsoft.com/office/drawing/2014/main" id="{6B768542-282C-3576-EDCA-9B3275F54C26}"/>
              </a:ext>
            </a:extLst>
          </p:cNvPr>
          <p:cNvSpPr/>
          <p:nvPr/>
        </p:nvSpPr>
        <p:spPr>
          <a:xfrm>
            <a:off x="503491" y="4410952"/>
            <a:ext cx="3893254" cy="2142247"/>
          </a:xfrm>
          <a:prstGeom prst="roundRect">
            <a:avLst/>
          </a:prstGeom>
          <a:noFill/>
          <a:ln>
            <a:solidFill>
              <a:srgbClr val="FF4342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+mj-lt"/>
            </a:endParaRPr>
          </a:p>
        </p:txBody>
      </p:sp>
      <p:cxnSp>
        <p:nvCxnSpPr>
          <p:cNvPr id="18" name="Connector: Elbow 18">
            <a:extLst>
              <a:ext uri="{FF2B5EF4-FFF2-40B4-BE49-F238E27FC236}">
                <a16:creationId xmlns:a16="http://schemas.microsoft.com/office/drawing/2014/main" id="{A7937987-B66B-BB00-659C-4787B842C553}"/>
              </a:ext>
            </a:extLst>
          </p:cNvPr>
          <p:cNvCxnSpPr>
            <a:cxnSpLocks/>
          </p:cNvCxnSpPr>
          <p:nvPr/>
        </p:nvCxnSpPr>
        <p:spPr>
          <a:xfrm>
            <a:off x="4540684" y="2199066"/>
            <a:ext cx="400967" cy="213394"/>
          </a:xfrm>
          <a:prstGeom prst="bentConnector3">
            <a:avLst/>
          </a:prstGeom>
          <a:ln w="28575">
            <a:solidFill>
              <a:srgbClr val="FF434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30">
            <a:extLst>
              <a:ext uri="{FF2B5EF4-FFF2-40B4-BE49-F238E27FC236}">
                <a16:creationId xmlns:a16="http://schemas.microsoft.com/office/drawing/2014/main" id="{7829FAA8-7F2D-C3E7-9BD7-B9EED7B18640}"/>
              </a:ext>
            </a:extLst>
          </p:cNvPr>
          <p:cNvCxnSpPr>
            <a:cxnSpLocks/>
          </p:cNvCxnSpPr>
          <p:nvPr/>
        </p:nvCxnSpPr>
        <p:spPr>
          <a:xfrm>
            <a:off x="7400315" y="2290928"/>
            <a:ext cx="400967" cy="213394"/>
          </a:xfrm>
          <a:prstGeom prst="bentConnector3">
            <a:avLst/>
          </a:prstGeom>
          <a:ln w="28575">
            <a:solidFill>
              <a:srgbClr val="FF434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55">
            <a:extLst>
              <a:ext uri="{FF2B5EF4-FFF2-40B4-BE49-F238E27FC236}">
                <a16:creationId xmlns:a16="http://schemas.microsoft.com/office/drawing/2014/main" id="{062C6106-71CB-EBBD-22E0-B1D09A275562}"/>
              </a:ext>
            </a:extLst>
          </p:cNvPr>
          <p:cNvCxnSpPr>
            <a:cxnSpLocks/>
          </p:cNvCxnSpPr>
          <p:nvPr/>
        </p:nvCxnSpPr>
        <p:spPr>
          <a:xfrm flipV="1">
            <a:off x="4396745" y="4354014"/>
            <a:ext cx="341819" cy="321224"/>
          </a:xfrm>
          <a:prstGeom prst="bentConnector3">
            <a:avLst/>
          </a:prstGeom>
          <a:ln w="28575">
            <a:solidFill>
              <a:srgbClr val="FF434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8312" y="257114"/>
            <a:ext cx="101080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cần làm gì để thể hiện sự yêu quý bạn bè?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68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/>
      <p:bldP spid="12" grpId="0" animBg="1"/>
      <p:bldP spid="13" grpId="0"/>
      <p:bldP spid="14" grpId="0" animBg="1"/>
      <p:bldP spid="16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ành cho tải hình nền powerpoint mầm non Chọn lựa cho các bé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4000" y="2625804"/>
            <a:ext cx="45865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400" b="1" dirty="0" smtClean="0">
                <a:solidFill>
                  <a:srgbClr val="FF0000"/>
                </a:solidFill>
                <a:latin typeface="+mj-lt"/>
              </a:rPr>
              <a:t>VẬN DỤNG</a:t>
            </a:r>
            <a:endParaRPr lang="en-US" sz="6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8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Mẫu - Lớp Chúng Ta Đoàn Kết - Nhạc Thiếu Nhi - Lớp Nhạc Dore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6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mầm non đẹp, hình nền mầm non powerpoint đẹ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" y="0"/>
            <a:ext cx="12167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523" y="2034076"/>
            <a:ext cx="120904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000" b="1" dirty="0" smtClean="0">
                <a:solidFill>
                  <a:srgbClr val="0000CC"/>
                </a:solidFill>
                <a:latin typeface="+mj-lt"/>
                <a:ea typeface="Cambria" panose="02040503050406030204" pitchFamily="18" charset="0"/>
              </a:rPr>
              <a:t>ĐẠO ĐỨC</a:t>
            </a:r>
          </a:p>
          <a:p>
            <a:pPr algn="ctr"/>
            <a:r>
              <a:rPr lang="vi-VN" sz="56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Bài </a:t>
            </a:r>
            <a:r>
              <a:rPr lang="vi-VN" sz="56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4: Yêu quý bạn </a:t>
            </a:r>
            <a:r>
              <a:rPr lang="vi-VN" sz="5600" b="1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bè (Tiết 1)</a:t>
            </a:r>
            <a:endParaRPr lang="en-US" sz="5600" b="1" dirty="0" smtClean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48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A4F44E-707D-C985-8D7E-0E5C666E2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58" t="2403" r="9321" b="83691"/>
          <a:stretch/>
        </p:blipFill>
        <p:spPr>
          <a:xfrm>
            <a:off x="0" y="0"/>
            <a:ext cx="8620510" cy="653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30119A-0A48-F475-3292-1065449C9E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4" b="92453" l="11022" r="87852">
                        <a14:foregroundMark x1="77072" y1="20545" x2="87852" y2="9853"/>
                        <a14:foregroundMark x1="87691" y1="14885" x2="87691" y2="14885"/>
                        <a14:foregroundMark x1="75463" y1="67086" x2="74980" y2="79665"/>
                        <a14:foregroundMark x1="74980" y1="79665" x2="74980" y2="79665"/>
                        <a14:foregroundMark x1="63234" y1="73795" x2="66050" y2="85115"/>
                        <a14:foregroundMark x1="66050" y1="85115" x2="66050" y2="85115"/>
                        <a14:foregroundMark x1="39179" y1="73585" x2="46581" y2="83857"/>
                        <a14:foregroundMark x1="46581" y1="83857" x2="47949" y2="83857"/>
                        <a14:foregroundMark x1="37892" y1="81342" x2="37651" y2="92453"/>
                        <a14:foregroundMark x1="32341" y1="85115" x2="26468" y2="89937"/>
                        <a14:foregroundMark x1="26468" y1="89937" x2="26549" y2="9077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74" t="7139" r="9205" b="26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6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4F44E-707D-C985-8D7E-0E5C666E21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58" t="2403" r="9321" b="83691"/>
          <a:stretch/>
        </p:blipFill>
        <p:spPr>
          <a:xfrm>
            <a:off x="76039" y="0"/>
            <a:ext cx="8620510" cy="519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30119A-0A48-F475-3292-1065449C9E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4" b="92453" l="11022" r="87852">
                        <a14:foregroundMark x1="77072" y1="20545" x2="87852" y2="9853"/>
                        <a14:foregroundMark x1="87691" y1="14885" x2="87691" y2="14885"/>
                        <a14:foregroundMark x1="75463" y1="67086" x2="74980" y2="79665"/>
                        <a14:foregroundMark x1="74980" y1="79665" x2="74980" y2="79665"/>
                        <a14:foregroundMark x1="63234" y1="73795" x2="66050" y2="85115"/>
                        <a14:foregroundMark x1="66050" y1="85115" x2="66050" y2="85115"/>
                        <a14:foregroundMark x1="39179" y1="73585" x2="46581" y2="83857"/>
                        <a14:foregroundMark x1="46581" y1="83857" x2="47949" y2="83857"/>
                        <a14:foregroundMark x1="37892" y1="81342" x2="37651" y2="92453"/>
                        <a14:foregroundMark x1="32341" y1="85115" x2="26468" y2="89937"/>
                        <a14:foregroundMark x1="26468" y1="89937" x2="26549" y2="9077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74" t="7139" r="9205" b="2604"/>
          <a:stretch/>
        </p:blipFill>
        <p:spPr>
          <a:xfrm>
            <a:off x="7398327" y="-224023"/>
            <a:ext cx="5033622" cy="1119950"/>
          </a:xfrm>
          <a:prstGeom prst="rect">
            <a:avLst/>
          </a:prstGeom>
        </p:spPr>
      </p:pic>
      <p:pic>
        <p:nvPicPr>
          <p:cNvPr id="5" name="bài học quý">
            <a:hlinkClick r:id="" action="ppaction://media"/>
            <a:extLst>
              <a:ext uri="{FF2B5EF4-FFF2-40B4-BE49-F238E27FC236}">
                <a16:creationId xmlns:a16="http://schemas.microsoft.com/office/drawing/2014/main" id="{E5621445-663B-66F6-8479-B2EA46C9C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2655" y="31695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072" y="519058"/>
            <a:ext cx="1195400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                                                   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HỌC QUÝ</a:t>
            </a:r>
          </a:p>
          <a:p>
            <a:pPr algn="just"/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chích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hôm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ngoại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gửi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đựng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ấy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thầm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“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chích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bao!”.</a:t>
            </a:r>
          </a:p>
          <a:p>
            <a:pPr algn="just"/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quẳng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khỏi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đám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cỏ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non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gốc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Chích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kiếm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mồi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ấy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cẩn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rỡ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chích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reo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vi-V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mến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kiếm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bây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chích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hổ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600" b="1" dirty="0" smtClean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M.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Pla-cốp-xki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Xuyến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vi-VN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1991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67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ạt kê 🌿 6 lợi ích ít biết và cách phân biệt loại nào tốt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URE POINT Indian Foxtail Millet, High in Protein at Rs 80/kilogram in Sal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3800"/>
            <a:ext cx="48895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341035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     Cây k</a:t>
            </a:r>
            <a:r>
              <a:rPr lang="vi-VN" sz="3200" b="1" i="0" dirty="0" smtClean="0">
                <a:solidFill>
                  <a:srgbClr val="FF0000"/>
                </a:solidFill>
                <a:effectLst/>
                <a:latin typeface="+mj-lt"/>
              </a:rPr>
              <a:t>ê là loại cây lương thực, còn được gọi với tên gọi khác như cốc tử, tiểu mễ, bạch lương túc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,... có dáng gần giống cây lúa mì, nhưng hạt kê to hơn so với hạt lúa mì.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 descr="Cách nấu cháo hạt kê cho bé ăn dặm thơm ngon và bổ dư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0"/>
            <a:ext cx="8128000" cy="534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8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153ED0-CEDE-E028-42C2-B1EE9B7DC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6194" y="-63500"/>
            <a:ext cx="1685709" cy="1182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49C6B7-54A3-1C1E-D2A1-81FF05EFE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" y="3175000"/>
            <a:ext cx="4127500" cy="3637778"/>
          </a:xfrm>
          <a:prstGeom prst="ellipse">
            <a:avLst/>
          </a:prstGeom>
          <a:ln>
            <a:solidFill>
              <a:schemeClr val="bg2">
                <a:lumMod val="75000"/>
                <a:lumOff val="2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CCCE0-8B0A-3658-4166-A31CD0F2AC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0701" y="3175000"/>
            <a:ext cx="3848100" cy="3663178"/>
          </a:xfrm>
          <a:prstGeom prst="ellipse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3E32A4-0E70-3C16-22D2-40AFC9DBE1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3902" y="3152389"/>
            <a:ext cx="3804359" cy="3683000"/>
          </a:xfrm>
          <a:prstGeom prst="ellipse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348266" y="746327"/>
            <a:ext cx="115443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958470" y="168083"/>
            <a:ext cx="2584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endParaRPr lang="en-US" sz="4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A1D899-7E16-24FE-7CE0-FB312758E3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4" b="92453" l="11022" r="87852">
                        <a14:foregroundMark x1="77072" y1="20545" x2="87852" y2="9853"/>
                        <a14:foregroundMark x1="87691" y1="14885" x2="87691" y2="14885"/>
                        <a14:foregroundMark x1="75463" y1="67086" x2="74980" y2="79665"/>
                        <a14:foregroundMark x1="74980" y1="79665" x2="74980" y2="79665"/>
                        <a14:foregroundMark x1="63234" y1="73795" x2="66050" y2="85115"/>
                        <a14:foregroundMark x1="66050" y1="85115" x2="66050" y2="85115"/>
                        <a14:foregroundMark x1="39179" y1="73585" x2="46581" y2="83857"/>
                        <a14:foregroundMark x1="46581" y1="83857" x2="47949" y2="83857"/>
                        <a14:foregroundMark x1="37892" y1="81342" x2="37651" y2="92453"/>
                        <a14:foregroundMark x1="32341" y1="85115" x2="26468" y2="89937"/>
                        <a14:foregroundMark x1="26468" y1="89937" x2="26549" y2="9077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74" t="7139" r="9205" b="2604"/>
          <a:stretch/>
        </p:blipFill>
        <p:spPr>
          <a:xfrm>
            <a:off x="8229601" y="-361609"/>
            <a:ext cx="4131732" cy="20239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7260" y="1282927"/>
            <a:ext cx="11544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chích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8266" y="2313633"/>
            <a:ext cx="1181833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12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153ED0-CEDE-E028-42C2-B1EE9B7DC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6194" y="-50800"/>
            <a:ext cx="1685709" cy="11829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958470" y="180783"/>
            <a:ext cx="2584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endParaRPr lang="en-US" sz="4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C6B7-54A3-1C1E-D2A1-81FF05EFE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0800" y="2214964"/>
            <a:ext cx="5745766" cy="4643036"/>
          </a:xfrm>
          <a:prstGeom prst="ellipse">
            <a:avLst/>
          </a:prstGeom>
          <a:ln>
            <a:solidFill>
              <a:schemeClr val="bg2">
                <a:lumMod val="75000"/>
                <a:lumOff val="2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82600" y="1312435"/>
            <a:ext cx="96774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4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4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4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4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6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9400" y="3209706"/>
            <a:ext cx="62484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4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4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lang="en-US" sz="4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ổ </a:t>
            </a:r>
            <a:r>
              <a:rPr lang="en-US" sz="4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4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4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4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5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724</Words>
  <Application>Microsoft Office PowerPoint</Application>
  <PresentationFormat>Widescreen</PresentationFormat>
  <Paragraphs>61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PCGPT</dc:creator>
  <cp:lastModifiedBy>GiaoVien</cp:lastModifiedBy>
  <cp:revision>92</cp:revision>
  <dcterms:created xsi:type="dcterms:W3CDTF">2024-10-14T20:36:16Z</dcterms:created>
  <dcterms:modified xsi:type="dcterms:W3CDTF">2024-11-22T00:57:11Z</dcterms:modified>
</cp:coreProperties>
</file>