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Lst>
  <p:notesMasterIdLst>
    <p:notesMasterId r:id="rId45"/>
  </p:notesMasterIdLst>
  <p:sldIdLst>
    <p:sldId id="352" r:id="rId5"/>
    <p:sldId id="652" r:id="rId6"/>
    <p:sldId id="340" r:id="rId7"/>
    <p:sldId id="382" r:id="rId8"/>
    <p:sldId id="379" r:id="rId9"/>
    <p:sldId id="380" r:id="rId10"/>
    <p:sldId id="381" r:id="rId11"/>
    <p:sldId id="265" r:id="rId12"/>
    <p:sldId id="257" r:id="rId13"/>
    <p:sldId id="383" r:id="rId14"/>
    <p:sldId id="353" r:id="rId15"/>
    <p:sldId id="643" r:id="rId16"/>
    <p:sldId id="277" r:id="rId17"/>
    <p:sldId id="384" r:id="rId18"/>
    <p:sldId id="631" r:id="rId19"/>
    <p:sldId id="632" r:id="rId20"/>
    <p:sldId id="369" r:id="rId21"/>
    <p:sldId id="385" r:id="rId22"/>
    <p:sldId id="645" r:id="rId23"/>
    <p:sldId id="371" r:id="rId24"/>
    <p:sldId id="622" r:id="rId25"/>
    <p:sldId id="651" r:id="rId26"/>
    <p:sldId id="649" r:id="rId27"/>
    <p:sldId id="634" r:id="rId28"/>
    <p:sldId id="635" r:id="rId29"/>
    <p:sldId id="636" r:id="rId30"/>
    <p:sldId id="623" r:id="rId31"/>
    <p:sldId id="650" r:id="rId32"/>
    <p:sldId id="624" r:id="rId33"/>
    <p:sldId id="653" r:id="rId34"/>
    <p:sldId id="625" r:id="rId35"/>
    <p:sldId id="637" r:id="rId36"/>
    <p:sldId id="638" r:id="rId37"/>
    <p:sldId id="641" r:id="rId38"/>
    <p:sldId id="628" r:id="rId39"/>
    <p:sldId id="275" r:id="rId40"/>
    <p:sldId id="642" r:id="rId41"/>
    <p:sldId id="361" r:id="rId42"/>
    <p:sldId id="360" r:id="rId43"/>
    <p:sldId id="65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102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2</a:t>
            </a:fld>
            <a:endParaRPr lang="en-US"/>
          </a:p>
        </p:txBody>
      </p:sp>
    </p:spTree>
    <p:extLst>
      <p:ext uri="{BB962C8B-B14F-4D97-AF65-F5344CB8AC3E}">
        <p14:creationId xmlns:p14="http://schemas.microsoft.com/office/powerpoint/2010/main" val="2492962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3834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595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510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0C8F-0E1B-1E1F-6492-E9CCAED36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7F4897C-F984-AEF6-4787-B5F7B8E9F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DA0B7C8-200E-E891-D769-5B87DFCA6CF8}"/>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5" name="Footer Placeholder 4">
            <a:extLst>
              <a:ext uri="{FF2B5EF4-FFF2-40B4-BE49-F238E27FC236}">
                <a16:creationId xmlns:a16="http://schemas.microsoft.com/office/drawing/2014/main" id="{DD803A7B-4E0F-1BA0-53D8-8A329870D3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4295BE-0F4D-30B6-EDD2-F5F9535FD352}"/>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56728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7034-00FF-18C8-EB28-0E02A655F8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9567D93-39A0-6720-2BF1-F3A9FADA1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CA6B58-87E4-693F-3348-E4A90A30EC9C}"/>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5" name="Footer Placeholder 4">
            <a:extLst>
              <a:ext uri="{FF2B5EF4-FFF2-40B4-BE49-F238E27FC236}">
                <a16:creationId xmlns:a16="http://schemas.microsoft.com/office/drawing/2014/main" id="{A68DEA8B-C7E8-DB01-CADC-DDFDF9F7F1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CB8DB5-6B44-1AE0-4C99-73C5B2E81C1C}"/>
              </a:ext>
            </a:extLst>
          </p:cNvPr>
          <p:cNvSpPr>
            <a:spLocks noGrp="1"/>
          </p:cNvSpPr>
          <p:nvPr>
            <p:ph type="sldNum" sz="quarter" idx="12"/>
          </p:nvPr>
        </p:nvSpPr>
        <p:spPr/>
        <p:txBody>
          <a:bodyPr/>
          <a:lstStyle/>
          <a:p>
            <a:fld id="{5D8462F4-B354-4AE3-BE1B-7F13C0C8ED01}"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DD3E64BB-A15C-BB92-967F-557994DD98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575605" y="-339528"/>
            <a:ext cx="2381163" cy="2381163"/>
          </a:xfrm>
          <a:prstGeom prst="rect">
            <a:avLst/>
          </a:prstGeom>
        </p:spPr>
      </p:pic>
    </p:spTree>
    <p:extLst>
      <p:ext uri="{BB962C8B-B14F-4D97-AF65-F5344CB8AC3E}">
        <p14:creationId xmlns:p14="http://schemas.microsoft.com/office/powerpoint/2010/main" val="268425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5F49-E094-FBAA-CA14-B772664A9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2CEF163-E2DA-9EB3-0F47-D0C0AA954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F2E7C-84DE-8406-7479-CA4D274A4563}"/>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5" name="Footer Placeholder 4">
            <a:extLst>
              <a:ext uri="{FF2B5EF4-FFF2-40B4-BE49-F238E27FC236}">
                <a16:creationId xmlns:a16="http://schemas.microsoft.com/office/drawing/2014/main" id="{6DC57A8E-E242-DE3A-4E94-CB389E0D3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7453F5-3BE4-EFF4-E0CE-DB40CD5ECA07}"/>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41624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5A2B-982D-DAC0-B3C1-F5029CEDBE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3B4CF8-E244-EB96-F4C4-C02034011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643BDDF-DD01-3E0D-BDD9-9320CDD9C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E90CAC7-60A8-3189-7208-8F6216ED2881}"/>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6" name="Footer Placeholder 5">
            <a:extLst>
              <a:ext uri="{FF2B5EF4-FFF2-40B4-BE49-F238E27FC236}">
                <a16:creationId xmlns:a16="http://schemas.microsoft.com/office/drawing/2014/main" id="{1B7286F1-0200-E562-E13A-55DDCB8DD5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D5F246-019A-6D17-7839-C02A89920CD3}"/>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8703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8B21-BFAC-8D30-CC2D-DE67D3BF48D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0185DF-B075-9D31-448A-1EBEE184D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135FD-1731-E68F-01CF-CC4539896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DCDBCBD-6529-7A24-B891-8E0454E66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46084-855E-2F12-4A9D-E5681DF2A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9E7FE53-7164-A7FA-4CD5-C497F2B2F832}"/>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8" name="Footer Placeholder 7">
            <a:extLst>
              <a:ext uri="{FF2B5EF4-FFF2-40B4-BE49-F238E27FC236}">
                <a16:creationId xmlns:a16="http://schemas.microsoft.com/office/drawing/2014/main" id="{3A091630-A9BD-4B66-EB33-97FB1003E4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542A256-CE3D-A5F6-C4F6-5525A227DC51}"/>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03342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3C4E-341D-8895-62EA-1FFA76F7AAF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8FFDB96-9A5E-A1B0-7BAA-A0B211E316A0}"/>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4" name="Footer Placeholder 3">
            <a:extLst>
              <a:ext uri="{FF2B5EF4-FFF2-40B4-BE49-F238E27FC236}">
                <a16:creationId xmlns:a16="http://schemas.microsoft.com/office/drawing/2014/main" id="{16794B46-320A-B776-FF5E-2C3DB6F1B6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96AA2F5-1A11-0674-EFA5-34CDBF6E196B}"/>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97236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AF18C-B23B-FE3E-B219-407962AC80BB}"/>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3" name="Footer Placeholder 2">
            <a:extLst>
              <a:ext uri="{FF2B5EF4-FFF2-40B4-BE49-F238E27FC236}">
                <a16:creationId xmlns:a16="http://schemas.microsoft.com/office/drawing/2014/main" id="{D0932E62-48C2-F6BA-6520-1243C7EF12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020AB52-776B-12F5-8FEF-AE228434AECD}"/>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48473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07DD-6CA0-F0F6-0F91-C43C4D01B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36A9866-1EBF-C085-2FC8-EDBDBBF5B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72DAFA2-0217-8F98-F8B8-5454B5C23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8FF47-F740-BFA2-36D1-6FA8DE4E1C08}"/>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6" name="Footer Placeholder 5">
            <a:extLst>
              <a:ext uri="{FF2B5EF4-FFF2-40B4-BE49-F238E27FC236}">
                <a16:creationId xmlns:a16="http://schemas.microsoft.com/office/drawing/2014/main" id="{D9710B95-C6CD-3B8F-2DED-048ED53028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CD6BA-A3E6-82E1-7DE9-5977E79D146F}"/>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2250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54532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A353-8BE0-325E-15A4-0A46E52FE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BE8627F-A996-7E1D-30EB-0B242B5DC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45431B-F5DE-B2A0-5B7B-B858EB89A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250212-5827-CAC4-C528-75CD31531AE4}"/>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6" name="Footer Placeholder 5">
            <a:extLst>
              <a:ext uri="{FF2B5EF4-FFF2-40B4-BE49-F238E27FC236}">
                <a16:creationId xmlns:a16="http://schemas.microsoft.com/office/drawing/2014/main" id="{188DF101-217A-A312-2C51-C620BE91D8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71E511B-4849-1EEE-46B7-4D7123F4DF70}"/>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99133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357D-66C0-3CBC-4AA7-DEB0D22048B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1839E5-E0F8-20C0-1F14-6DE2EF73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98D7B3-BBDC-258D-1AC3-1EC697D19316}"/>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5" name="Footer Placeholder 4">
            <a:extLst>
              <a:ext uri="{FF2B5EF4-FFF2-40B4-BE49-F238E27FC236}">
                <a16:creationId xmlns:a16="http://schemas.microsoft.com/office/drawing/2014/main" id="{DAB7458D-C698-3ABF-E162-5AB0B74B21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56CC20-3BFC-37B3-5C71-0DBF513F0E09}"/>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95785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FA925-D628-74E9-CE55-5C8810DD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5676F8-FD8B-5F65-0653-39C3E797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B569B1-1C72-4DB5-94EC-8E506B88EB99}"/>
              </a:ext>
            </a:extLst>
          </p:cNvPr>
          <p:cNvSpPr>
            <a:spLocks noGrp="1"/>
          </p:cNvSpPr>
          <p:nvPr>
            <p:ph type="dt" sz="half" idx="10"/>
          </p:nvPr>
        </p:nvSpPr>
        <p:spPr/>
        <p:txBody>
          <a:bodyPr/>
          <a:lstStyle/>
          <a:p>
            <a:fld id="{922D6113-A580-4023-9C27-F5A2879D1D77}" type="datetimeFigureOut">
              <a:rPr lang="vi-VN" smtClean="0"/>
              <a:t>07/10/2024</a:t>
            </a:fld>
            <a:endParaRPr lang="vi-VN"/>
          </a:p>
        </p:txBody>
      </p:sp>
      <p:sp>
        <p:nvSpPr>
          <p:cNvPr id="5" name="Footer Placeholder 4">
            <a:extLst>
              <a:ext uri="{FF2B5EF4-FFF2-40B4-BE49-F238E27FC236}">
                <a16:creationId xmlns:a16="http://schemas.microsoft.com/office/drawing/2014/main" id="{EC8F23D4-95A0-B33D-A183-5408132D06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864F56-C8C2-BBBB-D241-F49E96C47BCA}"/>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50729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6205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10/7/2024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922866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2024/10/7</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2024/10/7</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21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19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14517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8899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10/7/2024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75497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29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94899A1-7898-FF21-2AAF-C77CC3B6E8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013F7A-00FB-391F-4D5F-38B85BB4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6B7255E-151E-8BBE-20C8-B62CF7058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383D70-D428-6C70-7DBB-35961C89C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6113-A580-4023-9C27-F5A2879D1D77}" type="datetimeFigureOut">
              <a:rPr lang="vi-VN" smtClean="0"/>
              <a:t>07/10/2024</a:t>
            </a:fld>
            <a:endParaRPr lang="vi-VN"/>
          </a:p>
        </p:txBody>
      </p:sp>
      <p:sp>
        <p:nvSpPr>
          <p:cNvPr id="5" name="Footer Placeholder 4">
            <a:extLst>
              <a:ext uri="{FF2B5EF4-FFF2-40B4-BE49-F238E27FC236}">
                <a16:creationId xmlns:a16="http://schemas.microsoft.com/office/drawing/2014/main" id="{410FB990-FFB2-102C-8EC4-128C7E2B0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16EC6DB-A442-B57A-B9BE-F5A1D2707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462F4-B354-4AE3-BE1B-7F13C0C8ED01}"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B6A5FF3D-4BC2-9CD6-0592-AAE7454FC4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243303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10/7/2024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0BC143D-E42A-BA76-9A01-6C74F804695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gi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3"/>
          <a:stretch>
            <a:fillRect/>
          </a:stretch>
        </p:blipFill>
        <p:spPr>
          <a:xfrm>
            <a:off x="1543491" y="327368"/>
            <a:ext cx="9553029" cy="6203265"/>
          </a:xfrm>
          <a:prstGeom prst="rect">
            <a:avLst/>
          </a:prstGeom>
        </p:spPr>
      </p:pic>
      <p:pic>
        <p:nvPicPr>
          <p:cNvPr id="2" name="Picture 1">
            <a:extLst>
              <a:ext uri="{FF2B5EF4-FFF2-40B4-BE49-F238E27FC236}">
                <a16:creationId xmlns:a16="http://schemas.microsoft.com/office/drawing/2014/main" id="{5B4D3592-C85F-DAD1-A27D-A1E5AC082052}"/>
              </a:ext>
            </a:extLst>
          </p:cNvPr>
          <p:cNvPicPr>
            <a:picLocks noChangeAspect="1"/>
          </p:cNvPicPr>
          <p:nvPr/>
        </p:nvPicPr>
        <p:blipFill>
          <a:blip r:embed="rId4"/>
          <a:stretch>
            <a:fillRect/>
          </a:stretch>
        </p:blipFill>
        <p:spPr>
          <a:xfrm>
            <a:off x="2998950" y="1609193"/>
            <a:ext cx="6498899" cy="3487214"/>
          </a:xfrm>
          <a:prstGeom prst="rect">
            <a:avLst/>
          </a:prstGeom>
        </p:spPr>
      </p:pic>
      <p:pic>
        <p:nvPicPr>
          <p:cNvPr id="4" name="Picture 5" descr="408bcf573d3cf58b15a94c807ed22b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 y="0"/>
            <a:ext cx="12527280" cy="704266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 Box 23"/>
          <p:cNvSpPr txBox="1">
            <a:spLocks noChangeArrowheads="1"/>
          </p:cNvSpPr>
          <p:nvPr/>
        </p:nvSpPr>
        <p:spPr bwMode="auto">
          <a:xfrm>
            <a:off x="1656806" y="228600"/>
            <a:ext cx="8229600" cy="701675"/>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0"/>
              </a:spcBef>
              <a:buFontTx/>
              <a:buNone/>
            </a:pPr>
            <a:r>
              <a:rPr lang="en-US" altLang="en-US" sz="4000" dirty="0">
                <a:solidFill>
                  <a:srgbClr val="FF0000"/>
                </a:solidFill>
                <a:latin typeface="Times New Roman" panose="02020603050405020304" pitchFamily="18" charset="0"/>
              </a:rPr>
              <a:t>Trường Tiểu học Đồng </a:t>
            </a:r>
            <a:r>
              <a:rPr lang="en-US" altLang="en-US" sz="4000" dirty="0" smtClean="0">
                <a:solidFill>
                  <a:srgbClr val="FF0000"/>
                </a:solidFill>
                <a:latin typeface="Times New Roman" panose="02020603050405020304" pitchFamily="18" charset="0"/>
              </a:rPr>
              <a:t>Tân              </a:t>
            </a:r>
            <a:endParaRPr lang="en-US" altLang="en-US" sz="4000" dirty="0">
              <a:solidFill>
                <a:srgbClr val="FF0000"/>
              </a:solidFill>
              <a:latin typeface="Times New Roman" panose="02020603050405020304" pitchFamily="18" charset="0"/>
            </a:endParaRPr>
          </a:p>
        </p:txBody>
      </p:sp>
      <p:sp>
        <p:nvSpPr>
          <p:cNvPr id="7" name="WordArt 7"/>
          <p:cNvSpPr>
            <a:spLocks noChangeArrowheads="1" noChangeShapeType="1" noTextEdit="1"/>
          </p:cNvSpPr>
          <p:nvPr/>
        </p:nvSpPr>
        <p:spPr bwMode="auto">
          <a:xfrm>
            <a:off x="2649584" y="1524000"/>
            <a:ext cx="7315200" cy="5334000"/>
          </a:xfrm>
          <a:prstGeom prst="rect">
            <a:avLst/>
          </a:prstGeom>
        </p:spPr>
        <p:txBody>
          <a:bodyPr spcFirstLastPara="1" wrap="none" fromWordArt="1">
            <a:prstTxWarp prst="textButton">
              <a:avLst>
                <a:gd name="adj" fmla="val 10800004"/>
              </a:avLst>
            </a:prstTxWarp>
          </a:bodyPr>
          <a:lstStyle/>
          <a:p>
            <a:pPr algn="ctr" eaLnBrk="0" fontAlgn="base" hangingPunct="0">
              <a:spcBef>
                <a:spcPct val="0"/>
              </a:spcBef>
              <a:spcAft>
                <a:spcPct val="0"/>
              </a:spcAft>
            </a:pPr>
            <a:r>
              <a:rPr lang="en-US" sz="5400" b="1" kern="10" dirty="0" smtClean="0">
                <a:ln w="25400">
                  <a:solidFill>
                    <a:srgbClr val="FFFFFF"/>
                  </a:solidFill>
                  <a:round/>
                  <a:headEnd/>
                  <a:tailEnd/>
                </a:ln>
                <a:solidFill>
                  <a:srgbClr val="FF0066"/>
                </a:solidFill>
                <a:latin typeface="Times New Roman" panose="02020603050405020304" pitchFamily="18" charset="0"/>
                <a:cs typeface="Times New Roman" panose="02020603050405020304" pitchFamily="18" charset="0"/>
              </a:rPr>
              <a:t>Chào mừng quý thầy, cô giáo </a:t>
            </a:r>
          </a:p>
        </p:txBody>
      </p:sp>
      <p:sp>
        <p:nvSpPr>
          <p:cNvPr id="9" name="WordArt 405"/>
          <p:cNvSpPr>
            <a:spLocks noChangeArrowheads="1" noChangeShapeType="1" noTextEdit="1"/>
          </p:cNvSpPr>
          <p:nvPr/>
        </p:nvSpPr>
        <p:spPr bwMode="auto">
          <a:xfrm>
            <a:off x="5003074" y="3581400"/>
            <a:ext cx="3200400" cy="647700"/>
          </a:xfrm>
          <a:prstGeom prst="rect">
            <a:avLst/>
          </a:prstGeom>
        </p:spPr>
        <p:txBody>
          <a:bodyPr wrap="none" fromWordArt="1">
            <a:prstTxWarp prst="textPlain">
              <a:avLst>
                <a:gd name="adj" fmla="val 50000"/>
              </a:avLst>
            </a:prstTxWarp>
          </a:bodyPr>
          <a:lstStyle/>
          <a:p>
            <a:pPr algn="ctr"/>
            <a:r>
              <a:rPr lang="en-US" sz="2800" kern="10" dirty="0">
                <a:ln w="9525">
                  <a:solidFill>
                    <a:srgbClr val="0099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về dự </a:t>
            </a:r>
            <a:r>
              <a:rPr lang="en-US" sz="2800" kern="10" dirty="0" smtClean="0">
                <a:ln w="9525">
                  <a:solidFill>
                    <a:srgbClr val="0099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chuyên đề </a:t>
            </a:r>
            <a:endParaRPr lang="en-US" sz="2800" kern="10" dirty="0">
              <a:ln w="9525">
                <a:solidFill>
                  <a:srgbClr val="0099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0" name="Text Box 24"/>
          <p:cNvSpPr txBox="1">
            <a:spLocks noChangeArrowheads="1"/>
          </p:cNvSpPr>
          <p:nvPr/>
        </p:nvSpPr>
        <p:spPr bwMode="auto">
          <a:xfrm>
            <a:off x="2538550" y="4343400"/>
            <a:ext cx="777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a:spcBef>
                <a:spcPct val="0"/>
              </a:spcBef>
              <a:buFontTx/>
              <a:buNone/>
            </a:pPr>
            <a:r>
              <a:rPr lang="en-US" altLang="en-US" sz="4000" dirty="0">
                <a:solidFill>
                  <a:srgbClr val="FF0000"/>
                </a:solidFill>
                <a:latin typeface="Times New Roman" panose="02020603050405020304" pitchFamily="18" charset="0"/>
              </a:rPr>
              <a:t>Tiết: Lịch sử </a:t>
            </a:r>
            <a:r>
              <a:rPr lang="en-US" altLang="en-US" sz="4000" dirty="0" smtClean="0">
                <a:solidFill>
                  <a:srgbClr val="FF0000"/>
                </a:solidFill>
                <a:latin typeface="Times New Roman" panose="02020603050405020304" pitchFamily="18" charset="0"/>
              </a:rPr>
              <a:t>và Địa lí – </a:t>
            </a:r>
            <a:r>
              <a:rPr lang="en-US" altLang="en-US" sz="4000" dirty="0">
                <a:solidFill>
                  <a:srgbClr val="FF0000"/>
                </a:solidFill>
                <a:latin typeface="Times New Roman" panose="02020603050405020304" pitchFamily="18" charset="0"/>
              </a:rPr>
              <a:t>lớp 5</a:t>
            </a:r>
          </a:p>
        </p:txBody>
      </p:sp>
    </p:spTree>
    <p:extLst>
      <p:ext uri="{BB962C8B-B14F-4D97-AF65-F5344CB8AC3E}">
        <p14:creationId xmlns:p14="http://schemas.microsoft.com/office/powerpoint/2010/main" val="78238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938992"/>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smtClean="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 hiểu về vị </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trí địa lý của vùng biển, một số </a:t>
            </a:r>
            <a:r>
              <a:rPr lang="en-US" sz="4000" b="1" dirty="0" smtClean="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 </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smtClean="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r>
              <a:rPr lang="vi-VN" sz="4000" b="1" dirty="0" smtClean="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của Việt nam.</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pic>
        <p:nvPicPr>
          <p:cNvPr id="17" name="Picture 16">
            <a:extLst>
              <a:ext uri="{FF2B5EF4-FFF2-40B4-BE49-F238E27FC236}">
                <a16:creationId xmlns:a16="http://schemas.microsoft.com/office/drawing/2014/main"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156755" y="66675"/>
            <a:ext cx="12348755" cy="6858000"/>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Hộp Văn bản 13">
            <a:extLst>
              <a:ext uri="{FF2B5EF4-FFF2-40B4-BE49-F238E27FC236}">
                <a16:creationId xmlns:a16="http://schemas.microsoft.com/office/drawing/2014/main" id="{6F35B113-79B8-8D13-7E28-709408B37C30}"/>
              </a:ext>
            </a:extLst>
          </p:cNvPr>
          <p:cNvSpPr txBox="1"/>
          <p:nvPr/>
        </p:nvSpPr>
        <p:spPr>
          <a:xfrm>
            <a:off x="104503" y="2144381"/>
            <a:ext cx="578684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Đọc thông tin và quan sát hình 3 (trang 6), em hãy xác định vị trí </a:t>
            </a: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địa lí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của vùng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biển</a:t>
            </a: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một</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số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đảo</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và</a:t>
            </a: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4763EE6-CD65-6AE2-1464-87DC41B2B2E8}"/>
              </a:ext>
            </a:extLst>
          </p:cNvPr>
          <p:cNvPicPr>
            <a:picLocks noChangeAspect="1"/>
          </p:cNvPicPr>
          <p:nvPr/>
        </p:nvPicPr>
        <p:blipFill>
          <a:blip r:embed="rId3"/>
          <a:stretch>
            <a:fillRect/>
          </a:stretch>
        </p:blipFill>
        <p:spPr>
          <a:xfrm>
            <a:off x="5891349" y="66675"/>
            <a:ext cx="6300651" cy="6858000"/>
          </a:xfrm>
          <a:prstGeom prst="rect">
            <a:avLst/>
          </a:prstGeom>
        </p:spPr>
      </p:pic>
      <p:sp>
        <p:nvSpPr>
          <p:cNvPr id="2" name="TextBox 1"/>
          <p:cNvSpPr txBox="1"/>
          <p:nvPr/>
        </p:nvSpPr>
        <p:spPr>
          <a:xfrm>
            <a:off x="334108" y="905105"/>
            <a:ext cx="5557241" cy="707886"/>
          </a:xfrm>
          <a:prstGeom prst="rect">
            <a:avLst/>
          </a:prstGeom>
          <a:noFill/>
        </p:spPr>
        <p:txBody>
          <a:bodyPr wrap="square" rtlCol="0">
            <a:spAutoFit/>
          </a:bodyPr>
          <a:lstStyle/>
          <a:p>
            <a:r>
              <a:rPr lang="vi-VN" sz="4000" b="1" dirty="0" smtClean="0">
                <a:solidFill>
                  <a:srgbClr val="00B050"/>
                </a:solidFill>
              </a:rPr>
              <a:t>Thảo luận n</a:t>
            </a:r>
            <a:r>
              <a:rPr lang="en-US" sz="4000" b="1" dirty="0" err="1" smtClean="0">
                <a:solidFill>
                  <a:srgbClr val="00B050"/>
                </a:solidFill>
              </a:rPr>
              <a:t>hóm</a:t>
            </a:r>
            <a:r>
              <a:rPr lang="en-US" sz="4000" b="1" dirty="0" smtClean="0">
                <a:solidFill>
                  <a:srgbClr val="00B050"/>
                </a:solidFill>
              </a:rPr>
              <a:t> </a:t>
            </a:r>
            <a:r>
              <a:rPr lang="vi-VN" sz="4000" b="1" dirty="0" smtClean="0">
                <a:solidFill>
                  <a:srgbClr val="00B050"/>
                </a:solidFill>
              </a:rPr>
              <a:t>đôi:</a:t>
            </a:r>
            <a:endParaRPr lang="en-US" sz="4000" b="1" dirty="0">
              <a:solidFill>
                <a:srgbClr val="00B050"/>
              </a:solidFill>
            </a:endParaRPr>
          </a:p>
        </p:txBody>
      </p:sp>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8EFC12F-79E9-CF0D-9AEE-B7ACB1A684DE}"/>
              </a:ext>
            </a:extLst>
          </p:cNvPr>
          <p:cNvPicPr>
            <a:picLocks noChangeAspect="1"/>
          </p:cNvPicPr>
          <p:nvPr/>
        </p:nvPicPr>
        <p:blipFill>
          <a:blip r:embed="rId2"/>
          <a:stretch>
            <a:fillRect/>
          </a:stretch>
        </p:blipFill>
        <p:spPr>
          <a:xfrm>
            <a:off x="1145177" y="-156753"/>
            <a:ext cx="8987245" cy="7148738"/>
          </a:xfrm>
          <a:prstGeom prst="rect">
            <a:avLst/>
          </a:prstGeom>
        </p:spPr>
      </p:pic>
      <p:sp>
        <p:nvSpPr>
          <p:cNvPr id="7" name="Rectangle 6">
            <a:extLst>
              <a:ext uri="{FF2B5EF4-FFF2-40B4-BE49-F238E27FC236}">
                <a16:creationId xmlns:a16="http://schemas.microsoft.com/office/drawing/2014/main" id="{24495E1B-2DF8-E1A7-7002-9C0025DDBD8B}"/>
              </a:ext>
            </a:extLst>
          </p:cNvPr>
          <p:cNvSpPr/>
          <p:nvPr/>
        </p:nvSpPr>
        <p:spPr>
          <a:xfrm>
            <a:off x="4280262" y="1328873"/>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16B8E4F-9DD1-1997-93F4-0D1BE281AC42}"/>
              </a:ext>
            </a:extLst>
          </p:cNvPr>
          <p:cNvSpPr/>
          <p:nvPr/>
        </p:nvSpPr>
        <p:spPr>
          <a:xfrm>
            <a:off x="4280262" y="270855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045FD0B-B8FE-0B16-F895-4C196B977C28}"/>
              </a:ext>
            </a:extLst>
          </p:cNvPr>
          <p:cNvSpPr/>
          <p:nvPr/>
        </p:nvSpPr>
        <p:spPr>
          <a:xfrm>
            <a:off x="5375211" y="3465012"/>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C560397-3DB2-6A51-D156-6A7880317B70}"/>
              </a:ext>
            </a:extLst>
          </p:cNvPr>
          <p:cNvSpPr/>
          <p:nvPr/>
        </p:nvSpPr>
        <p:spPr>
          <a:xfrm>
            <a:off x="5229224" y="5667513"/>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497D666-D0D6-621F-4838-63DA508765C1}"/>
              </a:ext>
            </a:extLst>
          </p:cNvPr>
          <p:cNvSpPr/>
          <p:nvPr/>
        </p:nvSpPr>
        <p:spPr>
          <a:xfrm rot="20281137">
            <a:off x="3556740" y="6408099"/>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DB5C328-F98B-38D8-8F02-E547F2EBC5ED}"/>
              </a:ext>
            </a:extLst>
          </p:cNvPr>
          <p:cNvSpPr/>
          <p:nvPr/>
        </p:nvSpPr>
        <p:spPr>
          <a:xfrm>
            <a:off x="1627347" y="5833269"/>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8B10631-7E93-F971-0435-BA4354BDC4B9}"/>
              </a:ext>
            </a:extLst>
          </p:cNvPr>
          <p:cNvSpPr/>
          <p:nvPr/>
        </p:nvSpPr>
        <p:spPr>
          <a:xfrm>
            <a:off x="1667791" y="6153693"/>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EF99B25D-B432-1719-DC37-D1808D06FAE6}"/>
              </a:ext>
            </a:extLst>
          </p:cNvPr>
          <p:cNvSpPr/>
          <p:nvPr/>
        </p:nvSpPr>
        <p:spPr>
          <a:xfrm rot="19897228">
            <a:off x="6527180" y="3045795"/>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D98F4C4-1F4C-914A-6126-72C108A090DB}"/>
              </a:ext>
            </a:extLst>
          </p:cNvPr>
          <p:cNvSpPr/>
          <p:nvPr/>
        </p:nvSpPr>
        <p:spPr>
          <a:xfrm rot="19897228">
            <a:off x="8018310" y="6076253"/>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5898431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2">
            <a:extLst>
              <a:ext uri="{BEBA8EAE-BF5A-486C-A8C5-ECC9F3942E4B}">
                <a14:imgProps xmlns:a14="http://schemas.microsoft.com/office/drawing/2010/main">
                  <a14:imgLayer r:embed="rId3">
                    <a14:imgEffect>
                      <a14:saturation sat="159000"/>
                    </a14:imgEffect>
                  </a14:imgLayer>
                </a14:imgProps>
              </a:ext>
            </a:extLst>
          </a:blip>
          <a:stretch>
            <a:fillRect/>
          </a:stretch>
        </p:blipFill>
        <p:spPr>
          <a:xfrm>
            <a:off x="-1" y="-1"/>
            <a:ext cx="12192001" cy="6913217"/>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576" y="3864077"/>
            <a:ext cx="6838157" cy="3364448"/>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4" y="1661652"/>
            <a:ext cx="7671852" cy="5115905"/>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331717" y="3695937"/>
              <a:ext cx="5234953" cy="2194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smtClean="0">
                  <a:solidFill>
                    <a:schemeClr val="bg1"/>
                  </a:solidFill>
                  <a:latin typeface="Arial" panose="020B0604020202020204" pitchFamily="34" charset="0"/>
                </a:rPr>
                <a:t>Chỉ và nêu tên </a:t>
              </a:r>
              <a:r>
                <a:rPr kumimoji="0" lang="en-US" sz="4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vị </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trí của </a:t>
              </a:r>
              <a:r>
                <a:rPr kumimoji="0" lang="en-US" sz="4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vùng</a:t>
              </a:r>
              <a:r>
                <a:rPr kumimoji="0" lang="en-US" sz="4800" b="0" i="0" u="none" strike="noStrike" kern="1200" cap="none" spc="0" normalizeH="0" noProof="0" dirty="0" smtClean="0">
                  <a:ln>
                    <a:noFill/>
                  </a:ln>
                  <a:solidFill>
                    <a:schemeClr val="bg1"/>
                  </a:solidFill>
                  <a:effectLst/>
                  <a:uLnTx/>
                  <a:uFillTx/>
                  <a:latin typeface="Arial" panose="020B0604020202020204" pitchFamily="34" charset="0"/>
                  <a:ea typeface="+mn-ea"/>
                  <a:cs typeface="+mn-cs"/>
                </a:rPr>
                <a:t> biển và </a:t>
              </a:r>
              <a:r>
                <a:rPr kumimoji="0" lang="vi-VN" sz="4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một</a:t>
              </a:r>
              <a:r>
                <a:rPr kumimoji="0" lang="vi-VN" sz="4800" b="0" i="0" u="none" strike="noStrike" kern="1200" cap="none" spc="0" normalizeH="0" noProof="0" dirty="0" smtClean="0">
                  <a:ln>
                    <a:noFill/>
                  </a:ln>
                  <a:solidFill>
                    <a:schemeClr val="bg1"/>
                  </a:solidFill>
                  <a:effectLst/>
                  <a:uLnTx/>
                  <a:uFillTx/>
                  <a:latin typeface="Arial" panose="020B0604020202020204" pitchFamily="34" charset="0"/>
                  <a:ea typeface="+mn-ea"/>
                  <a:cs typeface="+mn-cs"/>
                </a:rPr>
                <a:t> số</a:t>
              </a:r>
              <a:r>
                <a:rPr lang="vi-VN" sz="4800" dirty="0">
                  <a:solidFill>
                    <a:schemeClr val="bg1"/>
                  </a:solidFill>
                  <a:latin typeface="Arial" panose="020B0604020202020204" pitchFamily="34" charset="0"/>
                </a:rPr>
                <a:t> </a:t>
              </a:r>
              <a:r>
                <a:rPr kumimoji="0" lang="en-US" sz="4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quần đảo trên lược đồ Việt </a:t>
              </a:r>
              <a:r>
                <a:rPr kumimoji="0" lang="en-US" sz="48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Nam.</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sp>
        <p:nvSpPr>
          <p:cNvPr id="3" name="TextBox 2"/>
          <p:cNvSpPr txBox="1"/>
          <p:nvPr/>
        </p:nvSpPr>
        <p:spPr>
          <a:xfrm>
            <a:off x="222069" y="718457"/>
            <a:ext cx="10972799" cy="1323439"/>
          </a:xfrm>
          <a:prstGeom prst="rect">
            <a:avLst/>
          </a:prstGeom>
          <a:noFill/>
        </p:spPr>
        <p:txBody>
          <a:bodyPr wrap="square" rtlCol="0">
            <a:spAutoFit/>
          </a:bodyPr>
          <a:lstStyle/>
          <a:p>
            <a:r>
              <a:rPr lang="en-US" sz="8000" b="1" dirty="0" smtClean="0">
                <a:solidFill>
                  <a:srgbClr val="FF0000"/>
                </a:solidFill>
                <a:latin typeface="Times New Roman" panose="02020603050405020304" pitchFamily="18" charset="0"/>
                <a:cs typeface="Times New Roman" panose="02020603050405020304" pitchFamily="18" charset="0"/>
              </a:rPr>
              <a:t>Thử tài trí nhớ</a:t>
            </a:r>
            <a:endParaRPr lang="en-US" sz="8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99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8EFC12F-79E9-CF0D-9AEE-B7ACB1A684DE}"/>
              </a:ext>
            </a:extLst>
          </p:cNvPr>
          <p:cNvPicPr>
            <a:picLocks noChangeAspect="1"/>
          </p:cNvPicPr>
          <p:nvPr/>
        </p:nvPicPr>
        <p:blipFill>
          <a:blip r:embed="rId3"/>
          <a:stretch>
            <a:fillRect/>
          </a:stretch>
        </p:blipFill>
        <p:spPr>
          <a:xfrm>
            <a:off x="1145177" y="-156753"/>
            <a:ext cx="8987245" cy="7148738"/>
          </a:xfrm>
          <a:prstGeom prst="rect">
            <a:avLst/>
          </a:prstGeom>
        </p:spPr>
      </p:pic>
      <p:sp>
        <p:nvSpPr>
          <p:cNvPr id="7" name="Rectangle 6">
            <a:extLst>
              <a:ext uri="{FF2B5EF4-FFF2-40B4-BE49-F238E27FC236}">
                <a16:creationId xmlns:a16="http://schemas.microsoft.com/office/drawing/2014/main" id="{24495E1B-2DF8-E1A7-7002-9C0025DDBD8B}"/>
              </a:ext>
            </a:extLst>
          </p:cNvPr>
          <p:cNvSpPr/>
          <p:nvPr/>
        </p:nvSpPr>
        <p:spPr>
          <a:xfrm>
            <a:off x="4280262" y="1328873"/>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16B8E4F-9DD1-1997-93F4-0D1BE281AC42}"/>
              </a:ext>
            </a:extLst>
          </p:cNvPr>
          <p:cNvSpPr/>
          <p:nvPr/>
        </p:nvSpPr>
        <p:spPr>
          <a:xfrm>
            <a:off x="4280262" y="270855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045FD0B-B8FE-0B16-F895-4C196B977C28}"/>
              </a:ext>
            </a:extLst>
          </p:cNvPr>
          <p:cNvSpPr/>
          <p:nvPr/>
        </p:nvSpPr>
        <p:spPr>
          <a:xfrm>
            <a:off x="5375211" y="3465012"/>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C560397-3DB2-6A51-D156-6A7880317B70}"/>
              </a:ext>
            </a:extLst>
          </p:cNvPr>
          <p:cNvSpPr/>
          <p:nvPr/>
        </p:nvSpPr>
        <p:spPr>
          <a:xfrm>
            <a:off x="5229224" y="5667513"/>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497D666-D0D6-621F-4838-63DA508765C1}"/>
              </a:ext>
            </a:extLst>
          </p:cNvPr>
          <p:cNvSpPr/>
          <p:nvPr/>
        </p:nvSpPr>
        <p:spPr>
          <a:xfrm rot="20281137">
            <a:off x="3556740" y="6408099"/>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DB5C328-F98B-38D8-8F02-E547F2EBC5ED}"/>
              </a:ext>
            </a:extLst>
          </p:cNvPr>
          <p:cNvSpPr/>
          <p:nvPr/>
        </p:nvSpPr>
        <p:spPr>
          <a:xfrm>
            <a:off x="1627347" y="5833269"/>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8B10631-7E93-F971-0435-BA4354BDC4B9}"/>
              </a:ext>
            </a:extLst>
          </p:cNvPr>
          <p:cNvSpPr/>
          <p:nvPr/>
        </p:nvSpPr>
        <p:spPr>
          <a:xfrm>
            <a:off x="1667791" y="6153693"/>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EF99B25D-B432-1719-DC37-D1808D06FAE6}"/>
              </a:ext>
            </a:extLst>
          </p:cNvPr>
          <p:cNvSpPr/>
          <p:nvPr/>
        </p:nvSpPr>
        <p:spPr>
          <a:xfrm rot="19897228">
            <a:off x="6527180" y="3045795"/>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D98F4C4-1F4C-914A-6126-72C108A090DB}"/>
              </a:ext>
            </a:extLst>
          </p:cNvPr>
          <p:cNvSpPr/>
          <p:nvPr/>
        </p:nvSpPr>
        <p:spPr>
          <a:xfrm rot="19897228">
            <a:off x="8018310" y="6076253"/>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031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7" grpId="1"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xmln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a16="http://schemas.microsoft.com/office/drawing/2014/main"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a16="http://schemas.microsoft.com/office/drawing/2014/main"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xmln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a16="http://schemas.microsoft.com/office/drawing/2014/main" id="{CAB7F84A-3C53-010A-24DC-C6158C2B81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a16="http://schemas.microsoft.com/office/drawing/2014/main"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a16="http://schemas.microsoft.com/office/drawing/2014/main"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92741" y="0"/>
            <a:ext cx="12344400" cy="6858000"/>
          </a:xfrm>
          <a:prstGeom prst="rect">
            <a:avLst/>
          </a:prstGeom>
        </p:spPr>
      </p:pic>
      <p:sp>
        <p:nvSpPr>
          <p:cNvPr id="2" name="TextBox 1">
            <a:extLst>
              <a:ext uri="{FF2B5EF4-FFF2-40B4-BE49-F238E27FC236}">
                <a16:creationId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id="{2329B80F-5413-A5A0-9117-8929BCC2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190750" y="2694408"/>
            <a:ext cx="7453246"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 </a:t>
            </a:r>
            <a:r>
              <a:rPr lang="en-US" sz="3600" b="1" dirty="0" err="1"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36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vi-VN" sz="36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công </a:t>
            </a:r>
            <a:r>
              <a:rPr lang="en-US" sz="36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cuộc </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 vệ chủ quyền, các quyền và lợi ích hợp pháp của Việt Nam ở Biển Đông</a:t>
            </a:r>
          </a:p>
        </p:txBody>
      </p:sp>
      <p:sp>
        <p:nvSpPr>
          <p:cNvPr id="5" name="TextBox 4">
            <a:extLst>
              <a:ext uri="{FF2B5EF4-FFF2-40B4-BE49-F238E27FC236}">
                <a16:creationId xmlns:a16="http://schemas.microsoft.com/office/drawing/2014/main"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477272" y="-427216"/>
            <a:ext cx="973757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190749" y="1242132"/>
            <a:ext cx="8136591" cy="1077218"/>
          </a:xfrm>
          <a:prstGeom prst="rect">
            <a:avLst/>
          </a:prstGeom>
          <a:noFill/>
          <a:effectLst>
            <a:glow rad="228600">
              <a:schemeClr val="accent3">
                <a:satMod val="175000"/>
                <a:alpha val="40000"/>
              </a:schemeClr>
            </a:glow>
          </a:effectLst>
        </p:spPr>
        <p:txBody>
          <a:bodyPr wrap="square" rtlCol="0">
            <a:spAutoFit/>
          </a:bodyPr>
          <a:lstStyle/>
          <a:p>
            <a:pPr lvl="0" algn="ctr"/>
            <a:r>
              <a:rPr lang="en-US" sz="3200" b="1" dirty="0" smtClean="0">
                <a:ln w="19050">
                  <a:solidFill>
                    <a:srgbClr val="C00000"/>
                  </a:solidFill>
                  <a:prstDash val="solid"/>
                </a:ln>
                <a:solidFill>
                  <a:srgbClr val="00B0F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Đọc thông tin và quan sát các hình từ hình 5 đến hình 8, em hãy</a:t>
            </a:r>
            <a:r>
              <a:rPr lang="en-US" sz="3200" b="1" dirty="0" smtClean="0">
                <a:ln w="19050">
                  <a:solidFill>
                    <a:srgbClr val="C00000"/>
                  </a:solidFill>
                  <a:prstDash val="solid"/>
                </a:ln>
                <a:solidFill>
                  <a:schemeClr val="accent5"/>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a:t>
            </a:r>
            <a:endParaRPr lang="en-US" sz="3200" b="1" dirty="0">
              <a:ln w="19050">
                <a:solidFill>
                  <a:srgbClr val="C00000"/>
                </a:solidFill>
                <a:prstDash val="solid"/>
              </a:ln>
              <a:solidFill>
                <a:schemeClr val="accent5"/>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a16="http://schemas.microsoft.com/office/drawing/2014/main" id="{3B8F85C7-B107-2851-4D54-F4EC68A5012F}"/>
              </a:ext>
            </a:extLst>
          </p:cNvPr>
          <p:cNvSpPr txBox="1"/>
          <p:nvPr/>
        </p:nvSpPr>
        <p:spPr>
          <a:xfrm>
            <a:off x="2190750" y="515477"/>
            <a:ext cx="5460626" cy="707886"/>
          </a:xfrm>
          <a:prstGeom prst="rect">
            <a:avLst/>
          </a:prstGeom>
          <a:noFill/>
        </p:spPr>
        <p:txBody>
          <a:bodyPr wrap="square" rtlCol="0">
            <a:spAutoFit/>
          </a:bodyPr>
          <a:lstStyle/>
          <a:p>
            <a:r>
              <a:rPr lang="en-US" sz="4000" b="1" dirty="0" smtClean="0">
                <a:solidFill>
                  <a:schemeClr val="bg1"/>
                </a:solidFill>
                <a:latin typeface="Cambria" panose="02040503050406030204" pitchFamily="18" charset="0"/>
                <a:ea typeface="Cambria" panose="02040503050406030204" pitchFamily="18" charset="0"/>
              </a:rPr>
              <a:t>Thảo luận nhóm 6:</a:t>
            </a:r>
            <a:endParaRPr lang="en-US" sz="4000" b="1" dirty="0">
              <a:solidFill>
                <a:schemeClr val="bg1"/>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5442EC8-E3DD-70C3-5700-A6C2644333E6}"/>
              </a:ext>
            </a:extLst>
          </p:cNvPr>
          <p:cNvSpPr txBox="1"/>
          <p:nvPr/>
        </p:nvSpPr>
        <p:spPr>
          <a:xfrm>
            <a:off x="2003612" y="2376164"/>
            <a:ext cx="8713694" cy="1815882"/>
          </a:xfrm>
          <a:prstGeom prst="rect">
            <a:avLst/>
          </a:prstGeom>
          <a:noFill/>
          <a:effectLst>
            <a:glow rad="228600">
              <a:schemeClr val="accent3">
                <a:satMod val="175000"/>
                <a:alpha val="40000"/>
              </a:schemeClr>
            </a:glow>
          </a:effectLst>
        </p:spPr>
        <p:txBody>
          <a:bodyPr wrap="square" rtlCol="0">
            <a:spAutoFit/>
          </a:bodyPr>
          <a:lstStyle/>
          <a:p>
            <a:pPr lvl="0" algn="ctr"/>
            <a:r>
              <a:rPr lang="en-US" sz="28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Trình bày những nét chính  </a:t>
            </a:r>
            <a:r>
              <a:rPr lang="en-US" sz="2800" b="1" dirty="0" err="1"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28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vi-VN" sz="28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công </a:t>
            </a:r>
            <a:r>
              <a:rPr lang="en-US" sz="2800" b="1" dirty="0" err="1"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cuộc</a:t>
            </a:r>
            <a:r>
              <a:rPr lang="en-US" sz="28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28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 vệ chủ quyền, các quyền và lợi ích hợp pháp của Việt Nam ở Biển </a:t>
            </a:r>
            <a:r>
              <a:rPr lang="en-US" sz="28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Đông.</a:t>
            </a:r>
          </a:p>
          <a:p>
            <a:pPr lvl="0"/>
            <a:r>
              <a:rPr lang="en-US" sz="28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28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 Kể một số câu chuyện </a:t>
            </a:r>
            <a:r>
              <a:rPr lang="en-US" sz="2800" b="1" dirty="0" err="1"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vể</a:t>
            </a:r>
            <a:r>
              <a:rPr lang="en-US" sz="2800" b="1" dirty="0" smtClean="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biển, đảo việt Nam.</a:t>
            </a:r>
          </a:p>
        </p:txBody>
      </p:sp>
    </p:spTree>
    <p:extLst>
      <p:ext uri="{BB962C8B-B14F-4D97-AF65-F5344CB8AC3E}">
        <p14:creationId xmlns:p14="http://schemas.microsoft.com/office/powerpoint/2010/main" val="3554456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4"/>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5"/>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255605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ích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 ở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chúa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a16="http://schemas.microsoft.com/office/drawing/2014/main"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a16="http://schemas.microsoft.com/office/drawing/2014/main"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a16="http://schemas.microsoft.com/office/drawing/2014/main" id="{06BB3A90-3039-33AE-C537-906C5EA81B80}"/>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a16="http://schemas.microsoft.com/office/drawing/2014/main" id="{95B62364-4C70-6E4B-F1D4-1E1BCA42DF5B}"/>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2: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a16="http://schemas.microsoft.com/office/drawing/2014/main"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a16="http://schemas.microsoft.com/office/drawing/2014/main"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a16="http://schemas.microsoft.com/office/drawing/2014/main"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a16="http://schemas.microsoft.com/office/drawing/2014/main" id="{547F6B1F-C55E-9617-B92A-59B65D36421D}"/>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43276B4F-3B03-DA1A-217F-3BD984003867}"/>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3: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a16="http://schemas.microsoft.com/office/drawing/2014/main"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a16="http://schemas.microsoft.com/office/drawing/2014/main"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a16="http://schemas.microsoft.com/office/drawing/2014/main"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a16="http://schemas.microsoft.com/office/drawing/2014/main" id="{BDCEA4DC-DEBC-A53D-1972-7708B64E0834}"/>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xmln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a16="http://schemas.microsoft.com/office/drawing/2014/main"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Nhóm 4: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a16="http://schemas.microsoft.com/office/drawing/2014/main"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từ</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kỉ</a:t>
            </a:r>
            <a:r>
              <a:rPr lang="en-US" sz="2800" b="1" i="0" u="none" strike="noStrike" dirty="0">
                <a:solidFill>
                  <a:srgbClr val="002060"/>
                </a:solidFill>
                <a:effectLst/>
                <a:latin typeface="Cambria" panose="02040503050406030204" pitchFamily="18" charset="0"/>
                <a:ea typeface="Cambria" panose="02040503050406030204" pitchFamily="18" charset="0"/>
              </a:rPr>
              <a:t> XVII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59146" y="3372694"/>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64021" y="3401511"/>
            <a:ext cx="3717879"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Sau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đ</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ội Bắc Hải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C29F60-6431-78BB-E74B-CB5F951FDED7}"/>
              </a:ext>
            </a:extLst>
          </p:cNvPr>
          <p:cNvCxnSpPr>
            <a:cxnSpLocks/>
          </p:cNvCxnSpPr>
          <p:nvPr/>
        </p:nvCxnSpPr>
        <p:spPr>
          <a:xfrm flipV="1">
            <a:off x="7608707" y="3382737"/>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p>
          <a:p>
            <a:pPr algn="ctr"/>
            <a:r>
              <a:rPr lang="vi-VN" sz="2800" b="1" dirty="0">
                <a:solidFill>
                  <a:srgbClr val="FF0000"/>
                </a:solidFill>
                <a:latin typeface="Cambria" panose="02040503050406030204" pitchFamily="18" charset="0"/>
                <a:ea typeface="Cambria" panose="02040503050406030204" pitchFamily="18" charset="0"/>
              </a:rPr>
              <a:t>thu lượm sản vật, đánh bắt hải </a:t>
            </a:r>
            <a:r>
              <a:rPr lang="vi-VN" sz="2800" b="1" dirty="0" smtClean="0">
                <a:solidFill>
                  <a:srgbClr val="FF0000"/>
                </a:solidFill>
                <a:latin typeface="Cambria" panose="02040503050406030204" pitchFamily="18" charset="0"/>
                <a:ea typeface="Cambria" panose="02040503050406030204" pitchFamily="18" charset="0"/>
              </a:rPr>
              <a:t>sản...</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129" y="-403412"/>
            <a:ext cx="11510684" cy="7261411"/>
          </a:xfrm>
          <a:prstGeom prst="rect">
            <a:avLst/>
          </a:prstGeom>
        </p:spPr>
      </p:pic>
    </p:spTree>
    <p:extLst>
      <p:ext uri="{BB962C8B-B14F-4D97-AF65-F5344CB8AC3E}">
        <p14:creationId xmlns:p14="http://schemas.microsoft.com/office/powerpoint/2010/main" val="336556297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5" name="Group 4">
            <a:extLst>
              <a:ext uri="{FF2B5EF4-FFF2-40B4-BE49-F238E27FC236}">
                <a16:creationId xmlns:a16="http://schemas.microsoft.com/office/drawing/2014/main" id="{343E24FE-D578-9CD6-BEB0-B53C80DC30C9}"/>
              </a:ext>
            </a:extLst>
          </p:cNvPr>
          <p:cNvGrpSpPr/>
          <p:nvPr/>
        </p:nvGrpSpPr>
        <p:grpSpPr>
          <a:xfrm>
            <a:off x="978805" y="151047"/>
            <a:ext cx="10494375" cy="1276433"/>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 name="connsiteX0" fmla="*/ 0 w 10494375"/>
                        <a:gd name="connsiteY0" fmla="*/ 212743 h 1276433"/>
                        <a:gd name="connsiteX1" fmla="*/ 146006 w 10494375"/>
                        <a:gd name="connsiteY1" fmla="*/ 0 h 1276433"/>
                        <a:gd name="connsiteX2" fmla="*/ 931502 w 10494375"/>
                        <a:gd name="connsiteY2" fmla="*/ 0 h 1276433"/>
                        <a:gd name="connsiteX3" fmla="*/ 1749062 w 10494375"/>
                        <a:gd name="connsiteY3" fmla="*/ 0 h 1276433"/>
                        <a:gd name="connsiteX4" fmla="*/ 1749062 w 10494375"/>
                        <a:gd name="connsiteY4" fmla="*/ 0 h 1276433"/>
                        <a:gd name="connsiteX5" fmla="*/ 2571121 w 10494375"/>
                        <a:gd name="connsiteY5" fmla="*/ 0 h 1276433"/>
                        <a:gd name="connsiteX6" fmla="*/ 3471887 w 10494375"/>
                        <a:gd name="connsiteY6" fmla="*/ 0 h 1276433"/>
                        <a:gd name="connsiteX7" fmla="*/ 4372655 w 10494375"/>
                        <a:gd name="connsiteY7" fmla="*/ 0 h 1276433"/>
                        <a:gd name="connsiteX8" fmla="*/ 5166570 w 10494375"/>
                        <a:gd name="connsiteY8" fmla="*/ 0 h 1276433"/>
                        <a:gd name="connsiteX9" fmla="*/ 6020244 w 10494375"/>
                        <a:gd name="connsiteY9" fmla="*/ 0 h 1276433"/>
                        <a:gd name="connsiteX10" fmla="*/ 6754403 w 10494375"/>
                        <a:gd name="connsiteY10" fmla="*/ 0 h 1276433"/>
                        <a:gd name="connsiteX11" fmla="*/ 7488562 w 10494375"/>
                        <a:gd name="connsiteY11" fmla="*/ 0 h 1276433"/>
                        <a:gd name="connsiteX12" fmla="*/ 8162964 w 10494375"/>
                        <a:gd name="connsiteY12" fmla="*/ 0 h 1276433"/>
                        <a:gd name="connsiteX13" fmla="*/ 8837367 w 10494375"/>
                        <a:gd name="connsiteY13" fmla="*/ 0 h 1276433"/>
                        <a:gd name="connsiteX14" fmla="*/ 9571524 w 10494375"/>
                        <a:gd name="connsiteY14" fmla="*/ 0 h 1276433"/>
                        <a:gd name="connsiteX15" fmla="*/ 10348367 w 10494375"/>
                        <a:gd name="connsiteY15" fmla="*/ 0 h 1276433"/>
                        <a:gd name="connsiteX16" fmla="*/ 10494375 w 10494375"/>
                        <a:gd name="connsiteY16" fmla="*/ 212743 h 1276433"/>
                        <a:gd name="connsiteX17" fmla="*/ 10494375 w 10494375"/>
                        <a:gd name="connsiteY17" fmla="*/ 212739 h 1276433"/>
                        <a:gd name="connsiteX18" fmla="*/ 10494375 w 10494375"/>
                        <a:gd name="connsiteY18" fmla="*/ 212739 h 1276433"/>
                        <a:gd name="connsiteX19" fmla="*/ 10494375 w 10494375"/>
                        <a:gd name="connsiteY19" fmla="*/ 531846 h 1276433"/>
                        <a:gd name="connsiteX20" fmla="*/ 10494375 w 10494375"/>
                        <a:gd name="connsiteY20" fmla="*/ 1063688 h 1276433"/>
                        <a:gd name="connsiteX21" fmla="*/ 10348367 w 10494375"/>
                        <a:gd name="connsiteY21" fmla="*/ 1276433 h 1276433"/>
                        <a:gd name="connsiteX22" fmla="*/ 9494694 w 10494375"/>
                        <a:gd name="connsiteY22" fmla="*/ 1276433 h 1276433"/>
                        <a:gd name="connsiteX23" fmla="*/ 8820293 w 10494375"/>
                        <a:gd name="connsiteY23" fmla="*/ 1276433 h 1276433"/>
                        <a:gd name="connsiteX24" fmla="*/ 8026377 w 10494375"/>
                        <a:gd name="connsiteY24" fmla="*/ 1276433 h 1276433"/>
                        <a:gd name="connsiteX25" fmla="*/ 7053189 w 10494375"/>
                        <a:gd name="connsiteY25" fmla="*/ 1276433 h 1276433"/>
                        <a:gd name="connsiteX26" fmla="*/ 6080001 w 10494375"/>
                        <a:gd name="connsiteY26" fmla="*/ 1276433 h 1276433"/>
                        <a:gd name="connsiteX27" fmla="*/ 5226328 w 10494375"/>
                        <a:gd name="connsiteY27" fmla="*/ 1276433 h 1276433"/>
                        <a:gd name="connsiteX28" fmla="*/ 4372655 w 10494375"/>
                        <a:gd name="connsiteY28" fmla="*/ 1276433 h 1276433"/>
                        <a:gd name="connsiteX29" fmla="*/ 3576831 w 10494375"/>
                        <a:gd name="connsiteY29" fmla="*/ 1276433 h 1276433"/>
                        <a:gd name="connsiteX30" fmla="*/ 2728537 w 10494375"/>
                        <a:gd name="connsiteY30" fmla="*/ 1276433 h 1276433"/>
                        <a:gd name="connsiteX31" fmla="*/ 1749062 w 10494375"/>
                        <a:gd name="connsiteY31" fmla="*/ 1276433 h 1276433"/>
                        <a:gd name="connsiteX32" fmla="*/ 1749062 w 10494375"/>
                        <a:gd name="connsiteY32" fmla="*/ 1276433 h 1276433"/>
                        <a:gd name="connsiteX33" fmla="*/ 979594 w 10494375"/>
                        <a:gd name="connsiteY33" fmla="*/ 1276433 h 1276433"/>
                        <a:gd name="connsiteX34" fmla="*/ 146006 w 10494375"/>
                        <a:gd name="connsiteY34" fmla="*/ 1276433 h 1276433"/>
                        <a:gd name="connsiteX35" fmla="*/ 0 w 10494375"/>
                        <a:gd name="connsiteY35" fmla="*/ 1063688 h 1276433"/>
                        <a:gd name="connsiteX36" fmla="*/ 0 w 10494375"/>
                        <a:gd name="connsiteY36" fmla="*/ 531846 h 1276433"/>
                        <a:gd name="connsiteX37" fmla="*/ 0 w 10494375"/>
                        <a:gd name="connsiteY37" fmla="*/ 412184 h 1276433"/>
                        <a:gd name="connsiteX38" fmla="*/ 0 w 10494375"/>
                        <a:gd name="connsiteY38" fmla="*/ 212739 h 1276433"/>
                        <a:gd name="connsiteX39" fmla="*/ 0 w 10494375"/>
                        <a:gd name="connsiteY39" fmla="*/ 212743 h 1276433"/>
                        <a:gd name="connsiteX0" fmla="*/ 0 w 10494375"/>
                        <a:gd name="connsiteY0" fmla="*/ 212743 h 1276433"/>
                        <a:gd name="connsiteX1" fmla="*/ 146006 w 10494375"/>
                        <a:gd name="connsiteY1" fmla="*/ 0 h 1276433"/>
                        <a:gd name="connsiteX2" fmla="*/ 979594 w 10494375"/>
                        <a:gd name="connsiteY2" fmla="*/ 0 h 1276433"/>
                        <a:gd name="connsiteX3" fmla="*/ 1749062 w 10494375"/>
                        <a:gd name="connsiteY3" fmla="*/ 0 h 1276433"/>
                        <a:gd name="connsiteX4" fmla="*/ 1749062 w 10494375"/>
                        <a:gd name="connsiteY4" fmla="*/ 0 h 1276433"/>
                        <a:gd name="connsiteX5" fmla="*/ 2544884 w 10494375"/>
                        <a:gd name="connsiteY5" fmla="*/ 0 h 1276433"/>
                        <a:gd name="connsiteX6" fmla="*/ 3366943 w 10494375"/>
                        <a:gd name="connsiteY6" fmla="*/ 0 h 1276433"/>
                        <a:gd name="connsiteX7" fmla="*/ 4372655 w 10494375"/>
                        <a:gd name="connsiteY7" fmla="*/ 0 h 1276433"/>
                        <a:gd name="connsiteX8" fmla="*/ 5047056 w 10494375"/>
                        <a:gd name="connsiteY8" fmla="*/ 0 h 1276433"/>
                        <a:gd name="connsiteX9" fmla="*/ 6020244 w 10494375"/>
                        <a:gd name="connsiteY9" fmla="*/ 0 h 1276433"/>
                        <a:gd name="connsiteX10" fmla="*/ 6814160 w 10494375"/>
                        <a:gd name="connsiteY10" fmla="*/ 0 h 1276433"/>
                        <a:gd name="connsiteX11" fmla="*/ 7608077 w 10494375"/>
                        <a:gd name="connsiteY11" fmla="*/ 0 h 1276433"/>
                        <a:gd name="connsiteX12" fmla="*/ 8581264 w 10494375"/>
                        <a:gd name="connsiteY12" fmla="*/ 0 h 1276433"/>
                        <a:gd name="connsiteX13" fmla="*/ 9255667 w 10494375"/>
                        <a:gd name="connsiteY13" fmla="*/ 0 h 1276433"/>
                        <a:gd name="connsiteX14" fmla="*/ 10348367 w 10494375"/>
                        <a:gd name="connsiteY14" fmla="*/ 0 h 1276433"/>
                        <a:gd name="connsiteX15" fmla="*/ 10494375 w 10494375"/>
                        <a:gd name="connsiteY15" fmla="*/ 212743 h 1276433"/>
                        <a:gd name="connsiteX16" fmla="*/ 10494375 w 10494375"/>
                        <a:gd name="connsiteY16" fmla="*/ 212739 h 1276433"/>
                        <a:gd name="connsiteX17" fmla="*/ 10494375 w 10494375"/>
                        <a:gd name="connsiteY17" fmla="*/ 212739 h 1276433"/>
                        <a:gd name="connsiteX18" fmla="*/ 10494375 w 10494375"/>
                        <a:gd name="connsiteY18" fmla="*/ 531846 h 1276433"/>
                        <a:gd name="connsiteX19" fmla="*/ 10494375 w 10494375"/>
                        <a:gd name="connsiteY19" fmla="*/ 1063688 h 1276433"/>
                        <a:gd name="connsiteX20" fmla="*/ 10348367 w 10494375"/>
                        <a:gd name="connsiteY20" fmla="*/ 1276433 h 1276433"/>
                        <a:gd name="connsiteX21" fmla="*/ 9375180 w 10494375"/>
                        <a:gd name="connsiteY21" fmla="*/ 1276433 h 1276433"/>
                        <a:gd name="connsiteX22" fmla="*/ 8401993 w 10494375"/>
                        <a:gd name="connsiteY22" fmla="*/ 1276433 h 1276433"/>
                        <a:gd name="connsiteX23" fmla="*/ 7548319 w 10494375"/>
                        <a:gd name="connsiteY23" fmla="*/ 1276433 h 1276433"/>
                        <a:gd name="connsiteX24" fmla="*/ 6634889 w 10494375"/>
                        <a:gd name="connsiteY24" fmla="*/ 1276433 h 1276433"/>
                        <a:gd name="connsiteX25" fmla="*/ 5661701 w 10494375"/>
                        <a:gd name="connsiteY25" fmla="*/ 1276433 h 1276433"/>
                        <a:gd name="connsiteX26" fmla="*/ 4372655 w 10494375"/>
                        <a:gd name="connsiteY26" fmla="*/ 1276433 h 1276433"/>
                        <a:gd name="connsiteX27" fmla="*/ 3445651 w 10494375"/>
                        <a:gd name="connsiteY27" fmla="*/ 1276433 h 1276433"/>
                        <a:gd name="connsiteX28" fmla="*/ 2518648 w 10494375"/>
                        <a:gd name="connsiteY28" fmla="*/ 1276433 h 1276433"/>
                        <a:gd name="connsiteX29" fmla="*/ 1749062 w 10494375"/>
                        <a:gd name="connsiteY29" fmla="*/ 1276433 h 1276433"/>
                        <a:gd name="connsiteX30" fmla="*/ 1749062 w 10494375"/>
                        <a:gd name="connsiteY30" fmla="*/ 1276433 h 1276433"/>
                        <a:gd name="connsiteX31" fmla="*/ 995625 w 10494375"/>
                        <a:gd name="connsiteY31" fmla="*/ 1276433 h 1276433"/>
                        <a:gd name="connsiteX32" fmla="*/ 146006 w 10494375"/>
                        <a:gd name="connsiteY32" fmla="*/ 1276433 h 1276433"/>
                        <a:gd name="connsiteX33" fmla="*/ 0 w 10494375"/>
                        <a:gd name="connsiteY33" fmla="*/ 1063688 h 1276433"/>
                        <a:gd name="connsiteX34" fmla="*/ 0 w 10494375"/>
                        <a:gd name="connsiteY34" fmla="*/ 531846 h 1276433"/>
                        <a:gd name="connsiteX35" fmla="*/ 0 w 10494375"/>
                        <a:gd name="connsiteY35" fmla="*/ 412184 h 1276433"/>
                        <a:gd name="connsiteX36" fmla="*/ 0 w 10494375"/>
                        <a:gd name="connsiteY36" fmla="*/ 212739 h 1276433"/>
                        <a:gd name="connsiteX37" fmla="*/ 0 w 10494375"/>
                        <a:gd name="connsiteY37" fmla="*/ 212743 h 127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276433" fill="none" extrusionOk="0">
                          <a:moveTo>
                            <a:pt x="0" y="212743"/>
                          </a:moveTo>
                          <a:cubicBezTo>
                            <a:pt x="38899" y="97988"/>
                            <a:pt x="36286" y="-6514"/>
                            <a:pt x="146006" y="0"/>
                          </a:cubicBezTo>
                          <a:cubicBezTo>
                            <a:pt x="308191" y="-113936"/>
                            <a:pt x="640101" y="112869"/>
                            <a:pt x="979594" y="0"/>
                          </a:cubicBezTo>
                          <a:cubicBezTo>
                            <a:pt x="1284540" y="-74606"/>
                            <a:pt x="1632111" y="-5131"/>
                            <a:pt x="1749062" y="0"/>
                          </a:cubicBezTo>
                          <a:lnTo>
                            <a:pt x="1749062" y="0"/>
                          </a:lnTo>
                          <a:cubicBezTo>
                            <a:pt x="1987566" y="12002"/>
                            <a:pt x="2315344" y="-84138"/>
                            <a:pt x="2544884" y="0"/>
                          </a:cubicBezTo>
                          <a:cubicBezTo>
                            <a:pt x="2800893" y="69113"/>
                            <a:pt x="2993836" y="-11609"/>
                            <a:pt x="3366943" y="0"/>
                          </a:cubicBezTo>
                          <a:cubicBezTo>
                            <a:pt x="3686810" y="-110725"/>
                            <a:pt x="4004187" y="-72116"/>
                            <a:pt x="4372655" y="0"/>
                          </a:cubicBezTo>
                          <a:cubicBezTo>
                            <a:pt x="4623368" y="-77949"/>
                            <a:pt x="4886398" y="-41401"/>
                            <a:pt x="5047056" y="0"/>
                          </a:cubicBezTo>
                          <a:cubicBezTo>
                            <a:pt x="5229842" y="-39777"/>
                            <a:pt x="5782702" y="-69260"/>
                            <a:pt x="6020244" y="0"/>
                          </a:cubicBezTo>
                          <a:cubicBezTo>
                            <a:pt x="6435926" y="-38228"/>
                            <a:pt x="6607278" y="-29485"/>
                            <a:pt x="6814160" y="0"/>
                          </a:cubicBezTo>
                          <a:cubicBezTo>
                            <a:pt x="7029014" y="58541"/>
                            <a:pt x="7287489" y="45845"/>
                            <a:pt x="7608077" y="0"/>
                          </a:cubicBezTo>
                          <a:cubicBezTo>
                            <a:pt x="7848931" y="-131772"/>
                            <a:pt x="8336734" y="93970"/>
                            <a:pt x="8581264" y="0"/>
                          </a:cubicBezTo>
                          <a:cubicBezTo>
                            <a:pt x="8896896" y="-48447"/>
                            <a:pt x="9005419" y="-48941"/>
                            <a:pt x="9255667" y="0"/>
                          </a:cubicBezTo>
                          <a:cubicBezTo>
                            <a:pt x="9615541" y="55014"/>
                            <a:pt x="9868404" y="81648"/>
                            <a:pt x="10348367" y="0"/>
                          </a:cubicBezTo>
                          <a:cubicBezTo>
                            <a:pt x="10412899" y="-15024"/>
                            <a:pt x="10527527" y="82477"/>
                            <a:pt x="10494375" y="212743"/>
                          </a:cubicBezTo>
                          <a:lnTo>
                            <a:pt x="10494375" y="212739"/>
                          </a:lnTo>
                          <a:lnTo>
                            <a:pt x="10494375" y="212739"/>
                          </a:lnTo>
                          <a:cubicBezTo>
                            <a:pt x="10447020" y="343231"/>
                            <a:pt x="10484389" y="433976"/>
                            <a:pt x="10494375" y="531846"/>
                          </a:cubicBezTo>
                          <a:cubicBezTo>
                            <a:pt x="10478679" y="800825"/>
                            <a:pt x="10490359" y="851355"/>
                            <a:pt x="10494375" y="1063688"/>
                          </a:cubicBezTo>
                          <a:cubicBezTo>
                            <a:pt x="10496274" y="1183399"/>
                            <a:pt x="10450017" y="1278211"/>
                            <a:pt x="10348367" y="1276433"/>
                          </a:cubicBezTo>
                          <a:cubicBezTo>
                            <a:pt x="9996120" y="1356646"/>
                            <a:pt x="9670473" y="1285168"/>
                            <a:pt x="9375180" y="1276433"/>
                          </a:cubicBezTo>
                          <a:cubicBezTo>
                            <a:pt x="9171924" y="1262757"/>
                            <a:pt x="8670403" y="1166141"/>
                            <a:pt x="8401993" y="1276433"/>
                          </a:cubicBezTo>
                          <a:cubicBezTo>
                            <a:pt x="8298719" y="1298640"/>
                            <a:pt x="7879556" y="1316243"/>
                            <a:pt x="7548319" y="1276433"/>
                          </a:cubicBezTo>
                          <a:cubicBezTo>
                            <a:pt x="7208156" y="1218302"/>
                            <a:pt x="6831121" y="1341396"/>
                            <a:pt x="6634889" y="1276433"/>
                          </a:cubicBezTo>
                          <a:cubicBezTo>
                            <a:pt x="6436942" y="1376105"/>
                            <a:pt x="5939148" y="1261682"/>
                            <a:pt x="5661701" y="1276433"/>
                          </a:cubicBezTo>
                          <a:cubicBezTo>
                            <a:pt x="5337591" y="1169928"/>
                            <a:pt x="4757471" y="1238091"/>
                            <a:pt x="4372655" y="1276433"/>
                          </a:cubicBezTo>
                          <a:cubicBezTo>
                            <a:pt x="4037720" y="1274838"/>
                            <a:pt x="3894405" y="1309186"/>
                            <a:pt x="3445651" y="1276433"/>
                          </a:cubicBezTo>
                          <a:cubicBezTo>
                            <a:pt x="3080598" y="1240589"/>
                            <a:pt x="2929738" y="1370451"/>
                            <a:pt x="2518648" y="1276433"/>
                          </a:cubicBezTo>
                          <a:cubicBezTo>
                            <a:pt x="2153703" y="1218274"/>
                            <a:pt x="2114388" y="1335699"/>
                            <a:pt x="1749062" y="1276433"/>
                          </a:cubicBezTo>
                          <a:lnTo>
                            <a:pt x="1749062" y="1276433"/>
                          </a:lnTo>
                          <a:cubicBezTo>
                            <a:pt x="1589335" y="1341050"/>
                            <a:pt x="1390427" y="1290813"/>
                            <a:pt x="995625" y="1276433"/>
                          </a:cubicBezTo>
                          <a:cubicBezTo>
                            <a:pt x="607336" y="1214330"/>
                            <a:pt x="332426" y="1309887"/>
                            <a:pt x="146006" y="1276433"/>
                          </a:cubicBezTo>
                          <a:cubicBezTo>
                            <a:pt x="73386" y="1234110"/>
                            <a:pt x="-26375" y="1164392"/>
                            <a:pt x="0" y="1063688"/>
                          </a:cubicBezTo>
                          <a:cubicBezTo>
                            <a:pt x="-43906" y="822316"/>
                            <a:pt x="46800" y="695574"/>
                            <a:pt x="0" y="531846"/>
                          </a:cubicBezTo>
                          <a:cubicBezTo>
                            <a:pt x="7656" y="490453"/>
                            <a:pt x="-7132" y="453796"/>
                            <a:pt x="0" y="412184"/>
                          </a:cubicBezTo>
                          <a:cubicBezTo>
                            <a:pt x="9319" y="395787"/>
                            <a:pt x="22290" y="292705"/>
                            <a:pt x="0" y="212739"/>
                          </a:cubicBezTo>
                          <a:lnTo>
                            <a:pt x="0" y="212743"/>
                          </a:lnTo>
                          <a:close/>
                        </a:path>
                        <a:path w="10494375" h="1276433" stroke="0" extrusionOk="0">
                          <a:moveTo>
                            <a:pt x="0" y="212743"/>
                          </a:moveTo>
                          <a:cubicBezTo>
                            <a:pt x="18195" y="67696"/>
                            <a:pt x="52377" y="-14519"/>
                            <a:pt x="146006" y="0"/>
                          </a:cubicBezTo>
                          <a:cubicBezTo>
                            <a:pt x="420663" y="28492"/>
                            <a:pt x="686619" y="-7579"/>
                            <a:pt x="931502" y="0"/>
                          </a:cubicBezTo>
                          <a:cubicBezTo>
                            <a:pt x="1217482" y="12913"/>
                            <a:pt x="1332034" y="24860"/>
                            <a:pt x="1749062" y="0"/>
                          </a:cubicBezTo>
                          <a:lnTo>
                            <a:pt x="1749062" y="0"/>
                          </a:lnTo>
                          <a:cubicBezTo>
                            <a:pt x="2090301" y="-29876"/>
                            <a:pt x="2276077" y="19670"/>
                            <a:pt x="2571121" y="0"/>
                          </a:cubicBezTo>
                          <a:cubicBezTo>
                            <a:pt x="2926282" y="-8629"/>
                            <a:pt x="3039344" y="60580"/>
                            <a:pt x="3471887" y="0"/>
                          </a:cubicBezTo>
                          <a:cubicBezTo>
                            <a:pt x="3865881" y="-68909"/>
                            <a:pt x="4099112" y="54170"/>
                            <a:pt x="4372655" y="0"/>
                          </a:cubicBezTo>
                          <a:cubicBezTo>
                            <a:pt x="4419672" y="-99364"/>
                            <a:pt x="4799099" y="8170"/>
                            <a:pt x="5166570" y="0"/>
                          </a:cubicBezTo>
                          <a:cubicBezTo>
                            <a:pt x="5429249" y="-65221"/>
                            <a:pt x="5752579" y="-40930"/>
                            <a:pt x="6020244" y="0"/>
                          </a:cubicBezTo>
                          <a:cubicBezTo>
                            <a:pt x="6185833" y="1351"/>
                            <a:pt x="6599141" y="43053"/>
                            <a:pt x="6754403" y="0"/>
                          </a:cubicBezTo>
                          <a:cubicBezTo>
                            <a:pt x="6911997" y="-7309"/>
                            <a:pt x="7248428" y="-14069"/>
                            <a:pt x="7488562" y="0"/>
                          </a:cubicBezTo>
                          <a:cubicBezTo>
                            <a:pt x="7707816" y="61484"/>
                            <a:pt x="7841816" y="-17828"/>
                            <a:pt x="8162964" y="0"/>
                          </a:cubicBezTo>
                          <a:cubicBezTo>
                            <a:pt x="8452651" y="17231"/>
                            <a:pt x="8590577" y="-38073"/>
                            <a:pt x="8837367" y="0"/>
                          </a:cubicBezTo>
                          <a:cubicBezTo>
                            <a:pt x="9062862" y="-2357"/>
                            <a:pt x="9191660" y="-38821"/>
                            <a:pt x="9571524" y="0"/>
                          </a:cubicBezTo>
                          <a:cubicBezTo>
                            <a:pt x="9942920" y="-9542"/>
                            <a:pt x="10025678" y="-51059"/>
                            <a:pt x="10348367" y="0"/>
                          </a:cubicBezTo>
                          <a:cubicBezTo>
                            <a:pt x="10452408" y="11917"/>
                            <a:pt x="10462790" y="73058"/>
                            <a:pt x="10494375" y="212743"/>
                          </a:cubicBezTo>
                          <a:lnTo>
                            <a:pt x="10494375" y="212739"/>
                          </a:lnTo>
                          <a:lnTo>
                            <a:pt x="10494375" y="212739"/>
                          </a:lnTo>
                          <a:cubicBezTo>
                            <a:pt x="10513338" y="348728"/>
                            <a:pt x="10517860" y="379696"/>
                            <a:pt x="10494375" y="531846"/>
                          </a:cubicBezTo>
                          <a:cubicBezTo>
                            <a:pt x="10540775" y="628787"/>
                            <a:pt x="10533298" y="879586"/>
                            <a:pt x="10494375" y="1063688"/>
                          </a:cubicBezTo>
                          <a:cubicBezTo>
                            <a:pt x="10502386" y="1182682"/>
                            <a:pt x="10417833" y="1255641"/>
                            <a:pt x="10348367" y="1276433"/>
                          </a:cubicBezTo>
                          <a:cubicBezTo>
                            <a:pt x="9940939" y="1249763"/>
                            <a:pt x="9758259" y="1279371"/>
                            <a:pt x="9494694" y="1276433"/>
                          </a:cubicBezTo>
                          <a:cubicBezTo>
                            <a:pt x="9213722" y="1254026"/>
                            <a:pt x="8950682" y="1273041"/>
                            <a:pt x="8820293" y="1276433"/>
                          </a:cubicBezTo>
                          <a:cubicBezTo>
                            <a:pt x="8764691" y="1389242"/>
                            <a:pt x="8287104" y="1270142"/>
                            <a:pt x="8026377" y="1276433"/>
                          </a:cubicBezTo>
                          <a:cubicBezTo>
                            <a:pt x="7731687" y="1312467"/>
                            <a:pt x="7499483" y="1290457"/>
                            <a:pt x="7053189" y="1276433"/>
                          </a:cubicBezTo>
                          <a:cubicBezTo>
                            <a:pt x="6719451" y="1317891"/>
                            <a:pt x="6297638" y="1379385"/>
                            <a:pt x="6080001" y="1276433"/>
                          </a:cubicBezTo>
                          <a:cubicBezTo>
                            <a:pt x="5831785" y="1266427"/>
                            <a:pt x="5485428" y="1418226"/>
                            <a:pt x="5226328" y="1276433"/>
                          </a:cubicBezTo>
                          <a:cubicBezTo>
                            <a:pt x="4984600" y="1240131"/>
                            <a:pt x="4628089" y="1178735"/>
                            <a:pt x="4372655" y="1276433"/>
                          </a:cubicBezTo>
                          <a:cubicBezTo>
                            <a:pt x="4084235" y="1322248"/>
                            <a:pt x="3714201" y="1293054"/>
                            <a:pt x="3576831" y="1276433"/>
                          </a:cubicBezTo>
                          <a:cubicBezTo>
                            <a:pt x="3373464" y="1341320"/>
                            <a:pt x="2906402" y="1335264"/>
                            <a:pt x="2728537" y="1276433"/>
                          </a:cubicBezTo>
                          <a:cubicBezTo>
                            <a:pt x="2536995" y="1278488"/>
                            <a:pt x="2228764" y="1294388"/>
                            <a:pt x="1749062" y="1276433"/>
                          </a:cubicBezTo>
                          <a:lnTo>
                            <a:pt x="1749062" y="1276433"/>
                          </a:lnTo>
                          <a:cubicBezTo>
                            <a:pt x="1381095" y="1293551"/>
                            <a:pt x="1266675" y="1279509"/>
                            <a:pt x="979594" y="1276433"/>
                          </a:cubicBezTo>
                          <a:cubicBezTo>
                            <a:pt x="715406" y="1310114"/>
                            <a:pt x="452533" y="1251421"/>
                            <a:pt x="146006" y="1276433"/>
                          </a:cubicBezTo>
                          <a:cubicBezTo>
                            <a:pt x="74579" y="1243324"/>
                            <a:pt x="-4604" y="1170205"/>
                            <a:pt x="0" y="1063688"/>
                          </a:cubicBezTo>
                          <a:cubicBezTo>
                            <a:pt x="22951" y="808528"/>
                            <a:pt x="32631" y="700302"/>
                            <a:pt x="0" y="531846"/>
                          </a:cubicBezTo>
                          <a:cubicBezTo>
                            <a:pt x="6671" y="464789"/>
                            <a:pt x="7596" y="438698"/>
                            <a:pt x="0" y="412184"/>
                          </a:cubicBezTo>
                          <a:cubicBezTo>
                            <a:pt x="9344" y="324632"/>
                            <a:pt x="-19877" y="292148"/>
                            <a:pt x="0" y="212739"/>
                          </a:cubicBezTo>
                          <a:lnTo>
                            <a:pt x="0" y="212743"/>
                          </a:lnTo>
                          <a:close/>
                        </a:path>
                        <a:path w="10494375" h="1276433" fill="none" stroke="0" extrusionOk="0">
                          <a:moveTo>
                            <a:pt x="0" y="212743"/>
                          </a:moveTo>
                          <a:cubicBezTo>
                            <a:pt x="-2686" y="72013"/>
                            <a:pt x="73588" y="-31154"/>
                            <a:pt x="146006" y="0"/>
                          </a:cubicBezTo>
                          <a:cubicBezTo>
                            <a:pt x="269262" y="-32594"/>
                            <a:pt x="760988" y="56997"/>
                            <a:pt x="979594" y="0"/>
                          </a:cubicBezTo>
                          <a:cubicBezTo>
                            <a:pt x="1216261" y="-24859"/>
                            <a:pt x="1606884" y="59771"/>
                            <a:pt x="1749062" y="0"/>
                          </a:cubicBezTo>
                          <a:lnTo>
                            <a:pt x="1749062" y="0"/>
                          </a:lnTo>
                          <a:cubicBezTo>
                            <a:pt x="2053892" y="-78994"/>
                            <a:pt x="2344106" y="-16623"/>
                            <a:pt x="2544884" y="0"/>
                          </a:cubicBezTo>
                          <a:cubicBezTo>
                            <a:pt x="2793285" y="54713"/>
                            <a:pt x="3062309" y="33076"/>
                            <a:pt x="3366943" y="0"/>
                          </a:cubicBezTo>
                          <a:cubicBezTo>
                            <a:pt x="3662669" y="-28034"/>
                            <a:pt x="3961732" y="-118468"/>
                            <a:pt x="4372655" y="0"/>
                          </a:cubicBezTo>
                          <a:cubicBezTo>
                            <a:pt x="4612201" y="-30293"/>
                            <a:pt x="4903964" y="-5899"/>
                            <a:pt x="5047056" y="0"/>
                          </a:cubicBezTo>
                          <a:cubicBezTo>
                            <a:pt x="5151431" y="-19643"/>
                            <a:pt x="5577311" y="-56473"/>
                            <a:pt x="6020244" y="0"/>
                          </a:cubicBezTo>
                          <a:cubicBezTo>
                            <a:pt x="6347777" y="-502"/>
                            <a:pt x="6540529" y="-26600"/>
                            <a:pt x="6814160" y="0"/>
                          </a:cubicBezTo>
                          <a:cubicBezTo>
                            <a:pt x="7003955" y="-52310"/>
                            <a:pt x="7329660" y="6402"/>
                            <a:pt x="7608077" y="0"/>
                          </a:cubicBezTo>
                          <a:cubicBezTo>
                            <a:pt x="7960120" y="9725"/>
                            <a:pt x="8221768" y="21112"/>
                            <a:pt x="8581264" y="0"/>
                          </a:cubicBezTo>
                          <a:cubicBezTo>
                            <a:pt x="8895538" y="-61088"/>
                            <a:pt x="9017760" y="-35178"/>
                            <a:pt x="9255667" y="0"/>
                          </a:cubicBezTo>
                          <a:cubicBezTo>
                            <a:pt x="9477779" y="25619"/>
                            <a:pt x="9813127" y="31510"/>
                            <a:pt x="10348367" y="0"/>
                          </a:cubicBezTo>
                          <a:cubicBezTo>
                            <a:pt x="10436604" y="-6640"/>
                            <a:pt x="10523728" y="70571"/>
                            <a:pt x="10494375" y="212743"/>
                          </a:cubicBezTo>
                          <a:lnTo>
                            <a:pt x="10494375" y="212739"/>
                          </a:lnTo>
                          <a:lnTo>
                            <a:pt x="10494375" y="212739"/>
                          </a:lnTo>
                          <a:cubicBezTo>
                            <a:pt x="10456707" y="345125"/>
                            <a:pt x="10499825" y="444634"/>
                            <a:pt x="10494375" y="531846"/>
                          </a:cubicBezTo>
                          <a:cubicBezTo>
                            <a:pt x="10517540" y="784076"/>
                            <a:pt x="10495128" y="876753"/>
                            <a:pt x="10494375" y="1063688"/>
                          </a:cubicBezTo>
                          <a:cubicBezTo>
                            <a:pt x="10474915" y="1180590"/>
                            <a:pt x="10410600" y="1267048"/>
                            <a:pt x="10348367" y="1276433"/>
                          </a:cubicBezTo>
                          <a:cubicBezTo>
                            <a:pt x="9908535" y="1363381"/>
                            <a:pt x="9604149" y="1248787"/>
                            <a:pt x="9375180" y="1276433"/>
                          </a:cubicBezTo>
                          <a:cubicBezTo>
                            <a:pt x="9128871" y="1305154"/>
                            <a:pt x="8645919" y="1235711"/>
                            <a:pt x="8401993" y="1276433"/>
                          </a:cubicBezTo>
                          <a:cubicBezTo>
                            <a:pt x="8151527" y="1311007"/>
                            <a:pt x="7841505" y="1376941"/>
                            <a:pt x="7548319" y="1276433"/>
                          </a:cubicBezTo>
                          <a:cubicBezTo>
                            <a:pt x="7229851" y="1238127"/>
                            <a:pt x="6831991" y="1335825"/>
                            <a:pt x="6634889" y="1276433"/>
                          </a:cubicBezTo>
                          <a:cubicBezTo>
                            <a:pt x="6499367" y="1160970"/>
                            <a:pt x="5955591" y="1272108"/>
                            <a:pt x="5661701" y="1276433"/>
                          </a:cubicBezTo>
                          <a:cubicBezTo>
                            <a:pt x="5314194" y="1237631"/>
                            <a:pt x="4879844" y="1253474"/>
                            <a:pt x="4372655" y="1276433"/>
                          </a:cubicBezTo>
                          <a:cubicBezTo>
                            <a:pt x="4006287" y="1311691"/>
                            <a:pt x="3862018" y="1330010"/>
                            <a:pt x="3445651" y="1276433"/>
                          </a:cubicBezTo>
                          <a:cubicBezTo>
                            <a:pt x="3066750" y="1250112"/>
                            <a:pt x="2864414" y="1324031"/>
                            <a:pt x="2518648" y="1276433"/>
                          </a:cubicBezTo>
                          <a:cubicBezTo>
                            <a:pt x="2140001" y="1187562"/>
                            <a:pt x="2068155" y="1306185"/>
                            <a:pt x="1749062" y="1276433"/>
                          </a:cubicBezTo>
                          <a:lnTo>
                            <a:pt x="1749062" y="1276433"/>
                          </a:lnTo>
                          <a:cubicBezTo>
                            <a:pt x="1590586" y="1359972"/>
                            <a:pt x="1367923" y="1205040"/>
                            <a:pt x="995625" y="1276433"/>
                          </a:cubicBezTo>
                          <a:cubicBezTo>
                            <a:pt x="654176" y="1291042"/>
                            <a:pt x="404229" y="1321975"/>
                            <a:pt x="146006" y="1276433"/>
                          </a:cubicBezTo>
                          <a:cubicBezTo>
                            <a:pt x="39133" y="1285311"/>
                            <a:pt x="3384" y="1179084"/>
                            <a:pt x="0" y="1063688"/>
                          </a:cubicBezTo>
                          <a:cubicBezTo>
                            <a:pt x="31593" y="859941"/>
                            <a:pt x="-12092" y="638493"/>
                            <a:pt x="0" y="531846"/>
                          </a:cubicBezTo>
                          <a:cubicBezTo>
                            <a:pt x="12713" y="510597"/>
                            <a:pt x="7993" y="444274"/>
                            <a:pt x="0" y="412184"/>
                          </a:cubicBezTo>
                          <a:cubicBezTo>
                            <a:pt x="10700" y="380494"/>
                            <a:pt x="-14868" y="303733"/>
                            <a:pt x="0" y="212739"/>
                          </a:cubicBezTo>
                          <a:lnTo>
                            <a:pt x="0" y="212743"/>
                          </a:lnTo>
                          <a:close/>
                        </a:path>
                        <a:path w="10494375" h="1276433" fill="none" stroke="0" extrusionOk="0">
                          <a:moveTo>
                            <a:pt x="0" y="212743"/>
                          </a:moveTo>
                          <a:cubicBezTo>
                            <a:pt x="24138" y="91511"/>
                            <a:pt x="58862" y="-10545"/>
                            <a:pt x="146006" y="0"/>
                          </a:cubicBezTo>
                          <a:cubicBezTo>
                            <a:pt x="286090" y="-70641"/>
                            <a:pt x="734988" y="65148"/>
                            <a:pt x="979594" y="0"/>
                          </a:cubicBezTo>
                          <a:cubicBezTo>
                            <a:pt x="1259245" y="-20768"/>
                            <a:pt x="1594816" y="41144"/>
                            <a:pt x="1749062" y="0"/>
                          </a:cubicBezTo>
                          <a:lnTo>
                            <a:pt x="1749062" y="0"/>
                          </a:lnTo>
                          <a:cubicBezTo>
                            <a:pt x="2057730" y="-64610"/>
                            <a:pt x="2336789" y="-44296"/>
                            <a:pt x="2544884" y="0"/>
                          </a:cubicBezTo>
                          <a:cubicBezTo>
                            <a:pt x="2828018" y="108187"/>
                            <a:pt x="3040132" y="16227"/>
                            <a:pt x="3366943" y="0"/>
                          </a:cubicBezTo>
                          <a:cubicBezTo>
                            <a:pt x="3682336" y="-117676"/>
                            <a:pt x="4029093" y="-94628"/>
                            <a:pt x="4372655" y="0"/>
                          </a:cubicBezTo>
                          <a:cubicBezTo>
                            <a:pt x="4622586" y="-52448"/>
                            <a:pt x="4896159" y="-29768"/>
                            <a:pt x="5047056" y="0"/>
                          </a:cubicBezTo>
                          <a:cubicBezTo>
                            <a:pt x="5220816" y="-54679"/>
                            <a:pt x="5718475" y="-41354"/>
                            <a:pt x="6020244" y="0"/>
                          </a:cubicBezTo>
                          <a:cubicBezTo>
                            <a:pt x="6361725" y="-11299"/>
                            <a:pt x="6586095" y="-44909"/>
                            <a:pt x="6814160" y="0"/>
                          </a:cubicBezTo>
                          <a:cubicBezTo>
                            <a:pt x="7007577" y="-32725"/>
                            <a:pt x="7317258" y="15826"/>
                            <a:pt x="7608077" y="0"/>
                          </a:cubicBezTo>
                          <a:cubicBezTo>
                            <a:pt x="7891905" y="-75117"/>
                            <a:pt x="8294845" y="61042"/>
                            <a:pt x="8581264" y="0"/>
                          </a:cubicBezTo>
                          <a:cubicBezTo>
                            <a:pt x="8901335" y="-46112"/>
                            <a:pt x="9004411" y="-47688"/>
                            <a:pt x="9255667" y="0"/>
                          </a:cubicBezTo>
                          <a:cubicBezTo>
                            <a:pt x="9540586" y="18228"/>
                            <a:pt x="9849566" y="27287"/>
                            <a:pt x="10348367" y="0"/>
                          </a:cubicBezTo>
                          <a:cubicBezTo>
                            <a:pt x="10414901" y="-5828"/>
                            <a:pt x="10523826" y="88887"/>
                            <a:pt x="10494375" y="212743"/>
                          </a:cubicBezTo>
                          <a:lnTo>
                            <a:pt x="10494375" y="212739"/>
                          </a:lnTo>
                          <a:lnTo>
                            <a:pt x="10494375" y="212739"/>
                          </a:lnTo>
                          <a:cubicBezTo>
                            <a:pt x="10456230" y="338642"/>
                            <a:pt x="10492498" y="436992"/>
                            <a:pt x="10494375" y="531846"/>
                          </a:cubicBezTo>
                          <a:cubicBezTo>
                            <a:pt x="10497543" y="791446"/>
                            <a:pt x="10494499" y="862873"/>
                            <a:pt x="10494375" y="1063688"/>
                          </a:cubicBezTo>
                          <a:cubicBezTo>
                            <a:pt x="10496052" y="1166597"/>
                            <a:pt x="10429273" y="1268654"/>
                            <a:pt x="10348367" y="1276433"/>
                          </a:cubicBezTo>
                          <a:cubicBezTo>
                            <a:pt x="9971942" y="1325721"/>
                            <a:pt x="9616861" y="1253003"/>
                            <a:pt x="9375180" y="1276433"/>
                          </a:cubicBezTo>
                          <a:cubicBezTo>
                            <a:pt x="9109037" y="1269952"/>
                            <a:pt x="8658057" y="1168922"/>
                            <a:pt x="8401993" y="1276433"/>
                          </a:cubicBezTo>
                          <a:cubicBezTo>
                            <a:pt x="8226057" y="1304836"/>
                            <a:pt x="7864290" y="1341784"/>
                            <a:pt x="7548319" y="1276433"/>
                          </a:cubicBezTo>
                          <a:cubicBezTo>
                            <a:pt x="7250884" y="1227622"/>
                            <a:pt x="6848020" y="1316394"/>
                            <a:pt x="6634889" y="1276433"/>
                          </a:cubicBezTo>
                          <a:cubicBezTo>
                            <a:pt x="6459691" y="1246659"/>
                            <a:pt x="5973061" y="1336569"/>
                            <a:pt x="5661701" y="1276433"/>
                          </a:cubicBezTo>
                          <a:cubicBezTo>
                            <a:pt x="5288904" y="1251859"/>
                            <a:pt x="4797448" y="1247408"/>
                            <a:pt x="4372655" y="1276433"/>
                          </a:cubicBezTo>
                          <a:cubicBezTo>
                            <a:pt x="4037820" y="1267425"/>
                            <a:pt x="3880465" y="1312278"/>
                            <a:pt x="3445651" y="1276433"/>
                          </a:cubicBezTo>
                          <a:cubicBezTo>
                            <a:pt x="3099208" y="1236911"/>
                            <a:pt x="2935741" y="1374282"/>
                            <a:pt x="2518648" y="1276433"/>
                          </a:cubicBezTo>
                          <a:cubicBezTo>
                            <a:pt x="2159037" y="1197315"/>
                            <a:pt x="2110105" y="1324867"/>
                            <a:pt x="1749062" y="1276433"/>
                          </a:cubicBezTo>
                          <a:lnTo>
                            <a:pt x="1749062" y="1276433"/>
                          </a:lnTo>
                          <a:cubicBezTo>
                            <a:pt x="1577493" y="1363491"/>
                            <a:pt x="1320989" y="1223172"/>
                            <a:pt x="995625" y="1276433"/>
                          </a:cubicBezTo>
                          <a:cubicBezTo>
                            <a:pt x="674889" y="1273069"/>
                            <a:pt x="350027" y="1301031"/>
                            <a:pt x="146006" y="1276433"/>
                          </a:cubicBezTo>
                          <a:cubicBezTo>
                            <a:pt x="64478" y="1269111"/>
                            <a:pt x="-18483" y="1167034"/>
                            <a:pt x="0" y="1063688"/>
                          </a:cubicBezTo>
                          <a:cubicBezTo>
                            <a:pt x="-18737" y="826220"/>
                            <a:pt x="31297" y="680616"/>
                            <a:pt x="0" y="531846"/>
                          </a:cubicBezTo>
                          <a:cubicBezTo>
                            <a:pt x="11510" y="497277"/>
                            <a:pt x="-8581" y="456220"/>
                            <a:pt x="0" y="412184"/>
                          </a:cubicBezTo>
                          <a:cubicBezTo>
                            <a:pt x="9370" y="386118"/>
                            <a:pt x="11010" y="294968"/>
                            <a:pt x="0" y="212739"/>
                          </a:cubicBezTo>
                          <a:lnTo>
                            <a:pt x="0" y="21274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101059" y="336929"/>
              <a:ext cx="10320089" cy="15504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Lễ Khao lề thế lính Hoàng Sa thường được tổ chức trên đảo Lý Sơn vào tháng 2, tháng 3 (âm lịch) hằng năm.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098" name="Picture 2" descr="Tổ chức lễ khao lề thế lính Hoàng Sa tại đảo Lý Sơn">
            <a:extLst>
              <a:ext uri="{FF2B5EF4-FFF2-40B4-BE49-F238E27FC236}">
                <a16:creationId xmlns:a16="http://schemas.microsoft.com/office/drawing/2014/main" id="{0C78E863-CDAF-027B-3408-AC78455C0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280" y="1711236"/>
            <a:ext cx="7101840" cy="4736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84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a16="http://schemas.microsoft.com/office/drawing/2014/main"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a:solidFill>
                  <a:srgbClr val="000000"/>
                </a:solidFill>
                <a:effectLst/>
                <a:latin typeface="Cambria" panose="02040503050406030204" pitchFamily="18" charset="0"/>
                <a:ea typeface="Cambria" panose="02040503050406030204" pitchFamily="18" charset="0"/>
              </a:rPr>
              <a:t>"</a:t>
            </a:r>
            <a:r>
              <a:rPr lang="en-SG" sz="3200" i="1" dirty="0" err="1">
                <a:solidFill>
                  <a:srgbClr val="000000"/>
                </a:solidFill>
                <a:effectLst/>
                <a:latin typeface="Cambria" panose="02040503050406030204" pitchFamily="18" charset="0"/>
                <a:ea typeface="Cambria" panose="02040503050406030204" pitchFamily="18" charset="0"/>
              </a:rPr>
              <a:t>Hùng</a:t>
            </a:r>
            <a:r>
              <a:rPr lang="en-SG" sz="3200" i="1" dirty="0">
                <a:solidFill>
                  <a:srgbClr val="000000"/>
                </a:solidFill>
                <a:effectLst/>
                <a:latin typeface="Cambria" panose="02040503050406030204" pitchFamily="18" charset="0"/>
                <a:ea typeface="Cambria" panose="02040503050406030204" pitchFamily="18" charset="0"/>
              </a:rPr>
              <a:t> </a:t>
            </a:r>
            <a:r>
              <a:rPr lang="en-SG" sz="3200" i="1" dirty="0" err="1">
                <a:solidFill>
                  <a:srgbClr val="000000"/>
                </a:solidFill>
                <a:effectLst/>
                <a:latin typeface="Cambria" panose="02040503050406030204" pitchFamily="18" charset="0"/>
                <a:ea typeface="Cambria" panose="02040503050406030204" pitchFamily="18" charset="0"/>
              </a:rPr>
              <a:t>binh</a:t>
            </a:r>
            <a:r>
              <a:rPr lang="en-SG" sz="3200" i="1" dirty="0">
                <a:solidFill>
                  <a:srgbClr val="000000"/>
                </a:solidFill>
                <a:effectLst/>
                <a:latin typeface="Cambria" panose="02040503050406030204" pitchFamily="18" charset="0"/>
                <a:ea typeface="Cambria" panose="02040503050406030204" pitchFamily="18" charset="0"/>
              </a:rPr>
              <a:t> Hoàng Sa"</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a16="http://schemas.microsoft.com/office/drawing/2014/main"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Cambria" panose="02040503050406030204" pitchFamily="18" charset="0"/>
                <a:ea typeface="Cambria" panose="02040503050406030204" pitchFamily="18" charset="0"/>
                <a:cs typeface="Times New Roman" panose="02020603050405020304" pitchFamily="18" charset="0"/>
              </a:rPr>
              <a:t>Mặt sau của tượng đài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a16="http://schemas.microsoft.com/office/drawing/2014/main"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17-18</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a16="http://schemas.microsoft.com/office/drawing/2014/main"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a16="http://schemas.microsoft.com/office/drawing/2014/main"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a16="http://schemas.microsoft.com/office/drawing/2014/main"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Cambria" panose="020405030504060302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smtClean="0">
                <a:solidFill>
                  <a:srgbClr val="002060"/>
                </a:solidFill>
                <a:latin typeface="Cambria" panose="02040503050406030204" pitchFamily="18" charset="0"/>
                <a:ea typeface="Cambria" panose="02040503050406030204" pitchFamily="18" charset="0"/>
              </a:rPr>
              <a:t>Các vua </a:t>
            </a:r>
            <a:r>
              <a:rPr lang="en-US" sz="2800" b="1" dirty="0" err="1" smtClean="0">
                <a:solidFill>
                  <a:srgbClr val="002060"/>
                </a:solidFill>
                <a:latin typeface="Cambria" panose="02040503050406030204" pitchFamily="18" charset="0"/>
                <a:ea typeface="Cambria" panose="02040503050406030204" pitchFamily="18" charset="0"/>
              </a:rPr>
              <a:t>Triều</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lập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cắm</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cờ</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cột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quần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4268" y="0"/>
            <a:ext cx="4843463" cy="6858000"/>
          </a:xfrm>
          <a:prstGeom prst="rect">
            <a:avLst/>
          </a:prstGeom>
        </p:spPr>
      </p:pic>
    </p:spTree>
    <p:extLst>
      <p:ext uri="{BB962C8B-B14F-4D97-AF65-F5344CB8AC3E}">
        <p14:creationId xmlns:p14="http://schemas.microsoft.com/office/powerpoint/2010/main" val="38214028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thuộc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black"/>
                </a:solidFill>
                <a:latin typeface="Cambria" panose="02040503050406030204" pitchFamily="18" charset="0"/>
                <a:ea typeface="Cambria" panose="02040503050406030204" pitchFamily="18" charset="0"/>
                <a:cs typeface="Calibri" panose="020F0502020204030204" pitchFamily="34" charset="0"/>
              </a:rPr>
              <a:t>Người Pháp cho dựng bia chủ quyền,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2800" dirty="0" smtClean="0">
                <a:solidFill>
                  <a:prstClr val="black"/>
                </a:solidFill>
                <a:latin typeface="Cambria" panose="02040503050406030204" pitchFamily="18" charset="0"/>
                <a:ea typeface="Cambria" panose="02040503050406030204" pitchFamily="18" charset="0"/>
                <a:cs typeface="Calibri" panose="020F0502020204030204" pitchFamily="34" charset="0"/>
              </a:rPr>
              <a:t>ập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a16="http://schemas.microsoft.com/office/drawing/2014/main"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a16="http://schemas.microsoft.com/office/drawing/2014/main"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a16="http://schemas.microsoft.com/office/drawing/2014/main"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a16="http://schemas.microsoft.com/office/drawing/2014/main"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a16="http://schemas.microsoft.com/office/drawing/2014/main"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Em hãy</a:t>
              </a:r>
              <a:r>
                <a:rPr kumimoji="0" lang="en-US"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757646" y="0"/>
            <a:ext cx="9679577" cy="6727371"/>
          </a:xfrm>
          <a:prstGeom prst="rect">
            <a:avLst/>
          </a:prstGeom>
        </p:spPr>
      </p:pic>
    </p:spTree>
    <p:extLst>
      <p:ext uri="{BB962C8B-B14F-4D97-AF65-F5344CB8AC3E}">
        <p14:creationId xmlns:p14="http://schemas.microsoft.com/office/powerpoint/2010/main" val="731205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208" y="-501041"/>
            <a:ext cx="12300559" cy="7590773"/>
          </a:xfrm>
          <a:prstGeom prst="rect">
            <a:avLst/>
          </a:prstGeom>
        </p:spPr>
      </p:pic>
    </p:spTree>
    <p:extLst>
      <p:ext uri="{BB962C8B-B14F-4D97-AF65-F5344CB8AC3E}">
        <p14:creationId xmlns:p14="http://schemas.microsoft.com/office/powerpoint/2010/main" val="37719648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7340252"/>
          </a:xfrm>
          <a:prstGeom prst="rect">
            <a:avLst/>
          </a:prstGeom>
        </p:spPr>
      </p:pic>
    </p:spTree>
    <p:extLst>
      <p:ext uri="{BB962C8B-B14F-4D97-AF65-F5344CB8AC3E}">
        <p14:creationId xmlns:p14="http://schemas.microsoft.com/office/powerpoint/2010/main" val="28093473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891" y="692331"/>
            <a:ext cx="10829109" cy="2123658"/>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rPr>
              <a:t>Em có nhận xét gì về công cuộc bảo về chủ quyền, các quyền và lợi ích hợp pháp của Việt Nam ở biển Đông?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05394" y="3500846"/>
            <a:ext cx="10528663" cy="1938992"/>
          </a:xfrm>
          <a:prstGeom prst="rect">
            <a:avLst/>
          </a:prstGeom>
          <a:noFill/>
        </p:spPr>
        <p:txBody>
          <a:bodyPr wrap="square" rtlCol="0">
            <a:spAutoFit/>
          </a:bodyPr>
          <a:lstStyle/>
          <a:p>
            <a:r>
              <a:rPr lang="en-US" sz="4000" b="1" dirty="0" smtClean="0">
                <a:solidFill>
                  <a:schemeClr val="accent6"/>
                </a:solidFill>
              </a:rPr>
              <a:t>  Từ xưa đến nay, các thế hệ người Việt Nam ta đã dành nhiều công sức để khai phá và xác lập bảo về chủ quyền biển đảo ở biển Đông.</a:t>
            </a:r>
            <a:endParaRPr lang="en-US" sz="4000" b="1" dirty="0">
              <a:solidFill>
                <a:schemeClr val="accent6"/>
              </a:solidFill>
            </a:endParaRPr>
          </a:p>
        </p:txBody>
      </p:sp>
    </p:spTree>
    <p:extLst>
      <p:ext uri="{BB962C8B-B14F-4D97-AF65-F5344CB8AC3E}">
        <p14:creationId xmlns:p14="http://schemas.microsoft.com/office/powerpoint/2010/main" val="30546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2"/>
          <a:stretch>
            <a:fillRect/>
          </a:stretch>
        </p:blipFill>
        <p:spPr>
          <a:xfrm>
            <a:off x="-1" y="0"/>
            <a:ext cx="12192000" cy="6858000"/>
          </a:xfrm>
          <a:prstGeom prst="rect">
            <a:avLst/>
          </a:prstGeom>
        </p:spPr>
      </p:pic>
      <p:sp>
        <p:nvSpPr>
          <p:cNvPr id="7" name="TextBox 6"/>
          <p:cNvSpPr txBox="1"/>
          <p:nvPr/>
        </p:nvSpPr>
        <p:spPr>
          <a:xfrm>
            <a:off x="1554480" y="653143"/>
            <a:ext cx="9640389"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Trò chơi: Em làm phóng viên</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395557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5029" y="600891"/>
            <a:ext cx="10045337" cy="1323439"/>
          </a:xfrm>
          <a:prstGeom prst="rect">
            <a:avLst/>
          </a:prstGeom>
          <a:noFill/>
        </p:spPr>
        <p:txBody>
          <a:bodyPr wrap="square" rtlCol="0">
            <a:spAutoFit/>
          </a:bodyPr>
          <a:lstStyle/>
          <a:p>
            <a:r>
              <a:rPr lang="en-US" sz="4000" dirty="0" smtClean="0">
                <a:solidFill>
                  <a:srgbClr val="FF0000"/>
                </a:solidFill>
              </a:rPr>
              <a:t>Em sẽ làm gì để góp phần bảo vệ và giữ gìn biển đảo quê hương? </a:t>
            </a:r>
            <a:endParaRPr lang="en-US" sz="4000" dirty="0">
              <a:solidFill>
                <a:srgbClr val="FF0000"/>
              </a:solidFill>
            </a:endParaRPr>
          </a:p>
        </p:txBody>
      </p:sp>
    </p:spTree>
    <p:extLst>
      <p:ext uri="{BB962C8B-B14F-4D97-AF65-F5344CB8AC3E}">
        <p14:creationId xmlns:p14="http://schemas.microsoft.com/office/powerpoint/2010/main" val="860294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Google Shape;4506;p68">
            <a:extLst>
              <a:ext uri="{FF2B5EF4-FFF2-40B4-BE49-F238E27FC236}">
                <a16:creationId xmlns:a16="http://schemas.microsoft.com/office/drawing/2014/main" id="{F9239DEA-E34C-9C00-D88E-8ACA2DF426B3}"/>
              </a:ext>
            </a:extLst>
          </p:cNvPr>
          <p:cNvCxnSpPr>
            <a:cxnSpLocks/>
          </p:cNvCxnSpPr>
          <p:nvPr/>
        </p:nvCxnSpPr>
        <p:spPr>
          <a:xfrm flipV="1">
            <a:off x="3831369" y="783634"/>
            <a:ext cx="367967" cy="206684"/>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3" name="Google Shape;4509;p68">
            <a:extLst>
              <a:ext uri="{FF2B5EF4-FFF2-40B4-BE49-F238E27FC236}">
                <a16:creationId xmlns:a16="http://schemas.microsoft.com/office/drawing/2014/main" id="{8A1ECEC7-4D48-508A-80BC-9183661A960D}"/>
              </a:ext>
            </a:extLst>
          </p:cNvPr>
          <p:cNvCxnSpPr>
            <a:cxnSpLocks/>
          </p:cNvCxnSpPr>
          <p:nvPr/>
        </p:nvCxnSpPr>
        <p:spPr>
          <a:xfrm>
            <a:off x="5318135" y="783634"/>
            <a:ext cx="373899" cy="198217"/>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 name="Google Shape;4511;p68">
            <a:extLst>
              <a:ext uri="{FF2B5EF4-FFF2-40B4-BE49-F238E27FC236}">
                <a16:creationId xmlns:a16="http://schemas.microsoft.com/office/drawing/2014/main" id="{06FCADB2-375B-2885-5DEC-779B3CDE46FF}"/>
              </a:ext>
            </a:extLst>
          </p:cNvPr>
          <p:cNvCxnSpPr>
            <a:cxnSpLocks/>
          </p:cNvCxnSpPr>
          <p:nvPr/>
        </p:nvCxnSpPr>
        <p:spPr>
          <a:xfrm flipV="1">
            <a:off x="6810833" y="714875"/>
            <a:ext cx="373899" cy="266976"/>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5" name="Google Shape;4513;p68">
            <a:extLst>
              <a:ext uri="{FF2B5EF4-FFF2-40B4-BE49-F238E27FC236}">
                <a16:creationId xmlns:a16="http://schemas.microsoft.com/office/drawing/2014/main" id="{8B22A9E2-662E-86A1-5257-B2BDF7337350}"/>
              </a:ext>
            </a:extLst>
          </p:cNvPr>
          <p:cNvCxnSpPr>
            <a:cxnSpLocks/>
          </p:cNvCxnSpPr>
          <p:nvPr/>
        </p:nvCxnSpPr>
        <p:spPr>
          <a:xfrm>
            <a:off x="8303532" y="714875"/>
            <a:ext cx="362035" cy="266976"/>
          </a:xfrm>
          <a:prstGeom prst="curvedConnector3">
            <a:avLst>
              <a:gd name="adj1" fmla="val 50000"/>
            </a:avLst>
          </a:prstGeom>
          <a:noFill/>
          <a:ln w="19050" cap="rnd" cmpd="sng">
            <a:solidFill>
              <a:schemeClr val="lt1"/>
            </a:solidFill>
            <a:prstDash val="dash"/>
            <a:round/>
            <a:headEnd type="none" w="med" len="med"/>
            <a:tailEnd type="none" w="med" len="med"/>
          </a:ln>
        </p:spPr>
      </p:cxnSp>
      <p:sp>
        <p:nvSpPr>
          <p:cNvPr id="11" name="Google Shape;4518;p68">
            <a:extLst>
              <a:ext uri="{FF2B5EF4-FFF2-40B4-BE49-F238E27FC236}">
                <a16:creationId xmlns:a16="http://schemas.microsoft.com/office/drawing/2014/main" id="{DE34BD27-BC1F-6490-269D-9F209D10A119}"/>
              </a:ext>
            </a:extLst>
          </p:cNvPr>
          <p:cNvSpPr/>
          <p:nvPr/>
        </p:nvSpPr>
        <p:spPr>
          <a:xfrm>
            <a:off x="5970976" y="2697755"/>
            <a:ext cx="46720" cy="217544"/>
          </a:xfrm>
          <a:custGeom>
            <a:avLst/>
            <a:gdLst/>
            <a:ahLst/>
            <a:cxnLst/>
            <a:rect l="l" t="t" r="r" b="b"/>
            <a:pathLst>
              <a:path w="1286" h="5988" extrusionOk="0">
                <a:moveTo>
                  <a:pt x="603" y="0"/>
                </a:moveTo>
                <a:lnTo>
                  <a:pt x="603" y="0"/>
                </a:lnTo>
                <a:cubicBezTo>
                  <a:pt x="924" y="1625"/>
                  <a:pt x="715" y="3420"/>
                  <a:pt x="0" y="5126"/>
                </a:cubicBezTo>
                <a:lnTo>
                  <a:pt x="277" y="5126"/>
                </a:lnTo>
                <a:cubicBezTo>
                  <a:pt x="356" y="5126"/>
                  <a:pt x="422" y="5192"/>
                  <a:pt x="422" y="5272"/>
                </a:cubicBezTo>
                <a:lnTo>
                  <a:pt x="422" y="5843"/>
                </a:lnTo>
                <a:cubicBezTo>
                  <a:pt x="422" y="5922"/>
                  <a:pt x="488" y="5988"/>
                  <a:pt x="570" y="5988"/>
                </a:cubicBezTo>
                <a:lnTo>
                  <a:pt x="1286" y="5988"/>
                </a:lnTo>
                <a:lnTo>
                  <a:pt x="1286" y="935"/>
                </a:lnTo>
                <a:cubicBezTo>
                  <a:pt x="1286" y="498"/>
                  <a:pt x="999" y="126"/>
                  <a:pt x="603" y="0"/>
                </a:cubicBezTo>
                <a:close/>
              </a:path>
            </a:pathLst>
          </a:custGeom>
          <a:solidFill>
            <a:srgbClr val="493429">
              <a:alpha val="2737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Hình chữ nhật: Góc Tròn 11">
            <a:extLst>
              <a:ext uri="{FF2B5EF4-FFF2-40B4-BE49-F238E27FC236}">
                <a16:creationId xmlns:a16="http://schemas.microsoft.com/office/drawing/2014/main" id="{B79EC16C-68E4-A3A6-6CFA-1A1363B684FF}"/>
              </a:ext>
            </a:extLst>
          </p:cNvPr>
          <p:cNvSpPr/>
          <p:nvPr/>
        </p:nvSpPr>
        <p:spPr>
          <a:xfrm>
            <a:off x="458269" y="1918859"/>
            <a:ext cx="8775140" cy="4783667"/>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Calibri"/>
              <a:ea typeface="+mn-ea"/>
              <a:cs typeface="+mn-cs"/>
              <a:sym typeface="Arial"/>
            </a:endParaRPr>
          </a:p>
        </p:txBody>
      </p:sp>
      <p:sp>
        <p:nvSpPr>
          <p:cNvPr id="15" name="Hộp Văn bản 14">
            <a:extLst>
              <a:ext uri="{FF2B5EF4-FFF2-40B4-BE49-F238E27FC236}">
                <a16:creationId xmlns:a16="http://schemas.microsoft.com/office/drawing/2014/main" id="{37541026-F3E8-7343-0EAD-D80913228F9A}"/>
              </a:ext>
            </a:extLst>
          </p:cNvPr>
          <p:cNvSpPr txBox="1"/>
          <p:nvPr/>
        </p:nvSpPr>
        <p:spPr>
          <a:xfrm>
            <a:off x="2151000" y="2486291"/>
            <a:ext cx="6296100" cy="9130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smtClean="0">
                <a:ln>
                  <a:noFill/>
                </a:ln>
                <a:solidFill>
                  <a:srgbClr val="000000"/>
                </a:solidFill>
                <a:effectLst/>
                <a:uLnTx/>
                <a:uFillTx/>
                <a:latin typeface="Calibri"/>
                <a:ea typeface="+mn-ea"/>
                <a:cs typeface="Arial"/>
                <a:sym typeface="Arial"/>
              </a:rPr>
              <a:t>+Về</a:t>
            </a:r>
            <a:r>
              <a:rPr kumimoji="0" lang="en-US" sz="5333" b="0" i="0" u="none" strike="noStrike" kern="0" cap="none" spc="0" normalizeH="0" noProof="0" dirty="0" smtClean="0">
                <a:ln>
                  <a:noFill/>
                </a:ln>
                <a:solidFill>
                  <a:srgbClr val="000000"/>
                </a:solidFill>
                <a:effectLst/>
                <a:uLnTx/>
                <a:uFillTx/>
                <a:latin typeface="Calibri"/>
                <a:ea typeface="+mn-ea"/>
                <a:cs typeface="Arial"/>
                <a:sym typeface="Arial"/>
              </a:rPr>
              <a:t> nhà xem lại bài</a:t>
            </a:r>
            <a:endParaRPr kumimoji="0" lang="en-US" sz="5333" b="0" i="0" u="none" strike="noStrike" kern="0" cap="none" spc="0" normalizeH="0" baseline="0" noProof="0" dirty="0">
              <a:ln>
                <a:noFill/>
              </a:ln>
              <a:solidFill>
                <a:srgbClr val="000000"/>
              </a:solidFill>
              <a:effectLst/>
              <a:uLnTx/>
              <a:uFillTx/>
              <a:latin typeface="Calibri"/>
              <a:ea typeface="+mn-ea"/>
              <a:cs typeface="Arial"/>
              <a:sym typeface="Arial"/>
            </a:endParaRPr>
          </a:p>
        </p:txBody>
      </p:sp>
      <p:sp>
        <p:nvSpPr>
          <p:cNvPr id="18" name="Hộp Văn bản 17">
            <a:extLst>
              <a:ext uri="{FF2B5EF4-FFF2-40B4-BE49-F238E27FC236}">
                <a16:creationId xmlns:a16="http://schemas.microsoft.com/office/drawing/2014/main" id="{9900B55B-1DBF-B495-567B-5D777C983E14}"/>
              </a:ext>
            </a:extLst>
          </p:cNvPr>
          <p:cNvSpPr txBox="1"/>
          <p:nvPr/>
        </p:nvSpPr>
        <p:spPr>
          <a:xfrm>
            <a:off x="2151000" y="3493156"/>
            <a:ext cx="6296100" cy="3375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5333" kern="0" dirty="0" smtClean="0">
                <a:solidFill>
                  <a:srgbClr val="000000"/>
                </a:solidFill>
                <a:latin typeface="Calibri"/>
                <a:cs typeface="Arial"/>
                <a:sym typeface="Arial"/>
              </a:rPr>
              <a:t>+ Đọc và tìm hiểu một số câu truyện, hay bài thơ, hoặc bài hát…  nói về biển đảo.</a:t>
            </a:r>
            <a:endParaRPr kumimoji="0" lang="en-US" sz="5333" b="0" i="0" u="none" strike="noStrike" kern="0" cap="none" spc="0" normalizeH="0" baseline="0" noProof="0" dirty="0">
              <a:ln>
                <a:noFill/>
              </a:ln>
              <a:solidFill>
                <a:srgbClr val="000000"/>
              </a:solidFill>
              <a:effectLst/>
              <a:uLnTx/>
              <a:uFillTx/>
              <a:latin typeface="Calibri"/>
              <a:ea typeface="+mn-ea"/>
              <a:cs typeface="Arial"/>
              <a:sym typeface="Arial"/>
            </a:endParaRPr>
          </a:p>
        </p:txBody>
      </p:sp>
      <p:pic>
        <p:nvPicPr>
          <p:cNvPr id="25" name="Picture 24">
            <a:extLst>
              <a:ext uri="{FF2B5EF4-FFF2-40B4-BE49-F238E27FC236}">
                <a16:creationId xmlns:a16="http://schemas.microsoft.com/office/drawing/2014/main" id="{81508E6B-3606-E767-EACD-D51FF1C19F1B}"/>
              </a:ext>
            </a:extLst>
          </p:cNvPr>
          <p:cNvPicPr>
            <a:picLocks noChangeAspect="1"/>
          </p:cNvPicPr>
          <p:nvPr/>
        </p:nvPicPr>
        <p:blipFill>
          <a:blip r:embed="rId3"/>
          <a:stretch>
            <a:fillRect/>
          </a:stretch>
        </p:blipFill>
        <p:spPr>
          <a:xfrm>
            <a:off x="2184710" y="0"/>
            <a:ext cx="7498730" cy="2310584"/>
          </a:xfrm>
          <a:prstGeom prst="rect">
            <a:avLst/>
          </a:prstGeom>
        </p:spPr>
      </p:pic>
    </p:spTree>
    <p:extLst>
      <p:ext uri="{BB962C8B-B14F-4D97-AF65-F5344CB8AC3E}">
        <p14:creationId xmlns:p14="http://schemas.microsoft.com/office/powerpoint/2010/main" val="1173865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F6D91-9ACA-EA7D-CD3A-65F6782CC2EC}"/>
              </a:ext>
            </a:extLst>
          </p:cNvPr>
          <p:cNvPicPr>
            <a:picLocks noChangeAspect="1"/>
          </p:cNvPicPr>
          <p:nvPr/>
        </p:nvPicPr>
        <p:blipFill>
          <a:blip r:embed="rId3"/>
          <a:stretch>
            <a:fillRect/>
          </a:stretch>
        </p:blipFill>
        <p:spPr>
          <a:xfrm>
            <a:off x="2898371" y="2544950"/>
            <a:ext cx="6395258" cy="2987299"/>
          </a:xfrm>
          <a:prstGeom prst="rect">
            <a:avLst/>
          </a:prstGeom>
        </p:spPr>
      </p:pic>
    </p:spTree>
    <p:extLst>
      <p:ext uri="{BB962C8B-B14F-4D97-AF65-F5344CB8AC3E}">
        <p14:creationId xmlns:p14="http://schemas.microsoft.com/office/powerpoint/2010/main" val="57506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Đảo Trường Sa | Asia Maritime Transparency Initiative">
            <a:extLst>
              <a:ext uri="{FF2B5EF4-FFF2-40B4-BE49-F238E27FC236}">
                <a16:creationId xmlns:a16="http://schemas.microsoft.com/office/drawing/2014/main" id="{DF96369D-332B-9AF9-4A3C-5DD548C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56670D7-CB58-9D20-B9EC-39422D0529A4}"/>
              </a:ext>
            </a:extLst>
          </p:cNvPr>
          <p:cNvPicPr>
            <a:picLocks noChangeAspect="1"/>
          </p:cNvPicPr>
          <p:nvPr/>
        </p:nvPicPr>
        <p:blipFill>
          <a:blip r:embed="rId3"/>
          <a:stretch>
            <a:fillRect/>
          </a:stretch>
        </p:blipFill>
        <p:spPr>
          <a:xfrm>
            <a:off x="5505450" y="6000750"/>
            <a:ext cx="6686550" cy="857250"/>
          </a:xfrm>
          <a:prstGeom prst="rect">
            <a:avLst/>
          </a:prstGeom>
        </p:spPr>
      </p:pic>
      <p:sp>
        <p:nvSpPr>
          <p:cNvPr id="2" name="TextBox 1"/>
          <p:cNvSpPr txBox="1"/>
          <p:nvPr/>
        </p:nvSpPr>
        <p:spPr>
          <a:xfrm>
            <a:off x="6008914" y="4545874"/>
            <a:ext cx="5956663" cy="646331"/>
          </a:xfrm>
          <a:prstGeom prst="rect">
            <a:avLst/>
          </a:prstGeom>
          <a:noFill/>
        </p:spPr>
        <p:txBody>
          <a:bodyPr wrap="square" rtlCol="0">
            <a:spAutoFit/>
          </a:bodyPr>
          <a:lstStyle/>
          <a:p>
            <a:r>
              <a:rPr lang="en-US" sz="3600" b="1" dirty="0" smtClean="0">
                <a:solidFill>
                  <a:schemeClr val="bg1"/>
                </a:solidFill>
              </a:rPr>
              <a:t>Đảo Trường Sa ( Khánh Hòa)</a:t>
            </a:r>
            <a:endParaRPr lang="en-US" sz="3600" b="1" dirty="0">
              <a:solidFill>
                <a:schemeClr val="bg1"/>
              </a:solidFill>
            </a:endParaRPr>
          </a:p>
        </p:txBody>
      </p:sp>
    </p:spTree>
    <p:extLst>
      <p:ext uri="{BB962C8B-B14F-4D97-AF65-F5344CB8AC3E}">
        <p14:creationId xmlns:p14="http://schemas.microsoft.com/office/powerpoint/2010/main" val="308905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03C398-2C48-DFEB-4F64-B6EDFEB6FF32}"/>
              </a:ext>
            </a:extLst>
          </p:cNvPr>
          <p:cNvSpPr/>
          <p:nvPr/>
        </p:nvSpPr>
        <p:spPr>
          <a:xfrm>
            <a:off x="-4313" y="380564"/>
            <a:ext cx="1630937" cy="536589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smtClean="0">
                <a:solidFill>
                  <a:srgbClr val="FF0000"/>
                </a:solidFill>
                <a:latin typeface="Cambria" panose="02040503050406030204" pitchFamily="18" charset="0"/>
                <a:ea typeface="Cambria" panose="02040503050406030204" pitchFamily="18" charset="0"/>
              </a:rPr>
              <a:t>Công cuộc bảo vệ chủ quyền các quyền và lợi ích hợp pháp  của Việt Nam ở biển Đông  </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EADE19-6CA6-200B-8B75-789B8CE1D8B2}"/>
              </a:ext>
            </a:extLst>
          </p:cNvPr>
          <p:cNvCxnSpPr>
            <a:cxnSpLocks/>
          </p:cNvCxnSpPr>
          <p:nvPr/>
        </p:nvCxnSpPr>
        <p:spPr>
          <a:xfrm flipV="1">
            <a:off x="1684755" y="1041822"/>
            <a:ext cx="1166142" cy="97677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1653941" y="2077689"/>
            <a:ext cx="1130178" cy="13104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2811436" y="447677"/>
            <a:ext cx="2874692" cy="981074"/>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smtClean="0">
                <a:solidFill>
                  <a:srgbClr val="7030A0"/>
                </a:solidFill>
                <a:latin typeface="Cambria" panose="02040503050406030204" pitchFamily="18" charset="0"/>
                <a:ea typeface="Cambria" panose="02040503050406030204" pitchFamily="18" charset="0"/>
                <a:cs typeface="Calibri" panose="020F0502020204030204" pitchFamily="34" charset="0"/>
              </a:rPr>
              <a:t>Thời</a:t>
            </a:r>
            <a:r>
              <a:rPr lang="en-US" sz="2800" dirty="0" smtClean="0">
                <a:solidFill>
                  <a:srgbClr val="7030A0"/>
                </a:solidFill>
                <a:latin typeface="Cambria" panose="02040503050406030204" pitchFamily="18" charset="0"/>
                <a:ea typeface="Cambria" panose="02040503050406030204" pitchFamily="18" charset="0"/>
                <a:cs typeface="Calibri" panose="020F0502020204030204" pitchFamily="34" charset="0"/>
              </a:rPr>
              <a:t> </a:t>
            </a:r>
            <a:r>
              <a:rPr lang="en-US" sz="2800" dirty="0" err="1" smtClean="0">
                <a:solidFill>
                  <a:srgbClr val="7030A0"/>
                </a:solidFill>
                <a:latin typeface="Cambria" panose="02040503050406030204" pitchFamily="18" charset="0"/>
                <a:ea typeface="Cambria" panose="02040503050406030204" pitchFamily="18" charset="0"/>
                <a:cs typeface="Calibri" panose="020F0502020204030204" pitchFamily="34" charset="0"/>
              </a:rPr>
              <a:t>kì</a:t>
            </a:r>
            <a:r>
              <a:rPr lang="en-US" sz="2800" dirty="0" smtClean="0">
                <a:solidFill>
                  <a:srgbClr val="7030A0"/>
                </a:solidFill>
                <a:latin typeface="Cambria" panose="02040503050406030204" pitchFamily="18" charset="0"/>
                <a:ea typeface="Cambria" panose="02040503050406030204" pitchFamily="18" charset="0"/>
                <a:cs typeface="Calibri" panose="020F0502020204030204" pitchFamily="34" charset="0"/>
              </a:rPr>
              <a:t> </a:t>
            </a:r>
            <a:r>
              <a:rPr lang="en-US" sz="2800" dirty="0" err="1" smtClean="0">
                <a:solidFill>
                  <a:srgbClr val="7030A0"/>
                </a:solidFill>
                <a:latin typeface="Cambria" panose="02040503050406030204" pitchFamily="18" charset="0"/>
                <a:ea typeface="Cambria" panose="02040503050406030204" pitchFamily="18" charset="0"/>
                <a:cs typeface="Calibri" panose="020F0502020204030204" pitchFamily="34" charset="0"/>
              </a:rPr>
              <a:t>các</a:t>
            </a:r>
            <a:r>
              <a:rPr lang="en-US" sz="2800" dirty="0" smtClean="0">
                <a:solidFill>
                  <a:srgbClr val="7030A0"/>
                </a:solidFill>
                <a:latin typeface="Cambria" panose="02040503050406030204" pitchFamily="18" charset="0"/>
                <a:ea typeface="Cambria" panose="02040503050406030204" pitchFamily="18" charset="0"/>
                <a:cs typeface="Calibri" panose="020F0502020204030204" pitchFamily="34" charset="0"/>
              </a:rPr>
              <a:t> </a:t>
            </a:r>
            <a:r>
              <a:rPr lang="en-US" sz="2800" dirty="0" err="1" smtClean="0">
                <a:solidFill>
                  <a:srgbClr val="7030A0"/>
                </a:solidFill>
                <a:latin typeface="Cambria" panose="02040503050406030204" pitchFamily="18" charset="0"/>
                <a:ea typeface="Cambria" panose="02040503050406030204" pitchFamily="18" charset="0"/>
                <a:cs typeface="Calibri" panose="020F0502020204030204" pitchFamily="34" charset="0"/>
              </a:rPr>
              <a:t>chúa</a:t>
            </a:r>
            <a:r>
              <a:rPr lang="en-US" sz="2800" dirty="0" smtClean="0">
                <a:solidFill>
                  <a:srgbClr val="7030A0"/>
                </a:solidFill>
                <a:latin typeface="Cambria" panose="02040503050406030204" pitchFamily="18" charset="0"/>
                <a:ea typeface="Cambria" panose="02040503050406030204" pitchFamily="18" charset="0"/>
                <a:cs typeface="Calibri" panose="020F0502020204030204" pitchFamily="34" charset="0"/>
              </a:rPr>
              <a:t> </a:t>
            </a:r>
            <a:r>
              <a:rPr lang="en-US" sz="2800" dirty="0" err="1" smtClean="0">
                <a:solidFill>
                  <a:srgbClr val="7030A0"/>
                </a:solidFill>
                <a:latin typeface="Cambria" panose="02040503050406030204" pitchFamily="18" charset="0"/>
                <a:ea typeface="Cambria" panose="02040503050406030204" pitchFamily="18" charset="0"/>
                <a:cs typeface="Calibri" panose="020F0502020204030204" pitchFamily="34" charset="0"/>
              </a:rPr>
              <a:t>Nguyễn</a:t>
            </a:r>
            <a:r>
              <a:rPr lang="vi-VN" sz="2800" dirty="0" smtClean="0">
                <a:solidFill>
                  <a:srgbClr val="7030A0"/>
                </a:solidFill>
                <a:latin typeface="Cambria" panose="02040503050406030204" pitchFamily="18" charset="0"/>
                <a:ea typeface="Cambria" panose="02040503050406030204" pitchFamily="18" charset="0"/>
                <a:cs typeface="Calibri" panose="020F0502020204030204" pitchFamily="34" charset="0"/>
              </a:rPr>
              <a:t>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2826237" y="1686209"/>
            <a:ext cx="3018913"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0" i="0" u="none" strike="noStrike" kern="1200" cap="none" spc="0" normalizeH="0" baseline="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Thời</a:t>
            </a:r>
            <a:r>
              <a:rPr kumimoji="0" lang="en-US" sz="2800" b="0" i="0" u="none" strike="noStrike" kern="1200" cap="none" spc="0" normalizeH="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kì</a:t>
            </a:r>
            <a:r>
              <a:rPr kumimoji="0" lang="en-US" sz="2800" b="0" i="0" u="none" strike="noStrike" kern="1200" cap="none" spc="0" normalizeH="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2800" b="0" i="0" u="none" strike="noStrike" kern="1200" cap="none" spc="0" normalizeH="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vua</a:t>
            </a:r>
            <a:r>
              <a:rPr kumimoji="0" lang="en-US" sz="2800" b="0" i="0" u="none" strike="noStrike" kern="1200" cap="none" spc="0" normalizeH="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triều</a:t>
            </a:r>
            <a:r>
              <a:rPr kumimoji="0" lang="en-US" sz="2800" b="0" i="0" u="none" strike="noStrike" kern="1200" cap="none" spc="0" normalizeH="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Nguyễn</a:t>
            </a:r>
            <a:endPar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5B06C2D-BA09-C070-055B-892CAF7AFF0B}"/>
              </a:ext>
            </a:extLst>
          </p:cNvPr>
          <p:cNvCxnSpPr>
            <a:cxnSpLocks/>
          </p:cNvCxnSpPr>
          <p:nvPr/>
        </p:nvCxnSpPr>
        <p:spPr>
          <a:xfrm>
            <a:off x="1684755" y="2152035"/>
            <a:ext cx="1051316" cy="147873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EA82721D-E562-F16E-B824-82FA1CE44FF1}"/>
              </a:ext>
            </a:extLst>
          </p:cNvPr>
          <p:cNvSpPr/>
          <p:nvPr/>
        </p:nvSpPr>
        <p:spPr>
          <a:xfrm>
            <a:off x="2745376" y="3224194"/>
            <a:ext cx="2940752"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2800" b="0" i="0" u="none" strike="noStrike" kern="1200" cap="none" spc="0" normalizeH="0" baseline="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Thời</a:t>
            </a:r>
            <a:r>
              <a:rPr kumimoji="0" lang="en-US" sz="2800" b="0" i="0" u="none" strike="noStrike" kern="1200" cap="none" spc="0" normalizeH="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kì</a:t>
            </a:r>
            <a:r>
              <a:rPr kumimoji="0" lang="en-US" sz="2800" b="0" i="0" u="none" strike="noStrike" kern="1200" cap="none" spc="0" normalizeH="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Pháp</a:t>
            </a:r>
            <a:r>
              <a:rPr kumimoji="0" lang="en-US" sz="2800" b="0" i="0" u="none" strike="noStrike" kern="1200" cap="none" spc="0" normalizeH="0" noProof="0" dirty="0"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smtClean="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thuộc</a:t>
            </a:r>
            <a:endPar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D1EC6F30-E34C-1549-D8AA-A6485DACC3FC}"/>
              </a:ext>
            </a:extLst>
          </p:cNvPr>
          <p:cNvCxnSpPr>
            <a:cxnSpLocks/>
          </p:cNvCxnSpPr>
          <p:nvPr/>
        </p:nvCxnSpPr>
        <p:spPr>
          <a:xfrm>
            <a:off x="1654339" y="2253621"/>
            <a:ext cx="1079293" cy="271173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9336E681-524B-20A1-4207-C616CF5C2658}"/>
              </a:ext>
            </a:extLst>
          </p:cNvPr>
          <p:cNvSpPr/>
          <p:nvPr/>
        </p:nvSpPr>
        <p:spPr>
          <a:xfrm>
            <a:off x="2466746" y="4756966"/>
            <a:ext cx="3219382"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Nhà nước Cộng hoà xã hội chủ nghĩa Việt Nam</a:t>
            </a:r>
            <a:endParaRPr lang="en-US" sz="280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80EADE19-6CA6-200B-8B75-789B8CE1D8B2}"/>
              </a:ext>
            </a:extLst>
          </p:cNvPr>
          <p:cNvCxnSpPr>
            <a:cxnSpLocks/>
            <a:stCxn id="10" idx="3"/>
          </p:cNvCxnSpPr>
          <p:nvPr/>
        </p:nvCxnSpPr>
        <p:spPr>
          <a:xfrm flipV="1">
            <a:off x="5686128" y="447678"/>
            <a:ext cx="1195537" cy="49053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0EADE19-6CA6-200B-8B75-789B8CE1D8B2}"/>
              </a:ext>
            </a:extLst>
          </p:cNvPr>
          <p:cNvCxnSpPr>
            <a:cxnSpLocks/>
          </p:cNvCxnSpPr>
          <p:nvPr/>
        </p:nvCxnSpPr>
        <p:spPr>
          <a:xfrm flipV="1">
            <a:off x="5849585" y="1710880"/>
            <a:ext cx="1124124" cy="4953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0EADE19-6CA6-200B-8B75-789B8CE1D8B2}"/>
              </a:ext>
            </a:extLst>
          </p:cNvPr>
          <p:cNvCxnSpPr>
            <a:cxnSpLocks/>
          </p:cNvCxnSpPr>
          <p:nvPr/>
        </p:nvCxnSpPr>
        <p:spPr>
          <a:xfrm>
            <a:off x="5718516" y="896590"/>
            <a:ext cx="1268345" cy="143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0EADE19-6CA6-200B-8B75-789B8CE1D8B2}"/>
              </a:ext>
            </a:extLst>
          </p:cNvPr>
          <p:cNvCxnSpPr>
            <a:cxnSpLocks/>
          </p:cNvCxnSpPr>
          <p:nvPr/>
        </p:nvCxnSpPr>
        <p:spPr>
          <a:xfrm>
            <a:off x="5859136" y="2235941"/>
            <a:ext cx="1238237" cy="38587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EADE19-6CA6-200B-8B75-789B8CE1D8B2}"/>
              </a:ext>
            </a:extLst>
          </p:cNvPr>
          <p:cNvCxnSpPr>
            <a:cxnSpLocks/>
          </p:cNvCxnSpPr>
          <p:nvPr/>
        </p:nvCxnSpPr>
        <p:spPr>
          <a:xfrm flipV="1">
            <a:off x="5752317" y="3472275"/>
            <a:ext cx="1250431" cy="3116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0EADE19-6CA6-200B-8B75-789B8CE1D8B2}"/>
              </a:ext>
            </a:extLst>
          </p:cNvPr>
          <p:cNvCxnSpPr>
            <a:cxnSpLocks/>
          </p:cNvCxnSpPr>
          <p:nvPr/>
        </p:nvCxnSpPr>
        <p:spPr>
          <a:xfrm>
            <a:off x="5773639" y="3895300"/>
            <a:ext cx="1229109" cy="20891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0EADE19-6CA6-200B-8B75-789B8CE1D8B2}"/>
              </a:ext>
            </a:extLst>
          </p:cNvPr>
          <p:cNvCxnSpPr>
            <a:cxnSpLocks/>
          </p:cNvCxnSpPr>
          <p:nvPr/>
        </p:nvCxnSpPr>
        <p:spPr>
          <a:xfrm flipV="1">
            <a:off x="5737978" y="4739962"/>
            <a:ext cx="1175127" cy="47437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0EADE19-6CA6-200B-8B75-789B8CE1D8B2}"/>
              </a:ext>
            </a:extLst>
          </p:cNvPr>
          <p:cNvCxnSpPr>
            <a:cxnSpLocks/>
          </p:cNvCxnSpPr>
          <p:nvPr/>
        </p:nvCxnSpPr>
        <p:spPr>
          <a:xfrm>
            <a:off x="5706631" y="5273857"/>
            <a:ext cx="1185814" cy="25922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0EADE19-6CA6-200B-8B75-789B8CE1D8B2}"/>
              </a:ext>
            </a:extLst>
          </p:cNvPr>
          <p:cNvCxnSpPr>
            <a:cxnSpLocks/>
          </p:cNvCxnSpPr>
          <p:nvPr/>
        </p:nvCxnSpPr>
        <p:spPr>
          <a:xfrm>
            <a:off x="5717570" y="5344181"/>
            <a:ext cx="1143683" cy="58654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0EADE19-6CA6-200B-8B75-789B8CE1D8B2}"/>
              </a:ext>
            </a:extLst>
          </p:cNvPr>
          <p:cNvCxnSpPr>
            <a:cxnSpLocks/>
          </p:cNvCxnSpPr>
          <p:nvPr/>
        </p:nvCxnSpPr>
        <p:spPr>
          <a:xfrm>
            <a:off x="5686128" y="5463225"/>
            <a:ext cx="1058621" cy="95934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3" name="Rectangle: Rounded Corners 7">
            <a:extLst>
              <a:ext uri="{FF2B5EF4-FFF2-40B4-BE49-F238E27FC236}">
                <a16:creationId xmlns:a16="http://schemas.microsoft.com/office/drawing/2014/main" id="{E85CBBE4-E7DB-F845-63D6-24A756D28D8B}"/>
              </a:ext>
            </a:extLst>
          </p:cNvPr>
          <p:cNvSpPr/>
          <p:nvPr/>
        </p:nvSpPr>
        <p:spPr>
          <a:xfrm>
            <a:off x="6946084" y="83890"/>
            <a:ext cx="4756558" cy="43486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latin typeface="Cambria" panose="02040503050406030204" pitchFamily="18" charset="0"/>
                <a:ea typeface="Cambria" panose="02040503050406030204" pitchFamily="18" charset="0"/>
                <a:cs typeface="Calibri" panose="020F0502020204030204" pitchFamily="34" charset="0"/>
              </a:rPr>
              <a:t>L</a:t>
            </a:r>
            <a:r>
              <a:rPr kumimoji="0" lang="vi-VN" sz="20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2000" b="0"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4" name="Rectangle: Rounded Corners 7">
            <a:extLst>
              <a:ext uri="{FF2B5EF4-FFF2-40B4-BE49-F238E27FC236}">
                <a16:creationId xmlns:a16="http://schemas.microsoft.com/office/drawing/2014/main" id="{CA2AE9E1-3680-F0D2-8C89-C183555E72DE}"/>
              </a:ext>
            </a:extLst>
          </p:cNvPr>
          <p:cNvSpPr/>
          <p:nvPr/>
        </p:nvSpPr>
        <p:spPr>
          <a:xfrm>
            <a:off x="6913105" y="626792"/>
            <a:ext cx="4710333" cy="43212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solidFill>
                <a:latin typeface="Times New Roman" panose="02020603050405020304" pitchFamily="18" charset="0"/>
                <a:ea typeface="Cambria" panose="02040503050406030204" pitchFamily="18" charset="0"/>
                <a:cs typeface="Times New Roman" panose="02020603050405020304" pitchFamily="18" charset="0"/>
              </a:rPr>
              <a:t>Sau </a:t>
            </a:r>
            <a:r>
              <a:rPr lang="en-US" sz="2000" dirty="0" err="1">
                <a:solidFill>
                  <a:schemeClr val="accent1"/>
                </a:solidFill>
                <a:latin typeface="Times New Roman" panose="02020603050405020304" pitchFamily="18" charset="0"/>
                <a:ea typeface="Cambria" panose="02040503050406030204" pitchFamily="18" charset="0"/>
                <a:cs typeface="Times New Roman" panose="02020603050405020304" pitchFamily="18" charset="0"/>
              </a:rPr>
              <a:t>đó</a:t>
            </a:r>
            <a:r>
              <a:rPr lang="en-US" sz="2000" dirty="0">
                <a:solidFill>
                  <a:schemeClr val="accent1"/>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1"/>
                </a:solidFill>
                <a:latin typeface="Times New Roman" panose="02020603050405020304" pitchFamily="18" charset="0"/>
                <a:ea typeface="Cambria" panose="02040503050406030204" pitchFamily="18" charset="0"/>
                <a:cs typeface="Times New Roman" panose="02020603050405020304" pitchFamily="18" charset="0"/>
              </a:rPr>
              <a:t>là</a:t>
            </a:r>
            <a:r>
              <a:rPr lang="en-US" sz="2000" dirty="0">
                <a:solidFill>
                  <a:schemeClr val="accent1"/>
                </a:solidFill>
                <a:latin typeface="Times New Roman" panose="02020603050405020304" pitchFamily="18" charset="0"/>
                <a:ea typeface="Cambria" panose="02040503050406030204" pitchFamily="18" charset="0"/>
                <a:cs typeface="Times New Roman" panose="02020603050405020304" pitchFamily="18" charset="0"/>
              </a:rPr>
              <a:t> đ</a:t>
            </a:r>
            <a:r>
              <a:rPr kumimoji="0" lang="vi-VN" sz="2000" b="0" i="0" u="none" strike="noStrike" kern="1200" cap="none" spc="0" normalizeH="0" baseline="0" noProof="0" dirty="0">
                <a:ln>
                  <a:noFill/>
                </a:ln>
                <a:solidFill>
                  <a:schemeClr val="accent1"/>
                </a:solidFill>
                <a:effectLst/>
                <a:uLnTx/>
                <a:uFillTx/>
                <a:latin typeface="Times New Roman" panose="02020603050405020304" pitchFamily="18" charset="0"/>
                <a:ea typeface="Cambria" panose="02040503050406030204" pitchFamily="18" charset="0"/>
                <a:cs typeface="Times New Roman" panose="02020603050405020304" pitchFamily="18" charset="0"/>
              </a:rPr>
              <a:t>ội Bắc Hải</a:t>
            </a:r>
            <a:endParaRPr kumimoji="0" lang="en-US" sz="2000" b="0" i="0" u="none" strike="noStrike" kern="1200" cap="none" spc="0" normalizeH="0" baseline="0" noProof="0" dirty="0">
              <a:ln>
                <a:noFill/>
              </a:ln>
              <a:solidFill>
                <a:schemeClr val="accent1"/>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8" name="Rectangle: Rounded Corners 7">
            <a:extLst>
              <a:ext uri="{FF2B5EF4-FFF2-40B4-BE49-F238E27FC236}">
                <a16:creationId xmlns:a16="http://schemas.microsoft.com/office/drawing/2014/main" id="{E85CBBE4-E7DB-F845-63D6-24A756D28D8B}"/>
              </a:ext>
            </a:extLst>
          </p:cNvPr>
          <p:cNvSpPr/>
          <p:nvPr/>
        </p:nvSpPr>
        <p:spPr>
          <a:xfrm>
            <a:off x="6955129" y="1258143"/>
            <a:ext cx="5141795" cy="77856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Xác</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bằng</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cắm</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cờ</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dựng</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cột</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mốc</a:t>
            </a:r>
            <a:r>
              <a:rPr lang="en-US" sz="2000" dirty="0"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r>
              <a:rPr lang="en-US" sz="2000" dirty="0" err="1"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trên</a:t>
            </a:r>
            <a:r>
              <a:rPr lang="en-US" sz="2000" dirty="0"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quần</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đảo</a:t>
            </a:r>
            <a:r>
              <a:rPr lang="en-US"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dirty="0" err="1"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HoàngSa</a:t>
            </a:r>
            <a:endParaRPr kumimoji="0" lang="en-US" sz="20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0" name="Rectangle: Rounded Corners 7">
            <a:extLst>
              <a:ext uri="{FF2B5EF4-FFF2-40B4-BE49-F238E27FC236}">
                <a16:creationId xmlns:a16="http://schemas.microsoft.com/office/drawing/2014/main" id="{CA2AE9E1-3680-F0D2-8C89-C183555E72DE}"/>
              </a:ext>
            </a:extLst>
          </p:cNvPr>
          <p:cNvSpPr/>
          <p:nvPr/>
        </p:nvSpPr>
        <p:spPr>
          <a:xfrm>
            <a:off x="7013195" y="2178464"/>
            <a:ext cx="5136859" cy="66259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err="1"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Vua</a:t>
            </a:r>
            <a:r>
              <a:rPr lang="en-US" sz="2000" dirty="0"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Minh </a:t>
            </a:r>
            <a:r>
              <a:rPr lang="en-US" sz="2000" dirty="0" err="1"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Mạng</a:t>
            </a:r>
            <a:r>
              <a:rPr lang="en-US" sz="2000" dirty="0"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c</a:t>
            </a:r>
            <a:r>
              <a:rPr lang="vi-VN" sz="2000" dirty="0"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ho </a:t>
            </a:r>
            <a:r>
              <a:rPr lang="vi-VN" sz="20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vẽ Đại Nam nhất thống toàn </a:t>
            </a:r>
            <a:r>
              <a:rPr lang="vi-VN" sz="2000" dirty="0" smtClean="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đồ</a:t>
            </a:r>
            <a:r>
              <a:rPr lang="vi-VN"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vi-VN"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6" name="Rectangle: Rounded Corners 7">
            <a:extLst>
              <a:ext uri="{FF2B5EF4-FFF2-40B4-BE49-F238E27FC236}">
                <a16:creationId xmlns:a16="http://schemas.microsoft.com/office/drawing/2014/main" id="{E85CBBE4-E7DB-F845-63D6-24A756D28D8B}"/>
              </a:ext>
            </a:extLst>
          </p:cNvPr>
          <p:cNvSpPr/>
          <p:nvPr/>
        </p:nvSpPr>
        <p:spPr>
          <a:xfrm>
            <a:off x="6984157" y="2974598"/>
            <a:ext cx="5165897" cy="54873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000" dirty="0">
                <a:solidFill>
                  <a:srgbClr val="00B050"/>
                </a:solidFill>
                <a:latin typeface="+mj-lt"/>
                <a:ea typeface="Cambria" panose="02040503050406030204" pitchFamily="18" charset="0"/>
                <a:cs typeface="Calibri" panose="020F0502020204030204" pitchFamily="34" charset="0"/>
              </a:rPr>
              <a:t>Người Pháp cho dựng bia chủ </a:t>
            </a:r>
            <a:r>
              <a:rPr lang="vi-VN" sz="2000" dirty="0" smtClean="0">
                <a:solidFill>
                  <a:srgbClr val="00B050"/>
                </a:solidFill>
                <a:latin typeface="+mj-lt"/>
                <a:ea typeface="Cambria" panose="02040503050406030204" pitchFamily="18" charset="0"/>
                <a:cs typeface="Calibri" panose="020F0502020204030204" pitchFamily="34" charset="0"/>
              </a:rPr>
              <a:t>quyền</a:t>
            </a:r>
            <a:r>
              <a:rPr lang="en-US" sz="2000" dirty="0" smtClean="0">
                <a:solidFill>
                  <a:srgbClr val="00B050"/>
                </a:solidFill>
                <a:latin typeface="+mj-lt"/>
                <a:ea typeface="Cambria" panose="02040503050406030204" pitchFamily="18" charset="0"/>
                <a:cs typeface="Calibri" panose="020F0502020204030204" pitchFamily="34" charset="0"/>
              </a:rPr>
              <a:t>.</a:t>
            </a:r>
            <a:endParaRPr kumimoji="0" lang="en-US" sz="2000" b="0" i="0" u="none" strike="noStrike" kern="1200" cap="none" spc="0" normalizeH="0" baseline="0" noProof="0" dirty="0">
              <a:ln>
                <a:noFill/>
              </a:ln>
              <a:solidFill>
                <a:srgbClr val="00B050"/>
              </a:solidFill>
              <a:effectLst/>
              <a:uLnTx/>
              <a:uFillTx/>
              <a:latin typeface="+mj-lt"/>
              <a:ea typeface="Cambria" panose="02040503050406030204" pitchFamily="18" charset="0"/>
              <a:cs typeface="Calibri" panose="020F0502020204030204" pitchFamily="34" charset="0"/>
            </a:endParaRPr>
          </a:p>
        </p:txBody>
      </p:sp>
      <p:sp>
        <p:nvSpPr>
          <p:cNvPr id="78" name="Rectangle: Rounded Corners 7">
            <a:extLst>
              <a:ext uri="{FF2B5EF4-FFF2-40B4-BE49-F238E27FC236}">
                <a16:creationId xmlns:a16="http://schemas.microsoft.com/office/drawing/2014/main" id="{CA2AE9E1-3680-F0D2-8C89-C183555E72DE}"/>
              </a:ext>
            </a:extLst>
          </p:cNvPr>
          <p:cNvSpPr/>
          <p:nvPr/>
        </p:nvSpPr>
        <p:spPr>
          <a:xfrm>
            <a:off x="7023307" y="3568631"/>
            <a:ext cx="5126747" cy="68458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smtClean="0">
                <a:solidFill>
                  <a:srgbClr val="00B050"/>
                </a:solidFill>
                <a:latin typeface="Cambria" panose="02040503050406030204" pitchFamily="18" charset="0"/>
                <a:ea typeface="Cambria" panose="02040503050406030204" pitchFamily="18" charset="0"/>
                <a:cs typeface="Calibri" panose="020F0502020204030204" pitchFamily="34" charset="0"/>
              </a:rPr>
              <a:t>L</a:t>
            </a:r>
            <a:r>
              <a:rPr lang="vi-VN" sz="2000" dirty="0" smtClean="0">
                <a:solidFill>
                  <a:srgbClr val="00B050"/>
                </a:solidFill>
                <a:latin typeface="Cambria" panose="02040503050406030204" pitchFamily="18" charset="0"/>
                <a:ea typeface="Cambria" panose="02040503050406030204" pitchFamily="18" charset="0"/>
                <a:cs typeface="Calibri" panose="020F0502020204030204" pitchFamily="34" charset="0"/>
              </a:rPr>
              <a:t>ập </a:t>
            </a:r>
            <a:r>
              <a:rPr lang="vi-VN" sz="2000" dirty="0">
                <a:solidFill>
                  <a:srgbClr val="00B050"/>
                </a:solidFill>
                <a:latin typeface="Cambria" panose="02040503050406030204" pitchFamily="18" charset="0"/>
                <a:ea typeface="Cambria" panose="02040503050406030204" pitchFamily="18" charset="0"/>
                <a:cs typeface="Calibri" panose="020F0502020204030204" pitchFamily="34" charset="0"/>
              </a:rPr>
              <a:t>đơn vị hành chính ở quần đảo Hoàng Sa và quần đảo Trường Sa,...</a:t>
            </a:r>
          </a:p>
        </p:txBody>
      </p:sp>
      <p:sp>
        <p:nvSpPr>
          <p:cNvPr id="79" name="Rectangle: Rounded Corners 7">
            <a:extLst>
              <a:ext uri="{FF2B5EF4-FFF2-40B4-BE49-F238E27FC236}">
                <a16:creationId xmlns:a16="http://schemas.microsoft.com/office/drawing/2014/main" id="{E85CBBE4-E7DB-F845-63D6-24A756D28D8B}"/>
              </a:ext>
            </a:extLst>
          </p:cNvPr>
          <p:cNvSpPr/>
          <p:nvPr/>
        </p:nvSpPr>
        <p:spPr>
          <a:xfrm>
            <a:off x="6881663" y="4380103"/>
            <a:ext cx="5215261" cy="69563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a:t>
            </a:r>
            <a:r>
              <a:rPr lang="vi-VN"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hành lập các đơn vị hành chính ở quần đảo Trường Sa và quần đảo Hoàng Sa</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5" name="Rectangle: Rounded Corners 7">
            <a:extLst>
              <a:ext uri="{FF2B5EF4-FFF2-40B4-BE49-F238E27FC236}">
                <a16:creationId xmlns:a16="http://schemas.microsoft.com/office/drawing/2014/main" id="{CA2AE9E1-3680-F0D2-8C89-C183555E72DE}"/>
              </a:ext>
            </a:extLst>
          </p:cNvPr>
          <p:cNvSpPr/>
          <p:nvPr/>
        </p:nvSpPr>
        <p:spPr>
          <a:xfrm>
            <a:off x="6861253" y="5713245"/>
            <a:ext cx="5288801" cy="51844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a:t>
            </a:r>
            <a:r>
              <a:rPr lang="vi-VN"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ham gia Công ước của Liên hợp quốc về Luật Biển năm 1982</a:t>
            </a:r>
          </a:p>
        </p:txBody>
      </p:sp>
      <p:sp>
        <p:nvSpPr>
          <p:cNvPr id="91" name="Rectangle: Rounded Corners 7">
            <a:extLst>
              <a:ext uri="{FF2B5EF4-FFF2-40B4-BE49-F238E27FC236}">
                <a16:creationId xmlns:a16="http://schemas.microsoft.com/office/drawing/2014/main" id="{CA2AE9E1-3680-F0D2-8C89-C183555E72DE}"/>
              </a:ext>
            </a:extLst>
          </p:cNvPr>
          <p:cNvSpPr/>
          <p:nvPr/>
        </p:nvSpPr>
        <p:spPr>
          <a:xfrm>
            <a:off x="6861253" y="5107046"/>
            <a:ext cx="5330747" cy="57438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0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3" name="Rectangle: Rounded Corners 7">
            <a:extLst>
              <a:ext uri="{FF2B5EF4-FFF2-40B4-BE49-F238E27FC236}">
                <a16:creationId xmlns:a16="http://schemas.microsoft.com/office/drawing/2014/main" id="{9336E681-524B-20A1-4207-C616CF5C2658}"/>
              </a:ext>
            </a:extLst>
          </p:cNvPr>
          <p:cNvSpPr/>
          <p:nvPr/>
        </p:nvSpPr>
        <p:spPr>
          <a:xfrm>
            <a:off x="6803474" y="6247937"/>
            <a:ext cx="5293454" cy="673738"/>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Phát</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triển </a:t>
            </a:r>
            <a:r>
              <a:rPr lang="vi-VN"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kinh tế </a:t>
            </a:r>
            <a:r>
              <a:rPr lang="vi-VN"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biển</a:t>
            </a:r>
            <a:r>
              <a:rPr lang="en-US"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tăng </a:t>
            </a:r>
            <a:r>
              <a:rPr lang="vi-VN" sz="2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cường tiềm lực quốc phòng, góp phần bảo vệ biển, đảo quê hương.</a:t>
            </a:r>
          </a:p>
        </p:txBody>
      </p:sp>
    </p:spTree>
    <p:extLst>
      <p:ext uri="{BB962C8B-B14F-4D97-AF65-F5344CB8AC3E}">
        <p14:creationId xmlns:p14="http://schemas.microsoft.com/office/powerpoint/2010/main" val="365748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ircle(in)">
                                      <p:cBhvr>
                                        <p:cTn id="44" dur="2000"/>
                                        <p:tgtEl>
                                          <p:spTgt spid="24"/>
                                        </p:tgtEl>
                                      </p:cBhvr>
                                    </p:animEffect>
                                  </p:childTnLst>
                                </p:cTn>
                              </p:par>
                              <p:par>
                                <p:cTn id="45" presetID="6" presetClass="entr" presetSubtype="16"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ircle(in)">
                                      <p:cBhvr>
                                        <p:cTn id="47" dur="2000"/>
                                        <p:tgtEl>
                                          <p:spTgt spid="30"/>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circle(in)">
                                      <p:cBhvr>
                                        <p:cTn id="50" dur="2000"/>
                                        <p:tgtEl>
                                          <p:spTgt spid="63"/>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circle(in)">
                                      <p:cBhvr>
                                        <p:cTn id="53" dur="2000"/>
                                        <p:tgtEl>
                                          <p:spTgt spid="64"/>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heel(1)">
                                      <p:cBhvr>
                                        <p:cTn id="58" dur="2000"/>
                                        <p:tgtEl>
                                          <p:spTgt spid="29"/>
                                        </p:tgtEl>
                                      </p:cBhvr>
                                    </p:animEffect>
                                  </p:childTnLst>
                                </p:cTn>
                              </p:par>
                              <p:par>
                                <p:cTn id="59" presetID="21" presetClass="entr" presetSubtype="1"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heel(1)">
                                      <p:cBhvr>
                                        <p:cTn id="61" dur="2000"/>
                                        <p:tgtEl>
                                          <p:spTgt spid="39"/>
                                        </p:tgtEl>
                                      </p:cBhvr>
                                    </p:animEffect>
                                  </p:childTnLst>
                                </p:cTn>
                              </p:par>
                              <p:par>
                                <p:cTn id="62" presetID="21" presetClass="entr" presetSubtype="1"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wheel(1)">
                                      <p:cBhvr>
                                        <p:cTn id="64" dur="2000"/>
                                        <p:tgtEl>
                                          <p:spTgt spid="68"/>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heel(1)">
                                      <p:cBhvr>
                                        <p:cTn id="67" dur="2000"/>
                                        <p:tgtEl>
                                          <p:spTgt spid="70"/>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circle(in)">
                                      <p:cBhvr>
                                        <p:cTn id="72" dur="2000"/>
                                        <p:tgtEl>
                                          <p:spTgt spid="43"/>
                                        </p:tgtEl>
                                      </p:cBhvr>
                                    </p:animEffect>
                                  </p:childTnLst>
                                </p:cTn>
                              </p:par>
                              <p:par>
                                <p:cTn id="73" presetID="6" presetClass="entr" presetSubtype="16" fill="hold"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circle(in)">
                                      <p:cBhvr>
                                        <p:cTn id="75" dur="2000"/>
                                        <p:tgtEl>
                                          <p:spTgt spid="46"/>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circle(in)">
                                      <p:cBhvr>
                                        <p:cTn id="78" dur="2000"/>
                                        <p:tgtEl>
                                          <p:spTgt spid="76"/>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animEffect transition="in" filter="circle(in)">
                                      <p:cBhvr>
                                        <p:cTn id="81" dur="2000"/>
                                        <p:tgtEl>
                                          <p:spTgt spid="78"/>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nodeType="click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wheel(1)">
                                      <p:cBhvr>
                                        <p:cTn id="86" dur="2000"/>
                                        <p:tgtEl>
                                          <p:spTgt spid="50"/>
                                        </p:tgtEl>
                                      </p:cBhvr>
                                    </p:animEffect>
                                  </p:childTnLst>
                                </p:cTn>
                              </p:par>
                              <p:par>
                                <p:cTn id="87" presetID="21" presetClass="entr" presetSubtype="1" fill="hold" grpId="0"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wheel(1)">
                                      <p:cBhvr>
                                        <p:cTn id="89" dur="2000"/>
                                        <p:tgtEl>
                                          <p:spTgt spid="7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arn(inVertical)">
                                      <p:cBhvr>
                                        <p:cTn id="94" dur="500"/>
                                        <p:tgtEl>
                                          <p:spTgt spid="51"/>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91"/>
                                        </p:tgtEl>
                                        <p:attrNameLst>
                                          <p:attrName>style.visibility</p:attrName>
                                        </p:attrNameLst>
                                      </p:cBhvr>
                                      <p:to>
                                        <p:strVal val="visible"/>
                                      </p:to>
                                    </p:set>
                                    <p:animEffect transition="in" filter="barn(inVertical)">
                                      <p:cBhvr>
                                        <p:cTn id="97" dur="500"/>
                                        <p:tgtEl>
                                          <p:spTgt spid="9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1000"/>
                                        <p:tgtEl>
                                          <p:spTgt spid="57"/>
                                        </p:tgtEl>
                                      </p:cBhvr>
                                    </p:animEffect>
                                    <p:anim calcmode="lin" valueType="num">
                                      <p:cBhvr>
                                        <p:cTn id="103" dur="1000" fill="hold"/>
                                        <p:tgtEl>
                                          <p:spTgt spid="57"/>
                                        </p:tgtEl>
                                        <p:attrNameLst>
                                          <p:attrName>ppt_x</p:attrName>
                                        </p:attrNameLst>
                                      </p:cBhvr>
                                      <p:tavLst>
                                        <p:tav tm="0">
                                          <p:val>
                                            <p:strVal val="#ppt_x"/>
                                          </p:val>
                                        </p:tav>
                                        <p:tav tm="100000">
                                          <p:val>
                                            <p:strVal val="#ppt_x"/>
                                          </p:val>
                                        </p:tav>
                                      </p:tavLst>
                                    </p:anim>
                                    <p:anim calcmode="lin" valueType="num">
                                      <p:cBhvr>
                                        <p:cTn id="104" dur="1000" fill="hold"/>
                                        <p:tgtEl>
                                          <p:spTgt spid="57"/>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5"/>
                                        </p:tgtEl>
                                        <p:attrNameLst>
                                          <p:attrName>style.visibility</p:attrName>
                                        </p:attrNameLst>
                                      </p:cBhvr>
                                      <p:to>
                                        <p:strVal val="visible"/>
                                      </p:to>
                                    </p:set>
                                    <p:animEffect transition="in" filter="fade">
                                      <p:cBhvr>
                                        <p:cTn id="107" dur="1000"/>
                                        <p:tgtEl>
                                          <p:spTgt spid="85"/>
                                        </p:tgtEl>
                                      </p:cBhvr>
                                    </p:animEffect>
                                    <p:anim calcmode="lin" valueType="num">
                                      <p:cBhvr>
                                        <p:cTn id="108" dur="1000" fill="hold"/>
                                        <p:tgtEl>
                                          <p:spTgt spid="85"/>
                                        </p:tgtEl>
                                        <p:attrNameLst>
                                          <p:attrName>ppt_x</p:attrName>
                                        </p:attrNameLst>
                                      </p:cBhvr>
                                      <p:tavLst>
                                        <p:tav tm="0">
                                          <p:val>
                                            <p:strVal val="#ppt_x"/>
                                          </p:val>
                                        </p:tav>
                                        <p:tav tm="100000">
                                          <p:val>
                                            <p:strVal val="#ppt_x"/>
                                          </p:val>
                                        </p:tav>
                                      </p:tavLst>
                                    </p:anim>
                                    <p:anim calcmode="lin" valueType="num">
                                      <p:cBhvr>
                                        <p:cTn id="10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fade">
                                      <p:cBhvr>
                                        <p:cTn id="114" dur="1000"/>
                                        <p:tgtEl>
                                          <p:spTgt spid="60"/>
                                        </p:tgtEl>
                                      </p:cBhvr>
                                    </p:animEffect>
                                    <p:anim calcmode="lin" valueType="num">
                                      <p:cBhvr>
                                        <p:cTn id="115" dur="1000" fill="hold"/>
                                        <p:tgtEl>
                                          <p:spTgt spid="60"/>
                                        </p:tgtEl>
                                        <p:attrNameLst>
                                          <p:attrName>ppt_x</p:attrName>
                                        </p:attrNameLst>
                                      </p:cBhvr>
                                      <p:tavLst>
                                        <p:tav tm="0">
                                          <p:val>
                                            <p:strVal val="#ppt_x"/>
                                          </p:val>
                                        </p:tav>
                                        <p:tav tm="100000">
                                          <p:val>
                                            <p:strVal val="#ppt_x"/>
                                          </p:val>
                                        </p:tav>
                                      </p:tavLst>
                                    </p:anim>
                                    <p:anim calcmode="lin" valueType="num">
                                      <p:cBhvr>
                                        <p:cTn id="116" dur="1000" fill="hold"/>
                                        <p:tgtEl>
                                          <p:spTgt spid="60"/>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93"/>
                                        </p:tgtEl>
                                        <p:attrNameLst>
                                          <p:attrName>style.visibility</p:attrName>
                                        </p:attrNameLst>
                                      </p:cBhvr>
                                      <p:to>
                                        <p:strVal val="visible"/>
                                      </p:to>
                                    </p:set>
                                    <p:animEffect transition="in" filter="fade">
                                      <p:cBhvr>
                                        <p:cTn id="119" dur="1000"/>
                                        <p:tgtEl>
                                          <p:spTgt spid="93"/>
                                        </p:tgtEl>
                                      </p:cBhvr>
                                    </p:animEffect>
                                    <p:anim calcmode="lin" valueType="num">
                                      <p:cBhvr>
                                        <p:cTn id="120" dur="1000" fill="hold"/>
                                        <p:tgtEl>
                                          <p:spTgt spid="93"/>
                                        </p:tgtEl>
                                        <p:attrNameLst>
                                          <p:attrName>ppt_x</p:attrName>
                                        </p:attrNameLst>
                                      </p:cBhvr>
                                      <p:tavLst>
                                        <p:tav tm="0">
                                          <p:val>
                                            <p:strVal val="#ppt_x"/>
                                          </p:val>
                                        </p:tav>
                                        <p:tav tm="100000">
                                          <p:val>
                                            <p:strVal val="#ppt_x"/>
                                          </p:val>
                                        </p:tav>
                                      </p:tavLst>
                                    </p:anim>
                                    <p:anim calcmode="lin" valueType="num">
                                      <p:cBhvr>
                                        <p:cTn id="121"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P spid="63" grpId="0" animBg="1"/>
      <p:bldP spid="64" grpId="0" animBg="1"/>
      <p:bldP spid="68" grpId="0" animBg="1"/>
      <p:bldP spid="70" grpId="0" animBg="1"/>
      <p:bldP spid="76" grpId="0" animBg="1"/>
      <p:bldP spid="78" grpId="0" animBg="1"/>
      <p:bldP spid="79" grpId="0" animBg="1"/>
      <p:bldP spid="85" grpId="0" animBg="1"/>
      <p:bldP spid="91" grpId="0" animBg="1"/>
      <p:bldP spid="9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ẩm nang du lịch Cát Bà tự túc từ A-Z tiết kiệm và thú vị | Vietjet Air">
            <a:extLst>
              <a:ext uri="{FF2B5EF4-FFF2-40B4-BE49-F238E27FC236}">
                <a16:creationId xmlns:a16="http://schemas.microsoft.com/office/drawing/2014/main" id="{209E09C7-EAF6-8AFE-21EF-BF65E033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69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1A123A-F0AC-23F8-D4DA-74520D1C4D9E}"/>
              </a:ext>
            </a:extLst>
          </p:cNvPr>
          <p:cNvPicPr>
            <a:picLocks noChangeAspect="1"/>
          </p:cNvPicPr>
          <p:nvPr/>
        </p:nvPicPr>
        <p:blipFill>
          <a:blip r:embed="rId3"/>
          <a:stretch>
            <a:fillRect/>
          </a:stretch>
        </p:blipFill>
        <p:spPr>
          <a:xfrm>
            <a:off x="4072181" y="5361355"/>
            <a:ext cx="7571888" cy="1774090"/>
          </a:xfrm>
          <a:prstGeom prst="rect">
            <a:avLst/>
          </a:prstGeom>
        </p:spPr>
      </p:pic>
    </p:spTree>
    <p:extLst>
      <p:ext uri="{BB962C8B-B14F-4D97-AF65-F5344CB8AC3E}">
        <p14:creationId xmlns:p14="http://schemas.microsoft.com/office/powerpoint/2010/main" val="228796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a:extLst>
              <a:ext uri="{FF2B5EF4-FFF2-40B4-BE49-F238E27FC236}">
                <a16:creationId xmlns:a16="http://schemas.microsoft.com/office/drawing/2014/main" id="{08E2C99B-76BC-EB88-DBFF-48A885A9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0FC0D3-4D88-D9D6-BDA5-596E43B26488}"/>
              </a:ext>
            </a:extLst>
          </p:cNvPr>
          <p:cNvPicPr>
            <a:picLocks noChangeAspect="1"/>
          </p:cNvPicPr>
          <p:nvPr/>
        </p:nvPicPr>
        <p:blipFill>
          <a:blip r:embed="rId3"/>
          <a:stretch>
            <a:fillRect/>
          </a:stretch>
        </p:blipFill>
        <p:spPr>
          <a:xfrm>
            <a:off x="3063311" y="5254613"/>
            <a:ext cx="7151228" cy="1603387"/>
          </a:xfrm>
          <a:prstGeom prst="rect">
            <a:avLst/>
          </a:prstGeom>
        </p:spPr>
      </p:pic>
    </p:spTree>
    <p:extLst>
      <p:ext uri="{BB962C8B-B14F-4D97-AF65-F5344CB8AC3E}">
        <p14:creationId xmlns:p14="http://schemas.microsoft.com/office/powerpoint/2010/main" val="3787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ảo Hoàng Sa - Quần đảo Hoàng Sa - Việt Nam">
            <a:extLst>
              <a:ext uri="{FF2B5EF4-FFF2-40B4-BE49-F238E27FC236}">
                <a16:creationId xmlns:a16="http://schemas.microsoft.com/office/drawing/2014/main" id="{C8EF1812-25C9-7EBB-F12C-D952FF40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E942D8F-096F-FF8A-94C5-E3C08D45D6A9}"/>
              </a:ext>
            </a:extLst>
          </p:cNvPr>
          <p:cNvSpPr/>
          <p:nvPr/>
        </p:nvSpPr>
        <p:spPr>
          <a:xfrm>
            <a:off x="289560" y="411348"/>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a16="http://schemas.microsoft.com/office/drawing/2014/main" id="{69B40CEC-2BEF-B85A-9EEA-A0D68DD590F7}"/>
              </a:ext>
            </a:extLst>
          </p:cNvPr>
          <p:cNvPicPr>
            <a:picLocks noChangeAspect="1"/>
          </p:cNvPicPr>
          <p:nvPr/>
        </p:nvPicPr>
        <p:blipFill rotWithShape="1">
          <a:blip r:embed="rId3">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sp>
        <p:nvSpPr>
          <p:cNvPr id="7" name="TextBox 12">
            <a:extLst>
              <a:ext uri="{FF2B5EF4-FFF2-40B4-BE49-F238E27FC236}">
                <a16:creationId xmlns:a16="http://schemas.microsoft.com/office/drawing/2014/main" id="{C39FB337-39D2-1B99-67A4-8386F38BF23F}"/>
              </a:ext>
            </a:extLst>
          </p:cNvPr>
          <p:cNvSpPr txBox="1"/>
          <p:nvPr/>
        </p:nvSpPr>
        <p:spPr>
          <a:xfrm>
            <a:off x="2876315" y="719732"/>
            <a:ext cx="6667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Thứ </a:t>
            </a: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4 </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ngày </a:t>
            </a: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9 </a:t>
            </a:r>
            <a:r>
              <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tháng </a:t>
            </a:r>
            <a:r>
              <a:rPr kumimoji="0" lang="en-US" sz="36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10 năm 2024</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3" name="Picture 6" descr="Silly Sea Animals | Baamboozle">
            <a:extLst>
              <a:ext uri="{FF2B5EF4-FFF2-40B4-BE49-F238E27FC236}">
                <a16:creationId xmlns:a16="http://schemas.microsoft.com/office/drawing/2014/main" id="{D48BD23D-E5D6-BAAE-5ACB-929263DDD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6062DE2C-3E56-B50D-59A3-6A7B091A141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6" name="Picture 15">
            <a:extLst>
              <a:ext uri="{FF2B5EF4-FFF2-40B4-BE49-F238E27FC236}">
                <a16:creationId xmlns:a16="http://schemas.microsoft.com/office/drawing/2014/main" id="{E8E9459B-8425-2992-B4D7-2864184FA3CA}"/>
              </a:ext>
            </a:extLst>
          </p:cNvPr>
          <p:cNvPicPr>
            <a:picLocks noChangeAspect="1"/>
          </p:cNvPicPr>
          <p:nvPr/>
        </p:nvPicPr>
        <p:blipFill>
          <a:blip r:embed="rId6"/>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id="{A0BC58A6-3368-CA96-6755-989A46835960}"/>
              </a:ext>
            </a:extLst>
          </p:cNvPr>
          <p:cNvPicPr>
            <a:picLocks noChangeAspect="1"/>
          </p:cNvPicPr>
          <p:nvPr/>
        </p:nvPicPr>
        <p:blipFill>
          <a:blip r:embed="rId7"/>
          <a:stretch>
            <a:fillRect/>
          </a:stretch>
        </p:blipFill>
        <p:spPr>
          <a:xfrm>
            <a:off x="4067148" y="1390649"/>
            <a:ext cx="3963832" cy="63597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99055A7-A105-C56E-2E22-7E62504A30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
        <p:nvSpPr>
          <p:cNvPr id="5" name="TextBox 4"/>
          <p:cNvSpPr txBox="1"/>
          <p:nvPr/>
        </p:nvSpPr>
        <p:spPr>
          <a:xfrm>
            <a:off x="1698175" y="3174273"/>
            <a:ext cx="8133496" cy="769441"/>
          </a:xfrm>
          <a:prstGeom prst="rect">
            <a:avLst/>
          </a:prstGeom>
          <a:noFill/>
        </p:spPr>
        <p:txBody>
          <a:bodyPr wrap="square" rtlCol="0">
            <a:spAutoFit/>
          </a:bodyPr>
          <a:lstStyle/>
          <a:p>
            <a:r>
              <a:rPr lang="en-US" sz="4400" b="1" dirty="0" smtClean="0">
                <a:solidFill>
                  <a:srgbClr val="C00000"/>
                </a:solidFill>
                <a:latin typeface="Times New Roman" panose="02020603050405020304" pitchFamily="18" charset="0"/>
                <a:cs typeface="Times New Roman" panose="02020603050405020304" pitchFamily="18" charset="0"/>
              </a:rPr>
              <a:t>Biển, đảo </a:t>
            </a:r>
            <a:r>
              <a:rPr lang="en-US" sz="4400" b="1" dirty="0" err="1" smtClean="0">
                <a:solidFill>
                  <a:srgbClr val="C00000"/>
                </a:solidFill>
                <a:latin typeface="Times New Roman" panose="02020603050405020304" pitchFamily="18" charset="0"/>
                <a:cs typeface="Times New Roman" panose="02020603050405020304" pitchFamily="18" charset="0"/>
              </a:rPr>
              <a:t>Việt</a:t>
            </a:r>
            <a:r>
              <a:rPr lang="en-US" sz="4400" b="1" dirty="0" smtClean="0">
                <a:solidFill>
                  <a:srgbClr val="C00000"/>
                </a:solidFill>
                <a:latin typeface="Times New Roman" panose="02020603050405020304" pitchFamily="18" charset="0"/>
                <a:cs typeface="Times New Roman" panose="02020603050405020304" pitchFamily="18" charset="0"/>
              </a:rPr>
              <a:t> </a:t>
            </a:r>
            <a:r>
              <a:rPr lang="vi-VN" sz="4400" b="1" dirty="0" smtClean="0">
                <a:solidFill>
                  <a:srgbClr val="C00000"/>
                </a:solidFill>
                <a:latin typeface="Times New Roman" panose="02020603050405020304" pitchFamily="18" charset="0"/>
                <a:cs typeface="Times New Roman" panose="02020603050405020304" pitchFamily="18" charset="0"/>
              </a:rPr>
              <a:t>Nam ( tiết 1)</a:t>
            </a:r>
            <a:endParaRPr lang="en-US"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TotalTime>
  <Words>1122</Words>
  <Application>Microsoft Office PowerPoint</Application>
  <PresentationFormat>Widescreen</PresentationFormat>
  <Paragraphs>76</Paragraphs>
  <Slides>40</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40</vt:i4>
      </vt:variant>
    </vt:vector>
  </HeadingPairs>
  <TitlesOfParts>
    <vt:vector size="53" baseType="lpstr">
      <vt:lpstr>Arial</vt:lpstr>
      <vt:lpstr>Calibri</vt:lpstr>
      <vt:lpstr>Calibri Light</vt:lpstr>
      <vt:lpstr>Cambria</vt:lpstr>
      <vt:lpstr>等线</vt:lpstr>
      <vt:lpstr>等线 Light</vt:lpstr>
      <vt:lpstr>LNTH-LuoLuoNotangYuanTi 1</vt:lpstr>
      <vt:lpstr>Roboto</vt:lpstr>
      <vt:lpstr>Times New Roman</vt:lpstr>
      <vt:lpstr>Custom Design</vt:lpstr>
      <vt:lpstr>3_Office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GiaoVien</cp:lastModifiedBy>
  <cp:revision>120</cp:revision>
  <dcterms:created xsi:type="dcterms:W3CDTF">2024-06-30T02:49:47Z</dcterms:created>
  <dcterms:modified xsi:type="dcterms:W3CDTF">2024-10-07T08:29:46Z</dcterms:modified>
</cp:coreProperties>
</file>