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989" r:id="rId3"/>
    <p:sldId id="990" r:id="rId4"/>
    <p:sldId id="267" r:id="rId5"/>
    <p:sldId id="264" r:id="rId6"/>
    <p:sldId id="256" r:id="rId7"/>
    <p:sldId id="981" r:id="rId8"/>
    <p:sldId id="982" r:id="rId9"/>
    <p:sldId id="261" r:id="rId10"/>
    <p:sldId id="976" r:id="rId11"/>
    <p:sldId id="257" r:id="rId12"/>
    <p:sldId id="977" r:id="rId13"/>
    <p:sldId id="983" r:id="rId14"/>
    <p:sldId id="985" r:id="rId15"/>
    <p:sldId id="980" r:id="rId16"/>
    <p:sldId id="266" r:id="rId17"/>
    <p:sldId id="259" r:id="rId18"/>
    <p:sldId id="986" r:id="rId19"/>
    <p:sldId id="258" r:id="rId20"/>
    <p:sldId id="987"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oustard" panose="020B0604020202020204" charset="0"/>
      <p:regular r:id="rId27"/>
    </p:embeddedFont>
    <p:embeddedFont>
      <p:font typeface="iCiel Cadena" panose="02000503000000020004" charset="0"/>
      <p:bold r:id="rId28"/>
    </p:embeddedFont>
    <p:embeddedFont>
      <p:font typeface="Arial Bold" panose="020B0704020202020204" pitchFamily="34"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78"/>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16</a:t>
            </a:fld>
            <a:endParaRPr lang="en-US"/>
          </a:p>
        </p:txBody>
      </p:sp>
    </p:spTree>
    <p:extLst>
      <p:ext uri="{BB962C8B-B14F-4D97-AF65-F5344CB8AC3E}">
        <p14:creationId xmlns:p14="http://schemas.microsoft.com/office/powerpoint/2010/main" val="19227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46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24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81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16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93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86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92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73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2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395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78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78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slideLayout" Target="../slideLayouts/slideLayout18.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slideLayout" Target="../slideLayouts/slideLayout18.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slideLayout" Target="../slideLayouts/slideLayout18.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9.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11" Type="http://schemas.microsoft.com/office/2007/relationships/hdphoto" Target="../media/hdphoto4.wdp"/><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11.svg"/><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7.sv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svg"/><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0.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18.png"/><Relationship Id="rId12"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sp>
        <p:nvSpPr>
          <p:cNvPr id="6" name="Rectangle: Rounded Corners 2">
            <a:extLst>
              <a:ext uri="{FF2B5EF4-FFF2-40B4-BE49-F238E27FC236}">
                <a16:creationId xmlns:a16="http://schemas.microsoft.com/office/drawing/2014/main" id="{B88A4E12-F1DB-356C-1A57-D33E4FF3468A}"/>
              </a:ext>
            </a:extLst>
          </p:cNvPr>
          <p:cNvSpPr/>
          <p:nvPr/>
        </p:nvSpPr>
        <p:spPr>
          <a:xfrm>
            <a:off x="172641" y="1485900"/>
            <a:ext cx="17907000" cy="67056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8000" b="1" dirty="0" smtClean="0">
                <a:solidFill>
                  <a:srgbClr val="7030A0"/>
                </a:solidFill>
                <a:latin typeface="Arial" panose="020B0604020202020204" pitchFamily="34" charset="0"/>
                <a:cs typeface="Arial" panose="020B0604020202020204" pitchFamily="34" charset="0"/>
              </a:rPr>
              <a:t>Nhiệt liệt chào mừng </a:t>
            </a:r>
          </a:p>
          <a:p>
            <a:pPr lvl="0" algn="ctr">
              <a:defRPr/>
            </a:pPr>
            <a:r>
              <a:rPr lang="en-US" sz="6000" b="1" dirty="0" smtClean="0">
                <a:solidFill>
                  <a:srgbClr val="7030A0"/>
                </a:solidFill>
                <a:latin typeface="Arial" panose="020B0604020202020204" pitchFamily="34" charset="0"/>
                <a:cs typeface="Arial" panose="020B0604020202020204" pitchFamily="34" charset="0"/>
              </a:rPr>
              <a:t>Các Thầy, Cô giáo về dự </a:t>
            </a:r>
            <a:r>
              <a:rPr lang="en-US" sz="6000" b="1" dirty="0" smtClean="0">
                <a:solidFill>
                  <a:srgbClr val="7030A0"/>
                </a:solidFill>
                <a:latin typeface="Arial" panose="020B0604020202020204" pitchFamily="34" charset="0"/>
                <a:cs typeface="Arial" panose="020B0604020202020204" pitchFamily="34" charset="0"/>
              </a:rPr>
              <a:t>chuyên đề cấp huyện</a:t>
            </a:r>
          </a:p>
          <a:p>
            <a:pPr lvl="0" algn="ctr">
              <a:defRPr/>
            </a:pPr>
            <a:r>
              <a:rPr lang="en-US" sz="6000" b="1" dirty="0" smtClean="0">
                <a:solidFill>
                  <a:srgbClr val="7030A0"/>
                </a:solidFill>
                <a:latin typeface="Arial" panose="020B0604020202020204" pitchFamily="34" charset="0"/>
                <a:cs typeface="Arial" panose="020B0604020202020204" pitchFamily="34" charset="0"/>
              </a:rPr>
              <a:t>Môn: Tin học</a:t>
            </a:r>
          </a:p>
          <a:p>
            <a:pPr lvl="0" algn="ctr">
              <a:defRPr/>
            </a:pPr>
            <a:r>
              <a:rPr lang="en-US" sz="6000" b="1" dirty="0" smtClean="0">
                <a:solidFill>
                  <a:srgbClr val="7030A0"/>
                </a:solidFill>
                <a:latin typeface="Arial" panose="020B0604020202020204" pitchFamily="34" charset="0"/>
                <a:cs typeface="Arial" panose="020B0604020202020204" pitchFamily="34" charset="0"/>
              </a:rPr>
              <a:t>Lớp 5</a:t>
            </a:r>
            <a:endParaRPr lang="en-US" sz="6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54121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7929071" y="2872514"/>
            <a:ext cx="8199682"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Trò chơi gồm </a:t>
            </a:r>
            <a:r>
              <a:rPr kumimoji="0" lang="en-US" sz="4200" b="0" i="0" u="none" strike="noStrike" kern="1200" cap="none" spc="0" normalizeH="0" baseline="0" noProof="0" dirty="0" smtClean="0">
                <a:ln>
                  <a:noFill/>
                </a:ln>
                <a:solidFill>
                  <a:srgbClr val="FF0000"/>
                </a:solidFill>
                <a:effectLst/>
                <a:uLnTx/>
                <a:uFillTx/>
                <a:latin typeface="iCiel Cadena" panose="02000503000000020004" pitchFamily="50" charset="0"/>
                <a:ea typeface="+mn-ea"/>
                <a:cs typeface="+mn-cs"/>
              </a:rPr>
              <a:t>3 </a:t>
            </a:r>
            <a:r>
              <a:rPr kumimoji="0" lang="en-US" sz="42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4076700"/>
            <a:ext cx="10896509" cy="12926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 Ở </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mỗi câu hỏi, các </a:t>
            </a: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bạn </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sẽ có thời gian 10 giây</a:t>
            </a:r>
            <a:b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b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779578" y="7492763"/>
            <a:ext cx="1049866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 Mỗi</a:t>
            </a:r>
            <a:r>
              <a:rPr kumimoji="0" lang="en-US" sz="4200" b="0" i="0" u="none" strike="noStrike" kern="1200" cap="none" spc="0" normalizeH="0" noProof="0" dirty="0" smtClean="0">
                <a:ln>
                  <a:noFill/>
                </a:ln>
                <a:solidFill>
                  <a:srgbClr val="00A0E9"/>
                </a:solidFill>
                <a:effectLst/>
                <a:uLnTx/>
                <a:uFillTx/>
                <a:latin typeface="iCiel Cadena" panose="02000503000000020004" pitchFamily="50" charset="0"/>
                <a:ea typeface="+mn-ea"/>
                <a:cs typeface="+mn-cs"/>
              </a:rPr>
              <a:t> câu trả lời đúng </a:t>
            </a:r>
            <a:r>
              <a:rPr kumimoji="0" lang="en-US" sz="4200" b="0" i="0" u="none" strike="noStrike" kern="1200" cap="none" spc="0" normalizeH="0" noProof="0" dirty="0" err="1" smtClean="0">
                <a:ln>
                  <a:noFill/>
                </a:ln>
                <a:solidFill>
                  <a:srgbClr val="00A0E9"/>
                </a:solidFill>
                <a:effectLst/>
                <a:uLnTx/>
                <a:uFillTx/>
                <a:latin typeface="iCiel Cadena" panose="02000503000000020004" pitchFamily="50" charset="0"/>
                <a:ea typeface="+mn-ea"/>
                <a:cs typeface="+mn-cs"/>
              </a:rPr>
              <a:t>Dremon</a:t>
            </a:r>
            <a:r>
              <a:rPr kumimoji="0" lang="en-US" sz="4200" b="0" i="0" u="none" strike="noStrike" kern="1200" cap="none" spc="0" normalizeH="0" noProof="0" dirty="0" smtClean="0">
                <a:ln>
                  <a:noFill/>
                </a:ln>
                <a:solidFill>
                  <a:srgbClr val="00A0E9"/>
                </a:solidFill>
                <a:effectLst/>
                <a:uLnTx/>
                <a:uFillTx/>
                <a:latin typeface="iCiel Cadena" panose="02000503000000020004" pitchFamily="50" charset="0"/>
                <a:ea typeface="+mn-ea"/>
                <a:cs typeface="+mn-cs"/>
              </a:rPr>
              <a:t> nhận được 1 chiếc vòng cổ </a:t>
            </a:r>
            <a:endPar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747878" y="3123046"/>
            <a:ext cx="6281456" cy="6784718"/>
          </a:xfrm>
          <a:prstGeom prst="rect">
            <a:avLst/>
          </a:prstGeom>
        </p:spPr>
      </p:pic>
      <p:sp>
        <p:nvSpPr>
          <p:cNvPr id="10" name="TextBox 9">
            <a:extLst>
              <a:ext uri="{FF2B5EF4-FFF2-40B4-BE49-F238E27FC236}">
                <a16:creationId xmlns:a16="http://schemas.microsoft.com/office/drawing/2014/main" id="{654CC343-1D7B-4C04-A590-96E9F84E3720}"/>
              </a:ext>
            </a:extLst>
          </p:cNvPr>
          <p:cNvSpPr txBox="1"/>
          <p:nvPr/>
        </p:nvSpPr>
        <p:spPr>
          <a:xfrm>
            <a:off x="6961600" y="5753100"/>
            <a:ext cx="1049866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 Để </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trả lời, </a:t>
            </a: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bạn </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sẽ giơ </a:t>
            </a:r>
            <a:r>
              <a:rPr kumimoji="0" lang="en-US" sz="4200" b="0" i="0" u="none" strike="noStrike" kern="1200" cap="none" spc="0" normalizeH="0" baseline="0" noProof="0" dirty="0" smtClean="0">
                <a:ln>
                  <a:noFill/>
                </a:ln>
                <a:solidFill>
                  <a:srgbClr val="00A0E9"/>
                </a:solidFill>
                <a:effectLst/>
                <a:uLnTx/>
                <a:uFillTx/>
                <a:latin typeface="iCiel Cadena" panose="02000503000000020004" pitchFamily="50" charset="0"/>
                <a:ea typeface="+mn-ea"/>
                <a:cs typeface="+mn-cs"/>
              </a:rPr>
              <a:t>tay và</a:t>
            </a:r>
            <a:r>
              <a:rPr kumimoji="0" lang="en-US" sz="4200" b="0" i="0" u="none" strike="noStrike" kern="1200" cap="none" spc="0" normalizeH="0" noProof="0" dirty="0" smtClean="0">
                <a:ln>
                  <a:noFill/>
                </a:ln>
                <a:solidFill>
                  <a:srgbClr val="00A0E9"/>
                </a:solidFill>
                <a:effectLst/>
                <a:uLnTx/>
                <a:uFillTx/>
                <a:latin typeface="iCiel Cadena" panose="02000503000000020004" pitchFamily="50" charset="0"/>
                <a:ea typeface="+mn-ea"/>
                <a:cs typeface="+mn-cs"/>
              </a:rPr>
              <a:t> đưa ra đáp án của mình</a:t>
            </a:r>
            <a:endPar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Dễ dàng và nhanh chóng tìm được tệp, thư mục cần tìm.</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Không giúp ích gì.</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03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Dễ tạo cây thư mục.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Có cây thư mục đẹp.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a:t>
              </a:r>
              <a:r>
                <a:rPr kumimoji="0" lang="en-US" sz="4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Tạo </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cây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thư mục với cấu trúc hợp lí có lợi ích nào sau đây? </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D88582B8-A3C9-486C-963D-8CEED620D8EC}"/>
              </a:ext>
            </a:extLst>
          </p:cNvPr>
          <p:cNvGrpSpPr/>
          <p:nvPr/>
        </p:nvGrpSpPr>
        <p:grpSpPr>
          <a:xfrm>
            <a:off x="-6070056" y="4235838"/>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9"/>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ea typeface="+mn-ea"/>
                  <a:cs typeface="+mn-cs"/>
                </a:rPr>
                <a:t>Yeahhh</a:t>
              </a:r>
              <a:r>
                <a:rPr kumimoji="0" lang="en-US" sz="4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endParaRPr>
            </a:p>
          </p:txBody>
        </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2"/>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14:bounceEnd="65000">
                                          <p:cBhvr additive="base">
                                            <p:cTn id="21"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700"/>
                                      </p:stCondLst>
                                      <p:childTnLst>
                                        <p:set>
                                          <p:cBhvr>
                                            <p:cTn id="24" dur="1" fill="hold">
                                              <p:stCondLst>
                                                <p:cond delay="0"/>
                                              </p:stCondLst>
                                            </p:cTn>
                                            <p:tgtEl>
                                              <p:spTgt spid="21"/>
                                            </p:tgtEl>
                                            <p:attrNameLst>
                                              <p:attrName>style.visibility</p:attrName>
                                            </p:attrNameLst>
                                          </p:cBhvr>
                                          <p:to>
                                            <p:strVal val="visible"/>
                                          </p:to>
                                        </p:set>
                                        <p:anim calcmode="lin" valueType="num" p14:bounceEnd="65000">
                                          <p:cBhvr additive="base">
                                            <p:cTn id="2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14:bounceEnd="65000">
                                          <p:cBhvr additive="base">
                                            <p:cTn id="2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14:presetBounceEnd="65000">
                                      <p:stCondLst>
                                        <p:cond delay="0"/>
                                      </p:stCondLst>
                                      <p:childTnLst>
                                        <p:animMotion origin="layout" path="M 2.22222E-6 -1.23457E-7 L 0.34878 0.0412 " pathEditMode="relative" rAng="0" ptsTypes="AA" p14:bounceEnd="65000">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ppt_x"/>
                                              </p:val>
                                            </p:tav>
                                            <p:tav tm="100000">
                                              <p:val>
                                                <p:strVal val="#ppt_x"/>
                                              </p:val>
                                            </p:tav>
                                          </p:tavLst>
                                        </p:anim>
                                        <p:anim calcmode="lin" valueType="num">
                                          <p:cBhvr additive="base">
                                            <p:cTn id="26" dur="10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stCondLst>
                                        <p:cond delay="0"/>
                                      </p:stCondLst>
                                      <p:childTnLst>
                                        <p:animMotion origin="layout" path="M 2.22222E-6 -3.82716E-6 L 0.34878 0.04121 " pathEditMode="relative" rAng="0" ptsTypes="AA">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248931" y="7443235"/>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algn="ctr">
                <a:defRPr/>
              </a:pPr>
              <a:r>
                <a:rPr lang="vi-VN" sz="4400" b="1" dirty="0">
                  <a:solidFill>
                    <a:prstClr val="white"/>
                  </a:solidFill>
                </a:rPr>
                <a:t>C. Tên thư mục tường minh, gợi nhớ nội dung thư mục. </a:t>
              </a:r>
              <a:endParaRPr lang="en-US" sz="4400" b="1" dirty="0">
                <a:solidFill>
                  <a:prstClr val="white"/>
                </a:solidFill>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14400">
                <a:defRPr/>
              </a:pPr>
              <a:r>
                <a:rPr lang="vi-VN" sz="4400" b="1" dirty="0">
                  <a:solidFill>
                    <a:prstClr val="white"/>
                  </a:solidFill>
                </a:rPr>
                <a:t>D. Có ít thư mục.</a:t>
              </a:r>
              <a:endParaRPr lang="en-US" sz="4400" b="1"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25425">
                <a:defRPr/>
              </a:pPr>
              <a:r>
                <a:rPr lang="vi-VN" sz="4400" b="1" dirty="0">
                  <a:solidFill>
                    <a:prstClr val="white"/>
                  </a:solidFill>
                </a:rPr>
                <a:t>A. Có nhiều thư mục. </a:t>
              </a:r>
              <a:endParaRPr lang="en-US" sz="4400" b="1" dirty="0">
                <a:solidFill>
                  <a:prstClr val="white"/>
                </a:solidFill>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prstClr val="black"/>
                  </a:solidFill>
                  <a:latin typeface="Arial" panose="020B0604020202020204" pitchFamily="34" charset="0"/>
                  <a:cs typeface="Arial" panose="020B0604020202020204" pitchFamily="34" charset="0"/>
                </a:rPr>
                <a:t>Câu </a:t>
              </a:r>
              <a:r>
                <a:rPr lang="en-US" sz="4800" b="1" dirty="0" smtClean="0">
                  <a:solidFill>
                    <a:prstClr val="black"/>
                  </a:solidFill>
                  <a:latin typeface="Arial" panose="020B0604020202020204" pitchFamily="34" charset="0"/>
                  <a:cs typeface="Arial" panose="020B0604020202020204" pitchFamily="34" charset="0"/>
                </a:rPr>
                <a:t>2: </a:t>
              </a:r>
              <a:r>
                <a:rPr lang="vi-VN" sz="4800" b="1" dirty="0">
                  <a:solidFill>
                    <a:prstClr val="black"/>
                  </a:solidFill>
                </a:rPr>
                <a:t>Cây thư mục hợp lí có những đặc điểm nào sau đây? </a:t>
              </a:r>
              <a:endParaRPr lang="en-US" sz="4800" b="1" dirty="0">
                <a:solidFill>
                  <a:prstClr val="black"/>
                </a:solidFill>
              </a:endParaRPr>
            </a:p>
          </p:txBody>
        </p:sp>
      </p:grpSp>
      <p:grpSp>
        <p:nvGrpSpPr>
          <p:cNvPr id="26" name="Group 25">
            <a:extLst>
              <a:ext uri="{FF2B5EF4-FFF2-40B4-BE49-F238E27FC236}">
                <a16:creationId xmlns:a16="http://schemas.microsoft.com/office/drawing/2014/main" id="{D88582B8-A3C9-486C-963D-8CEED620D8EC}"/>
              </a:ext>
            </a:extLst>
          </p:cNvPr>
          <p:cNvGrpSpPr/>
          <p:nvPr/>
        </p:nvGrpSpPr>
        <p:grpSpPr>
          <a:xfrm>
            <a:off x="-6105994" y="3113423"/>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9"/>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ea typeface="+mn-ea"/>
                  <a:cs typeface="+mn-cs"/>
                </a:rPr>
                <a:t>Yeahhh</a:t>
              </a:r>
              <a:r>
                <a:rPr kumimoji="0" lang="en-US" sz="4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endParaRPr>
            </a:p>
          </p:txBody>
        </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2"/>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grpSp>
        <p:nvGrpSpPr>
          <p:cNvPr id="53" name="Group 52">
            <a:extLst>
              <a:ext uri="{FF2B5EF4-FFF2-40B4-BE49-F238E27FC236}">
                <a16:creationId xmlns:a16="http://schemas.microsoft.com/office/drawing/2014/main" id="{4D2DA1AF-855F-46C2-8AE1-5718E4DFD783}"/>
              </a:ext>
            </a:extLst>
          </p:cNvPr>
          <p:cNvGrpSpPr/>
          <p:nvPr/>
        </p:nvGrpSpPr>
        <p:grpSpPr>
          <a:xfrm>
            <a:off x="10096503" y="4482457"/>
            <a:ext cx="7658097" cy="2686047"/>
            <a:chOff x="6770639" y="3009107"/>
            <a:chExt cx="5105398" cy="1790698"/>
          </a:xfrm>
        </p:grpSpPr>
        <p:grpSp>
          <p:nvGrpSpPr>
            <p:cNvPr id="56" name="Group 55">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5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57"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 </a:t>
              </a: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Khó</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kiếm thông tin khi cần.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5628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14:bounceEnd="65000">
                                          <p:cBhvr additive="base">
                                            <p:cTn id="21"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14:bounceEnd="65000">
                                          <p:cBhvr additive="base">
                                            <p:cTn id="25"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53"/>
                                            </p:tgtEl>
                                            <p:attrNameLst>
                                              <p:attrName>style.visibility</p:attrName>
                                            </p:attrNameLst>
                                          </p:cBhvr>
                                          <p:to>
                                            <p:strVal val="visible"/>
                                          </p:to>
                                        </p:set>
                                        <p:anim calcmode="lin" valueType="num" p14:bounceEnd="65000">
                                          <p:cBhvr additive="base">
                                            <p:cTn id="29" dur="1000" fill="hold"/>
                                            <p:tgtEl>
                                              <p:spTgt spid="53"/>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53"/>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14:presetBounceEnd="65000">
                                      <p:stCondLst>
                                        <p:cond delay="0"/>
                                      </p:stCondLst>
                                      <p:childTnLst>
                                        <p:animMotion origin="layout" path="M 1.94444E-6 4.81481E-6 L 0.34878 0.0412 " pathEditMode="relative" rAng="0" ptsTypes="AA" p14:bounceEnd="65000">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10" presetClass="exit" presetSubtype="0" fill="hold" nodeType="with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1000" fill="hold"/>
                                            <p:tgtEl>
                                              <p:spTgt spid="53"/>
                                            </p:tgtEl>
                                            <p:attrNameLst>
                                              <p:attrName>ppt_x</p:attrName>
                                            </p:attrNameLst>
                                          </p:cBhvr>
                                          <p:tavLst>
                                            <p:tav tm="0">
                                              <p:val>
                                                <p:strVal val="#ppt_x"/>
                                              </p:val>
                                            </p:tav>
                                            <p:tav tm="100000">
                                              <p:val>
                                                <p:strVal val="#ppt_x"/>
                                              </p:val>
                                            </p:tav>
                                          </p:tavLst>
                                        </p:anim>
                                        <p:anim calcmode="lin" valueType="num">
                                          <p:cBhvr additive="base">
                                            <p:cTn id="30" dur="1000" fill="hold"/>
                                            <p:tgtEl>
                                              <p:spTgt spid="53"/>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stCondLst>
                                        <p:cond delay="0"/>
                                      </p:stCondLst>
                                      <p:childTnLst>
                                        <p:animMotion origin="layout" path="M 2.22222E-6 -3.82716E-6 L 0.34878 0.04121 " pathEditMode="relative" rAng="0" ptsTypes="AA">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10" presetClass="exit" presetSubtype="0" fill="hold" nodeType="with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7400837"/>
            <a:ext cx="7658097" cy="2686047"/>
            <a:chOff x="6770639" y="3009107"/>
            <a:chExt cx="5105398" cy="1790698"/>
          </a:xfrm>
          <a:solidFill>
            <a:srgbClr val="00B050"/>
          </a:solidFill>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a:grpFill/>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white"/>
                  </a:solidFill>
                  <a:latin typeface="Arial" panose="020B0604020202020204" pitchFamily="34" charset="0"/>
                  <a:cs typeface="Arial" panose="020B0604020202020204" pitchFamily="34" charset="0"/>
                </a:rPr>
                <a:t>C. </a:t>
              </a:r>
              <a:r>
                <a:rPr lang="en-US" sz="4400" b="1" dirty="0" smtClean="0">
                  <a:solidFill>
                    <a:prstClr val="white"/>
                  </a:solidFill>
                  <a:latin typeface="Arial" panose="020B0604020202020204" pitchFamily="34" charset="0"/>
                  <a:cs typeface="Arial" panose="020B0604020202020204" pitchFamily="34" charset="0"/>
                </a:rPr>
                <a:t>Hoa</a:t>
              </a:r>
              <a:endParaRPr lang="en-US" sz="4400" b="1"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315914" y="7438574"/>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white"/>
                  </a:solidFill>
                  <a:latin typeface="Arial" panose="020B0604020202020204" pitchFamily="34" charset="0"/>
                  <a:cs typeface="Arial" panose="020B0604020202020204" pitchFamily="34" charset="0"/>
                </a:rPr>
                <a:t>D. </a:t>
              </a:r>
              <a:r>
                <a:rPr lang="en-US" sz="4400" b="1" dirty="0" smtClean="0">
                  <a:solidFill>
                    <a:prstClr val="white"/>
                  </a:solidFill>
                  <a:latin typeface="Arial" panose="020B0604020202020204" pitchFamily="34" charset="0"/>
                  <a:cs typeface="Arial" panose="020B0604020202020204" pitchFamily="34" charset="0"/>
                </a:rPr>
                <a:t>Quả</a:t>
              </a:r>
              <a:endParaRPr lang="en-US" sz="4400" b="1"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white"/>
                  </a:solidFill>
                  <a:latin typeface="Arial" panose="020B0604020202020204" pitchFamily="34" charset="0"/>
                  <a:cs typeface="Arial" panose="020B0604020202020204" pitchFamily="34" charset="0"/>
                </a:rPr>
                <a:t>A. Động vật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a:solidFill>
                    <a:srgbClr val="002060"/>
                  </a:solidFill>
                  <a:latin typeface="Arial" panose="020B0604020202020204" pitchFamily="34" charset="0"/>
                  <a:cs typeface="Arial" panose="020B0604020202020204" pitchFamily="34" charset="0"/>
                </a:rPr>
                <a:t>Câu </a:t>
              </a:r>
              <a:r>
                <a:rPr lang="en-US" sz="4800" dirty="0" smtClean="0">
                  <a:solidFill>
                    <a:srgbClr val="002060"/>
                  </a:solidFill>
                  <a:latin typeface="Arial" panose="020B0604020202020204" pitchFamily="34" charset="0"/>
                  <a:cs typeface="Arial" panose="020B0604020202020204" pitchFamily="34" charset="0"/>
                </a:rPr>
                <a:t>3: </a:t>
              </a:r>
              <a:r>
                <a:rPr lang="en-US" sz="4800" dirty="0">
                  <a:solidFill>
                    <a:srgbClr val="002060"/>
                  </a:solidFill>
                  <a:latin typeface="Arial" panose="020B0604020202020204" pitchFamily="34" charset="0"/>
                  <a:cs typeface="Arial" panose="020B0604020202020204" pitchFamily="34" charset="0"/>
                </a:rPr>
                <a:t>Hòa mới sưu tầm được một hình ảnh về hoa sen rất đẹp. Theo em, Hòa nên lưu hình ảnh đó ở thư mục nào trong các thư mục sau cho dễ </a:t>
              </a:r>
              <a:r>
                <a:rPr lang="en-US" sz="4800">
                  <a:solidFill>
                    <a:srgbClr val="002060"/>
                  </a:solidFill>
                  <a:latin typeface="Arial" panose="020B0604020202020204" pitchFamily="34" charset="0"/>
                  <a:cs typeface="Arial" panose="020B0604020202020204" pitchFamily="34" charset="0"/>
                </a:rPr>
                <a:t>tìm </a:t>
              </a:r>
              <a:r>
                <a:rPr lang="en-US" sz="4800" smtClean="0">
                  <a:solidFill>
                    <a:srgbClr val="002060"/>
                  </a:solidFill>
                  <a:latin typeface="Arial" panose="020B0604020202020204" pitchFamily="34" charset="0"/>
                  <a:cs typeface="Arial" panose="020B0604020202020204" pitchFamily="34" charset="0"/>
                </a:rPr>
                <a:t>kiếm?</a:t>
              </a:r>
              <a:endParaRPr lang="en-US" sz="4800" dirty="0">
                <a:solidFill>
                  <a:srgbClr val="00206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D88582B8-A3C9-486C-963D-8CEED620D8EC}"/>
              </a:ext>
            </a:extLst>
          </p:cNvPr>
          <p:cNvGrpSpPr/>
          <p:nvPr/>
        </p:nvGrpSpPr>
        <p:grpSpPr>
          <a:xfrm>
            <a:off x="-5441405" y="4314595"/>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9"/>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ea typeface="+mn-ea"/>
                  <a:cs typeface="+mn-cs"/>
                </a:rPr>
                <a:t>Yeahhh</a:t>
              </a:r>
              <a:r>
                <a:rPr kumimoji="0" lang="en-US" sz="4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endParaRPr>
            </a:p>
          </p:txBody>
        </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2"/>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grpSp>
        <p:nvGrpSpPr>
          <p:cNvPr id="53" name="Group 52">
            <a:extLst>
              <a:ext uri="{FF2B5EF4-FFF2-40B4-BE49-F238E27FC236}">
                <a16:creationId xmlns:a16="http://schemas.microsoft.com/office/drawing/2014/main" id="{4D2DA1AF-855F-46C2-8AE1-5718E4DFD783}"/>
              </a:ext>
            </a:extLst>
          </p:cNvPr>
          <p:cNvGrpSpPr/>
          <p:nvPr/>
        </p:nvGrpSpPr>
        <p:grpSpPr>
          <a:xfrm>
            <a:off x="10096503" y="4482457"/>
            <a:ext cx="7658097" cy="2686047"/>
            <a:chOff x="6770639" y="3009107"/>
            <a:chExt cx="5105398" cy="1790698"/>
          </a:xfrm>
        </p:grpSpPr>
        <p:grpSp>
          <p:nvGrpSpPr>
            <p:cNvPr id="56" name="Group 55">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5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57"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white"/>
                  </a:solidFill>
                  <a:latin typeface="Arial" panose="020B0604020202020204" pitchFamily="34" charset="0"/>
                  <a:cs typeface="Arial" panose="020B0604020202020204" pitchFamily="34" charset="0"/>
                </a:rPr>
                <a:t>B. Phong cảnh</a:t>
              </a:r>
            </a:p>
          </p:txBody>
        </p:sp>
      </p:grpSp>
    </p:spTree>
    <p:extLst>
      <p:ext uri="{BB962C8B-B14F-4D97-AF65-F5344CB8AC3E}">
        <p14:creationId xmlns:p14="http://schemas.microsoft.com/office/powerpoint/2010/main" val="252253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14:bounceEnd="65000">
                                          <p:cBhvr additive="base">
                                            <p:cTn id="21"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14:bounceEnd="65000">
                                          <p:cBhvr additive="base">
                                            <p:cTn id="25"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53"/>
                                            </p:tgtEl>
                                            <p:attrNameLst>
                                              <p:attrName>style.visibility</p:attrName>
                                            </p:attrNameLst>
                                          </p:cBhvr>
                                          <p:to>
                                            <p:strVal val="visible"/>
                                          </p:to>
                                        </p:set>
                                        <p:anim calcmode="lin" valueType="num" p14:bounceEnd="65000">
                                          <p:cBhvr additive="base">
                                            <p:cTn id="29" dur="1000" fill="hold"/>
                                            <p:tgtEl>
                                              <p:spTgt spid="53"/>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53"/>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14:presetBounceEnd="65000">
                                      <p:stCondLst>
                                        <p:cond delay="0"/>
                                      </p:stCondLst>
                                      <p:childTnLst>
                                        <p:animMotion origin="layout" path="M -2.77778E-6 3.82716E-6 L 0.34879 0.0412 " pathEditMode="relative" rAng="0" ptsTypes="AA" p14:bounceEnd="65000">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10" presetClass="exit" presetSubtype="0" fill="hold" nodeType="with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1000" fill="hold"/>
                                            <p:tgtEl>
                                              <p:spTgt spid="53"/>
                                            </p:tgtEl>
                                            <p:attrNameLst>
                                              <p:attrName>ppt_x</p:attrName>
                                            </p:attrNameLst>
                                          </p:cBhvr>
                                          <p:tavLst>
                                            <p:tav tm="0">
                                              <p:val>
                                                <p:strVal val="#ppt_x"/>
                                              </p:val>
                                            </p:tav>
                                            <p:tav tm="100000">
                                              <p:val>
                                                <p:strVal val="#ppt_x"/>
                                              </p:val>
                                            </p:tav>
                                          </p:tavLst>
                                        </p:anim>
                                        <p:anim calcmode="lin" valueType="num">
                                          <p:cBhvr additive="base">
                                            <p:cTn id="30" dur="1000" fill="hold"/>
                                            <p:tgtEl>
                                              <p:spTgt spid="53"/>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110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nodeType="withEffect">
                                      <p:stCondLst>
                                        <p:cond delay="110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32" fill="hold"/>
                                            <p:tgtEl>
                                              <p:spTgt spid="41"/>
                                            </p:tgtEl>
                                          </p:cBhvr>
                                        </p:cmd>
                                      </p:childTnLst>
                                    </p:cTn>
                                  </p:par>
                                  <p:par>
                                    <p:cTn id="41" presetID="42" presetClass="path" presetSubtype="0" fill="hold" nodeType="withEffect">
                                      <p:stCondLst>
                                        <p:cond delay="0"/>
                                      </p:stCondLst>
                                      <p:childTnLst>
                                        <p:animMotion origin="layout" path="M 2.22222E-6 -3.82716E-6 L 0.34878 0.04121 " pathEditMode="relative" rAng="0" ptsTypes="AA">
                                          <p:cBhvr>
                                            <p:cTn id="42" dur="1500" fill="hold"/>
                                            <p:tgtEl>
                                              <p:spTgt spid="26"/>
                                            </p:tgtEl>
                                            <p:attrNameLst>
                                              <p:attrName>ppt_x</p:attrName>
                                              <p:attrName>ppt_y</p:attrName>
                                            </p:attrNameLst>
                                          </p:cBhvr>
                                          <p:rCtr x="17439" y="2052"/>
                                        </p:animMotion>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10" presetClass="exit" presetSubtype="0" fill="hold" nodeType="with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6585">
                    <p:cTn id="57" fill="hold" display="0">
                      <p:stCondLst>
                        <p:cond delay="indefinite"/>
                      </p:stCondLst>
                      <p:endCondLst>
                        <p:cond evt="onStopAudio" delay="0">
                          <p:tgtEl>
                            <p:sldTgt/>
                          </p:tgtEl>
                        </p:cond>
                      </p:endCondLst>
                    </p:cTn>
                    <p:tgtEl>
                      <p:spTgt spid="40"/>
                    </p:tgtEl>
                  </p:cMediaNode>
                </p:audio>
                <p:audio>
                  <p:cMediaNode vol="40244">
                    <p:cTn id="58"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Cảm ơn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đã chọn vòng cổ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3E2F02-F7A5-A73C-A466-AFD40193E94C}"/>
              </a:ext>
            </a:extLst>
          </p:cNvPr>
          <p:cNvGrpSpPr/>
          <p:nvPr/>
        </p:nvGrpSpPr>
        <p:grpSpPr>
          <a:xfrm>
            <a:off x="685801" y="1996248"/>
            <a:ext cx="16916399" cy="7829446"/>
            <a:chOff x="688623" y="2046770"/>
            <a:chExt cx="16603133" cy="7829446"/>
          </a:xfrm>
        </p:grpSpPr>
        <p:grpSp>
          <p:nvGrpSpPr>
            <p:cNvPr id="35" name="Group 5">
              <a:extLst>
                <a:ext uri="{FF2B5EF4-FFF2-40B4-BE49-F238E27FC236}">
                  <a16:creationId xmlns:a16="http://schemas.microsoft.com/office/drawing/2014/main" id="{23684270-1759-C5CB-7FE1-EC2E5FA3201C}"/>
                </a:ext>
              </a:extLst>
            </p:cNvPr>
            <p:cNvGrpSpPr/>
            <p:nvPr/>
          </p:nvGrpSpPr>
          <p:grpSpPr>
            <a:xfrm>
              <a:off x="9023594" y="2046770"/>
              <a:ext cx="8268162" cy="7829446"/>
              <a:chOff x="0" y="-28575"/>
              <a:chExt cx="2155706" cy="2196042"/>
            </a:xfrm>
          </p:grpSpPr>
          <p:sp>
            <p:nvSpPr>
              <p:cNvPr id="36" name="Freeform 6">
                <a:extLst>
                  <a:ext uri="{FF2B5EF4-FFF2-40B4-BE49-F238E27FC236}">
                    <a16:creationId xmlns:a16="http://schemas.microsoft.com/office/drawing/2014/main" id="{44EE9960-D3CC-38A3-EB7D-C8D52C783CE3}"/>
                  </a:ext>
                </a:extLst>
              </p:cNvPr>
              <p:cNvSpPr/>
              <p:nvPr/>
            </p:nvSpPr>
            <p:spPr>
              <a:xfrm>
                <a:off x="0" y="0"/>
                <a:ext cx="2155706"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chemeClr val="accent6">
                  <a:lumMod val="20000"/>
                  <a:lumOff val="80000"/>
                </a:schemeClr>
              </a:solidFill>
            </p:spPr>
            <p:txBody>
              <a:bodyPr/>
              <a:lstStyle/>
              <a:p>
                <a:endParaRPr lang="en-US" dirty="0"/>
              </a:p>
            </p:txBody>
          </p:sp>
          <p:sp>
            <p:nvSpPr>
              <p:cNvPr id="37" name="TextBox 7">
                <a:extLst>
                  <a:ext uri="{FF2B5EF4-FFF2-40B4-BE49-F238E27FC236}">
                    <a16:creationId xmlns:a16="http://schemas.microsoft.com/office/drawing/2014/main" id="{B6963AE9-693E-A35B-2D5D-489CC8DAFCC2}"/>
                  </a:ext>
                </a:extLst>
              </p:cNvPr>
              <p:cNvSpPr txBox="1"/>
              <p:nvPr/>
            </p:nvSpPr>
            <p:spPr>
              <a:xfrm>
                <a:off x="0" y="-28575"/>
                <a:ext cx="2077709" cy="2196042"/>
              </a:xfrm>
              <a:prstGeom prst="rect">
                <a:avLst/>
              </a:prstGeom>
            </p:spPr>
            <p:txBody>
              <a:bodyPr lIns="50800" tIns="50800" rIns="50800" bIns="50800" rtlCol="0" anchor="ctr"/>
              <a:lstStyle/>
              <a:p>
                <a:pPr algn="ctr">
                  <a:lnSpc>
                    <a:spcPts val="2659"/>
                  </a:lnSpc>
                </a:pPr>
                <a:endParaRPr/>
              </a:p>
            </p:txBody>
          </p:sp>
        </p:grpSp>
        <p:sp>
          <p:nvSpPr>
            <p:cNvPr id="39" name="Freeform 9">
              <a:extLst>
                <a:ext uri="{FF2B5EF4-FFF2-40B4-BE49-F238E27FC236}">
                  <a16:creationId xmlns:a16="http://schemas.microsoft.com/office/drawing/2014/main" id="{566186BD-A8B5-88B3-4F93-5B3DD0D599EA}"/>
                </a:ext>
              </a:extLst>
            </p:cNvPr>
            <p:cNvSpPr/>
            <p:nvPr/>
          </p:nvSpPr>
          <p:spPr>
            <a:xfrm>
              <a:off x="688623" y="2148647"/>
              <a:ext cx="7974533" cy="7727569"/>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chemeClr val="accent6">
                <a:lumMod val="20000"/>
                <a:lumOff val="80000"/>
              </a:schemeClr>
            </a:solidFill>
            <a:ln w="28575">
              <a:noFill/>
            </a:ln>
          </p:spPr>
        </p:sp>
        <p:sp>
          <p:nvSpPr>
            <p:cNvPr id="44" name="TextBox 14">
              <a:extLst>
                <a:ext uri="{FF2B5EF4-FFF2-40B4-BE49-F238E27FC236}">
                  <a16:creationId xmlns:a16="http://schemas.microsoft.com/office/drawing/2014/main" id="{5184A7A9-2F70-827A-5374-55705D04479C}"/>
                </a:ext>
              </a:extLst>
            </p:cNvPr>
            <p:cNvSpPr txBox="1"/>
            <p:nvPr/>
          </p:nvSpPr>
          <p:spPr>
            <a:xfrm>
              <a:off x="9753600" y="2460525"/>
              <a:ext cx="6553200" cy="6951790"/>
            </a:xfrm>
            <a:prstGeom prst="rect">
              <a:avLst/>
            </a:prstGeom>
          </p:spPr>
          <p:txBody>
            <a:bodyPr lIns="50800" tIns="50800" rIns="50800" bIns="50800" rtlCol="0" anchor="ctr"/>
            <a:lstStyle/>
            <a:p>
              <a:pPr algn="ctr">
                <a:lnSpc>
                  <a:spcPts val="2659"/>
                </a:lnSpc>
              </a:pPr>
              <a:endParaRPr/>
            </a:p>
          </p:txBody>
        </p:sp>
        <p:sp>
          <p:nvSpPr>
            <p:cNvPr id="45" name="Freeform 15">
              <a:extLst>
                <a:ext uri="{FF2B5EF4-FFF2-40B4-BE49-F238E27FC236}">
                  <a16:creationId xmlns:a16="http://schemas.microsoft.com/office/drawing/2014/main" id="{1FF0D3A6-6190-D1D8-BD29-BB8597E27CDC}"/>
                </a:ext>
              </a:extLst>
            </p:cNvPr>
            <p:cNvSpPr/>
            <p:nvPr/>
          </p:nvSpPr>
          <p:spPr>
            <a:xfrm>
              <a:off x="8257541" y="2673986"/>
              <a:ext cx="969375" cy="6738330"/>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2">
                <a:extLst>
                  <a:ext uri="{96DAC541-7B7A-43D3-8B79-37D633B846F1}">
                    <asvg:svgBlip xmlns="" xmlns:asvg="http://schemas.microsoft.com/office/drawing/2016/SVG/main" r:embed="rId3"/>
                  </a:ext>
                </a:extLst>
              </a:blip>
              <a:stretch>
                <a:fillRect b="-56269"/>
              </a:stretch>
            </a:blipFill>
          </p:spPr>
        </p:sp>
      </p:grpSp>
      <p:sp>
        <p:nvSpPr>
          <p:cNvPr id="12" name="TextBox 6">
            <a:extLst>
              <a:ext uri="{FF2B5EF4-FFF2-40B4-BE49-F238E27FC236}">
                <a16:creationId xmlns:a16="http://schemas.microsoft.com/office/drawing/2014/main" id="{4D6775FD-649D-CEE3-762B-766AA8F128E9}"/>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14" name="TextBox 13">
            <a:extLst>
              <a:ext uri="{FF2B5EF4-FFF2-40B4-BE49-F238E27FC236}">
                <a16:creationId xmlns:a16="http://schemas.microsoft.com/office/drawing/2014/main" id="{73D6E87F-910F-874F-395A-2AF9B9412F1F}"/>
              </a:ext>
            </a:extLst>
          </p:cNvPr>
          <p:cNvSpPr txBox="1"/>
          <p:nvPr/>
        </p:nvSpPr>
        <p:spPr>
          <a:xfrm>
            <a:off x="930675" y="3609740"/>
            <a:ext cx="7222725" cy="5986320"/>
          </a:xfrm>
          <a:prstGeom prst="roundRect">
            <a:avLst/>
          </a:prstGeom>
          <a:ln w="38100">
            <a:solidFill>
              <a:srgbClr val="7030A0"/>
            </a:solidFill>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20000"/>
              </a:lnSpc>
              <a:spcAft>
                <a:spcPts val="600"/>
              </a:spcAft>
            </a:pPr>
            <a:r>
              <a:rPr lang="en-US" sz="3600" u="sng" dirty="0" smtClean="0">
                <a:solidFill>
                  <a:srgbClr val="FF0000"/>
                </a:solidFill>
              </a:rPr>
              <a:t>Yêu cầu 1:</a:t>
            </a:r>
            <a:r>
              <a:rPr lang="vi-VN" sz="3600" dirty="0" smtClean="0"/>
              <a:t>Trên </a:t>
            </a:r>
            <a:r>
              <a:rPr lang="vi-VN" sz="3600" dirty="0"/>
              <a:t>ổ đĩa D: của máy tính dùng chung ở trường đã có một thư mục riêng của lớp 5A (hình 7.2). Giả sử em cũng cần lưu các tệp hình ảnh như của bạn Hoà. Hãy tạo cây thư mục của em để lưu trữ các tệp hình ảnh đó sao cho hợp lí.</a:t>
            </a:r>
            <a:endParaRPr lang="en-US" sz="3600" b="1" dirty="0">
              <a:solidFill>
                <a:schemeClr val="tx1"/>
              </a:solidFill>
              <a:latin typeface="Arial" panose="020B0604020202020204" pitchFamily="34" charset="0"/>
              <a:cs typeface="Arial" panose="020B0604020202020204" pitchFamily="34" charset="0"/>
            </a:endParaRPr>
          </a:p>
        </p:txBody>
      </p:sp>
      <p:sp>
        <p:nvSpPr>
          <p:cNvPr id="16" name="Freeform 48">
            <a:extLst>
              <a:ext uri="{FF2B5EF4-FFF2-40B4-BE49-F238E27FC236}">
                <a16:creationId xmlns:a16="http://schemas.microsoft.com/office/drawing/2014/main" id="{62241AD7-5CF6-FD20-B093-A712B122443F}"/>
              </a:ext>
            </a:extLst>
          </p:cNvPr>
          <p:cNvSpPr/>
          <p:nvPr/>
        </p:nvSpPr>
        <p:spPr>
          <a:xfrm>
            <a:off x="1938937" y="2384024"/>
            <a:ext cx="5618721"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nchor="ctr"/>
          <a:lstStyle/>
          <a:p>
            <a:pPr algn="ctr"/>
            <a:r>
              <a:rPr lang="en-US" sz="4000" b="1" dirty="0">
                <a:solidFill>
                  <a:schemeClr val="bg1"/>
                </a:solidFill>
                <a:latin typeface="Arial" panose="020B0604020202020204" pitchFamily="34" charset="0"/>
                <a:cs typeface="Arial" panose="020B0604020202020204" pitchFamily="34" charset="0"/>
              </a:rPr>
              <a:t>THỰC HÀNH</a:t>
            </a:r>
          </a:p>
        </p:txBody>
      </p:sp>
      <p:sp>
        <p:nvSpPr>
          <p:cNvPr id="21" name="TextBox 20">
            <a:extLst>
              <a:ext uri="{FF2B5EF4-FFF2-40B4-BE49-F238E27FC236}">
                <a16:creationId xmlns:a16="http://schemas.microsoft.com/office/drawing/2014/main" id="{73D6E87F-910F-874F-395A-2AF9B9412F1F}"/>
              </a:ext>
            </a:extLst>
          </p:cNvPr>
          <p:cNvSpPr txBox="1"/>
          <p:nvPr/>
        </p:nvSpPr>
        <p:spPr>
          <a:xfrm>
            <a:off x="9752431" y="2177567"/>
            <a:ext cx="7590009" cy="7457361"/>
          </a:xfrm>
          <a:prstGeom prst="roundRect">
            <a:avLst/>
          </a:prstGeom>
          <a:ln w="38100">
            <a:solidFill>
              <a:srgbClr val="7030A0"/>
            </a:solidFill>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20000"/>
              </a:lnSpc>
              <a:spcAft>
                <a:spcPts val="600"/>
              </a:spcAft>
            </a:pPr>
            <a:r>
              <a:rPr lang="en-US" sz="3600" u="sng" dirty="0">
                <a:solidFill>
                  <a:srgbClr val="FF0000"/>
                </a:solidFill>
              </a:rPr>
              <a:t>Yêu cầu </a:t>
            </a:r>
            <a:r>
              <a:rPr lang="en-US" sz="3600" u="sng" dirty="0" smtClean="0">
                <a:solidFill>
                  <a:srgbClr val="FF0000"/>
                </a:solidFill>
              </a:rPr>
              <a:t>2: </a:t>
            </a:r>
            <a:r>
              <a:rPr lang="vi-VN" sz="3600" dirty="0" smtClean="0"/>
              <a:t>Khi </a:t>
            </a:r>
            <a:r>
              <a:rPr lang="vi-VN" sz="3600" dirty="0"/>
              <a:t>học môn Tin học em đã tạo được các tệp trình chiếu (PowerPoint), tệp văn bản (Word) và tệp chương trình (Scratch). Hãy tạo cây thư mục của em trên máy tính dùng chung của trường (đã có cây thư mục như hình 7.2) để lưu các tệp của em khi học tập môn Tin học sao cho hợp lí.</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0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572335" y="2027989"/>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smtClean="0">
                <a:solidFill>
                  <a:srgbClr val="FAF8F0"/>
                </a:solidFill>
                <a:latin typeface="Arial" panose="020B0604020202020204" pitchFamily="34" charset="0"/>
                <a:cs typeface="Arial" panose="020B0604020202020204" pitchFamily="34" charset="0"/>
              </a:rPr>
              <a:t>THỰC HÀNH</a:t>
            </a:r>
            <a:endParaRPr lang="en-US" sz="7500" b="1" dirty="0">
              <a:solidFill>
                <a:srgbClr val="FAF8F0"/>
              </a:solidFill>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8" name="Picture 7">
            <a:extLst>
              <a:ext uri="{FF2B5EF4-FFF2-40B4-BE49-F238E27FC236}">
                <a16:creationId xmlns:a16="http://schemas.microsoft.com/office/drawing/2014/main" id="{C7F655ED-0738-80F5-65C2-F0835F5206A2}"/>
              </a:ext>
            </a:extLst>
          </p:cNvPr>
          <p:cNvPicPr>
            <a:picLocks noChangeAspect="1"/>
          </p:cNvPicPr>
          <p:nvPr/>
        </p:nvPicPr>
        <p:blipFill>
          <a:blip r:embed="rId7"/>
          <a:stretch>
            <a:fillRect/>
          </a:stretch>
        </p:blipFill>
        <p:spPr>
          <a:xfrm>
            <a:off x="11083358" y="3233621"/>
            <a:ext cx="56388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reeform 3">
            <a:extLst>
              <a:ext uri="{FF2B5EF4-FFF2-40B4-BE49-F238E27FC236}">
                <a16:creationId xmlns:a16="http://schemas.microsoft.com/office/drawing/2014/main" id="{73C294FD-999F-CF4F-3E71-E7A6C33C947E}"/>
              </a:ext>
            </a:extLst>
          </p:cNvPr>
          <p:cNvSpPr/>
          <p:nvPr/>
        </p:nvSpPr>
        <p:spPr>
          <a:xfrm>
            <a:off x="12877800" y="8106106"/>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5" name="Picture 14">
            <a:extLst>
              <a:ext uri="{FF2B5EF4-FFF2-40B4-BE49-F238E27FC236}">
                <a16:creationId xmlns:a16="http://schemas.microsoft.com/office/drawing/2014/main" id="{AFB9332A-042D-A6D6-4AF5-6C564E7E2BE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1600200" y="2877397"/>
            <a:ext cx="7543800" cy="595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sp>
        <p:nvSpPr>
          <p:cNvPr id="3" name="Rectangle: Rounded Corners 2">
            <a:extLst>
              <a:ext uri="{FF2B5EF4-FFF2-40B4-BE49-F238E27FC236}">
                <a16:creationId xmlns:a16="http://schemas.microsoft.com/office/drawing/2014/main" id="{B88A4E12-F1DB-356C-1A57-D33E4FF3468A}"/>
              </a:ext>
            </a:extLst>
          </p:cNvPr>
          <p:cNvSpPr/>
          <p:nvPr/>
        </p:nvSpPr>
        <p:spPr>
          <a:xfrm>
            <a:off x="6248400" y="1485900"/>
            <a:ext cx="4914900" cy="18288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Trò</a:t>
            </a:r>
            <a:r>
              <a:rPr kumimoji="0" lang="en-US" sz="8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chơi</a:t>
            </a:r>
            <a:endPar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9D40F75-95EF-4849-B5FF-3CADEF718F98}"/>
              </a:ext>
            </a:extLst>
          </p:cNvPr>
          <p:cNvSpPr txBox="1"/>
          <p:nvPr/>
        </p:nvSpPr>
        <p:spPr>
          <a:xfrm>
            <a:off x="1704181" y="5323522"/>
            <a:ext cx="14003337" cy="1477328"/>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Em </a:t>
            </a:r>
            <a:r>
              <a:rPr lang="en-US" sz="9600" b="1" dirty="0" smtClean="0">
                <a:solidFill>
                  <a:srgbClr val="002060"/>
                </a:solidFill>
                <a:latin typeface="Arial" panose="020B0604020202020204" pitchFamily="34" charset="0"/>
                <a:cs typeface="Arial" panose="020B0604020202020204" pitchFamily="34" charset="0"/>
              </a:rPr>
              <a:t>tập </a:t>
            </a:r>
            <a:r>
              <a:rPr kumimoji="0" lang="en-US" sz="9600" b="1" i="0"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làm</a:t>
            </a:r>
            <a:r>
              <a:rPr kumimoji="0" lang="en-US" sz="9600" b="1" i="0" u="none" strike="noStrike" kern="1200" cap="none" spc="0" normalizeH="0" noProof="0" dirty="0" smtClean="0">
                <a:ln>
                  <a:noFill/>
                </a:ln>
                <a:solidFill>
                  <a:srgbClr val="002060"/>
                </a:solidFill>
                <a:effectLst/>
                <a:uLnTx/>
                <a:uFillTx/>
                <a:latin typeface="Arial" panose="020B0604020202020204" pitchFamily="34" charset="0"/>
                <a:cs typeface="Arial" panose="020B0604020202020204" pitchFamily="34" charset="0"/>
              </a:rPr>
              <a:t> phóng viên</a:t>
            </a:r>
            <a:endParaRPr kumimoji="0" lang="en-US" sz="9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79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437334"/>
            <a:ext cx="16210929" cy="6469008"/>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95257" y="6818484"/>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2680126" y="515234"/>
            <a:ext cx="12927748" cy="1228863"/>
          </a:xfrm>
          <a:prstGeom prst="rect">
            <a:avLst/>
          </a:prstGeom>
        </p:spPr>
        <p:txBody>
          <a:bodyPr lIns="0" tIns="0" rIns="0" bIns="0" rtlCol="0" anchor="t">
            <a:spAutoFit/>
          </a:bodyPr>
          <a:lstStyle/>
          <a:p>
            <a:pPr algn="ctr">
              <a:lnSpc>
                <a:spcPts val="10500"/>
              </a:lnSpc>
            </a:pPr>
            <a:r>
              <a:rPr lang="en-US" sz="7500" b="1">
                <a:solidFill>
                  <a:srgbClr val="FAF8F0"/>
                </a:solidFill>
                <a:latin typeface="Arial" panose="020B0604020202020204" pitchFamily="34" charset="0"/>
                <a:cs typeface="Arial" panose="020B0604020202020204" pitchFamily="34" charset="0"/>
              </a:rPr>
              <a:t>GHI NHỚ</a:t>
            </a:r>
            <a:endParaRPr lang="en-US" sz="7500" b="1" dirty="0">
              <a:solidFill>
                <a:srgbClr val="FAF8F0"/>
              </a:solidFill>
              <a:latin typeface="Arial" panose="020B0604020202020204" pitchFamily="34" charset="0"/>
              <a:cs typeface="Arial" panose="020B0604020202020204" pitchFamily="34" charset="0"/>
            </a:endParaRPr>
          </a:p>
        </p:txBody>
      </p:sp>
      <p:sp>
        <p:nvSpPr>
          <p:cNvPr id="7" name="Freeform 7"/>
          <p:cNvSpPr/>
          <p:nvPr/>
        </p:nvSpPr>
        <p:spPr>
          <a:xfrm rot="-1099781">
            <a:off x="-31382" y="1987939"/>
            <a:ext cx="3263164" cy="1243240"/>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368334" y="3585144"/>
            <a:ext cx="15316199" cy="4173387"/>
          </a:xfrm>
          <a:prstGeom prst="rect">
            <a:avLst/>
          </a:prstGeom>
          <a:noFill/>
        </p:spPr>
        <p:txBody>
          <a:bodyPr wrap="square">
            <a:spAutoFit/>
          </a:bodyPr>
          <a:lstStyle/>
          <a:p>
            <a:pPr marL="796925" indent="-796925" algn="just">
              <a:lnSpc>
                <a:spcPct val="120000"/>
              </a:lnSpc>
              <a:spcAft>
                <a:spcPts val="600"/>
              </a:spcAft>
              <a:buFont typeface="Wingdings" panose="05000000000000000000" pitchFamily="2" charset="2"/>
              <a:buChar char="Ø"/>
            </a:pPr>
            <a:r>
              <a:rPr lang="vi-VN" sz="4400" dirty="0"/>
              <a:t>Một cây thư mục với cấu trúc hợp lí giúp em sắp xếp, phân loại thông tin lưu trên máy tính một cách khoa học, dễ nhớ. </a:t>
            </a:r>
            <a:endParaRPr lang="en-US" sz="4400" dirty="0"/>
          </a:p>
          <a:p>
            <a:pPr marL="796925" indent="-796925" algn="just">
              <a:lnSpc>
                <a:spcPct val="120000"/>
              </a:lnSpc>
              <a:spcAft>
                <a:spcPts val="600"/>
              </a:spcAft>
              <a:buFont typeface="Wingdings" panose="05000000000000000000" pitchFamily="2" charset="2"/>
              <a:buChar char="Ø"/>
            </a:pPr>
            <a:r>
              <a:rPr lang="vi-VN" sz="4400" dirty="0"/>
              <a:t>Tạo cây thư mục với cấu trúc hợp lí giúp em tìm kiếm thông tin một cách dễ dàng, nhanh chóng.</a:t>
            </a:r>
            <a:endParaRPr lang="en-US" sz="4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5719" y="0"/>
            <a:ext cx="18323720" cy="10287000"/>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6"/>
          <a:stretch>
            <a:fillRect/>
          </a:stretch>
        </p:blipFill>
        <p:spPr>
          <a:xfrm>
            <a:off x="-1828800" y="0"/>
            <a:ext cx="731043" cy="731043"/>
          </a:xfrm>
          <a:prstGeom prst="rect">
            <a:avLst/>
          </a:prstGeom>
        </p:spPr>
      </p:pic>
      <p:sp>
        <p:nvSpPr>
          <p:cNvPr id="13" name="TextBox 12">
            <a:extLst>
              <a:ext uri="{FF2B5EF4-FFF2-40B4-BE49-F238E27FC236}">
                <a16:creationId xmlns:a16="http://schemas.microsoft.com/office/drawing/2014/main" id="{69D40F75-95EF-4849-B5FF-3CADEF718F98}"/>
              </a:ext>
            </a:extLst>
          </p:cNvPr>
          <p:cNvSpPr txBox="1"/>
          <p:nvPr/>
        </p:nvSpPr>
        <p:spPr>
          <a:xfrm>
            <a:off x="401241" y="4457700"/>
            <a:ext cx="17449800" cy="2215991"/>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baseline="0" dirty="0" smtClean="0">
                <a:solidFill>
                  <a:srgbClr val="0070C0"/>
                </a:solidFill>
                <a:latin typeface="Arial" panose="020B0604020202020204" pitchFamily="34" charset="0"/>
                <a:cs typeface="Arial" panose="020B0604020202020204" pitchFamily="34" charset="0"/>
              </a:rPr>
              <a:t>Kính</a:t>
            </a:r>
            <a:r>
              <a:rPr lang="en-US" sz="7200" b="1" dirty="0" smtClean="0">
                <a:solidFill>
                  <a:srgbClr val="0070C0"/>
                </a:solidFill>
                <a:latin typeface="Arial" panose="020B0604020202020204" pitchFamily="34" charset="0"/>
                <a:cs typeface="Arial" panose="020B0604020202020204" pitchFamily="34" charset="0"/>
              </a:rPr>
              <a:t> chúc các Thầy, </a:t>
            </a:r>
            <a:r>
              <a:rPr lang="en-US" sz="7200" b="1" dirty="0">
                <a:solidFill>
                  <a:srgbClr val="0070C0"/>
                </a:solidFill>
                <a:latin typeface="Arial" panose="020B0604020202020204" pitchFamily="34" charset="0"/>
                <a:cs typeface="Arial" panose="020B0604020202020204" pitchFamily="34" charset="0"/>
              </a:rPr>
              <a:t>C</a:t>
            </a:r>
            <a:r>
              <a:rPr lang="en-US" sz="7200" b="1" dirty="0" smtClean="0">
                <a:solidFill>
                  <a:srgbClr val="0070C0"/>
                </a:solidFill>
                <a:latin typeface="Arial" panose="020B0604020202020204" pitchFamily="34" charset="0"/>
                <a:cs typeface="Arial" panose="020B0604020202020204" pitchFamily="34" charset="0"/>
              </a:rPr>
              <a:t>ô giáo và các em thật nhiều sức khỏe</a:t>
            </a:r>
            <a:endParaRPr kumimoji="0" lang="en-US" sz="7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6" name="Rectangle: Rounded Corners 2">
            <a:extLst>
              <a:ext uri="{FF2B5EF4-FFF2-40B4-BE49-F238E27FC236}">
                <a16:creationId xmlns:a16="http://schemas.microsoft.com/office/drawing/2014/main" id="{B88A4E12-F1DB-356C-1A57-D33E4FF3468A}"/>
              </a:ext>
            </a:extLst>
          </p:cNvPr>
          <p:cNvSpPr/>
          <p:nvPr/>
        </p:nvSpPr>
        <p:spPr>
          <a:xfrm>
            <a:off x="3657600" y="876300"/>
            <a:ext cx="10439400" cy="18288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8000" b="1" dirty="0">
                <a:solidFill>
                  <a:srgbClr val="7030A0"/>
                </a:solidFill>
                <a:latin typeface="Arial" panose="020B0604020202020204" pitchFamily="34" charset="0"/>
                <a:cs typeface="Arial" panose="020B0604020202020204" pitchFamily="34" charset="0"/>
              </a:rPr>
              <a:t>BÀI HỌC KẾT THÚC</a:t>
            </a:r>
          </a:p>
        </p:txBody>
      </p:sp>
    </p:spTree>
    <p:extLst>
      <p:ext uri="{BB962C8B-B14F-4D97-AF65-F5344CB8AC3E}">
        <p14:creationId xmlns:p14="http://schemas.microsoft.com/office/powerpoint/2010/main" val="1254785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par>
                                <p:cTn id="7" presetID="6" presetClass="entr" presetSubtype="16"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circle(in)">
                                      <p:cBhvr>
                                        <p:cTn id="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10" repeatCount="indefinite" fill="hold" display="0">
                  <p:stCondLst>
                    <p:cond delay="indefinite"/>
                  </p:stCondLst>
                  <p:endCondLst>
                    <p:cond evt="onStopAudio" delay="0">
                      <p:tgtEl>
                        <p:sldTgt/>
                      </p:tgtEl>
                    </p:cond>
                  </p:endCondLst>
                </p:cTn>
                <p:tgtEl>
                  <p:spTgt spid="99"/>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5719" y="0"/>
            <a:ext cx="18323720" cy="10287000"/>
          </a:xfrm>
          <a:prstGeom prst="rect">
            <a:avLst/>
          </a:prstGeom>
        </p:spPr>
      </p:pic>
      <p:pic>
        <p:nvPicPr>
          <p:cNvPr id="3" name="nhackhoid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313314807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
        <p:nvSpPr>
          <p:cNvPr id="5" name="Thought Bubble: Cloud 126">
            <a:extLst>
              <a:ext uri="{FF2B5EF4-FFF2-40B4-BE49-F238E27FC236}">
                <a16:creationId xmlns:a16="http://schemas.microsoft.com/office/drawing/2014/main" id="{EBB6908F-B473-D0F1-3807-3E4753147971}"/>
              </a:ext>
            </a:extLst>
          </p:cNvPr>
          <p:cNvSpPr/>
          <p:nvPr/>
        </p:nvSpPr>
        <p:spPr>
          <a:xfrm>
            <a:off x="1905000" y="2191274"/>
            <a:ext cx="13525500" cy="4343399"/>
          </a:xfrm>
          <a:prstGeom prst="cloudCallout">
            <a:avLst>
              <a:gd name="adj1" fmla="val -33234"/>
              <a:gd name="adj2" fmla="val 6510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5000" dirty="0">
                <a:solidFill>
                  <a:srgbClr val="FF0000"/>
                </a:solidFill>
                <a:latin typeface="Arial" panose="020B0604020202020204" pitchFamily="34" charset="0"/>
                <a:cs typeface="Arial" panose="020B0604020202020204" pitchFamily="34" charset="0"/>
              </a:rPr>
              <a:t>Câu </a:t>
            </a:r>
            <a:r>
              <a:rPr lang="en-US" sz="5000" dirty="0" smtClean="0">
                <a:solidFill>
                  <a:srgbClr val="FF0000"/>
                </a:solidFill>
                <a:latin typeface="Arial" panose="020B0604020202020204" pitchFamily="34" charset="0"/>
                <a:cs typeface="Arial" panose="020B0604020202020204" pitchFamily="34" charset="0"/>
              </a:rPr>
              <a:t>1: </a:t>
            </a:r>
            <a:r>
              <a:rPr lang="en-US" sz="5000" dirty="0">
                <a:solidFill>
                  <a:srgbClr val="0070C0"/>
                </a:solidFill>
                <a:latin typeface="Arial" panose="020B0604020202020204" pitchFamily="34" charset="0"/>
                <a:cs typeface="Arial" panose="020B0604020202020204" pitchFamily="34" charset="0"/>
              </a:rPr>
              <a:t>Việc sắp xếp đồ vật hợp lí sẽ giúp em điều gì?</a:t>
            </a:r>
            <a:endParaRPr lang="en-US" sz="5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algn="ctr">
                <a:lnSpc>
                  <a:spcPts val="2659"/>
                </a:lnSpc>
              </a:pPr>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algn="ctr">
              <a:lnSpc>
                <a:spcPts val="10500"/>
              </a:lnSpc>
            </a:pPr>
            <a:r>
              <a:rPr lang="en-US" sz="6000" b="1" dirty="0">
                <a:solidFill>
                  <a:srgbClr val="FAF8F0"/>
                </a:solidFill>
                <a:latin typeface="Arial" panose="020B0604020202020204" pitchFamily="34" charset="0"/>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sp>
        <p:nvSpPr>
          <p:cNvPr id="23" name="Thought Bubble: Cloud 126">
            <a:extLst>
              <a:ext uri="{FF2B5EF4-FFF2-40B4-BE49-F238E27FC236}">
                <a16:creationId xmlns:a16="http://schemas.microsoft.com/office/drawing/2014/main" id="{CC884274-E0C2-33AC-4566-0CA89B67DFFA}"/>
              </a:ext>
            </a:extLst>
          </p:cNvPr>
          <p:cNvSpPr/>
          <p:nvPr/>
        </p:nvSpPr>
        <p:spPr>
          <a:xfrm>
            <a:off x="1752600" y="2887158"/>
            <a:ext cx="12954000" cy="3173953"/>
          </a:xfrm>
          <a:prstGeom prst="cloudCallout">
            <a:avLst>
              <a:gd name="adj1" fmla="val -36974"/>
              <a:gd name="adj2" fmla="val 7446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200" dirty="0">
                <a:solidFill>
                  <a:srgbClr val="FF0000"/>
                </a:solidFill>
                <a:latin typeface="Arial" panose="020B0604020202020204" pitchFamily="34" charset="0"/>
                <a:cs typeface="Arial" panose="020B0604020202020204" pitchFamily="34" charset="0"/>
              </a:rPr>
              <a:t>Câu </a:t>
            </a:r>
            <a:r>
              <a:rPr lang="en-US" sz="4200" dirty="0" smtClean="0">
                <a:solidFill>
                  <a:srgbClr val="FF0000"/>
                </a:solidFill>
                <a:latin typeface="Arial" panose="020B0604020202020204" pitchFamily="34" charset="0"/>
                <a:cs typeface="Arial" panose="020B0604020202020204" pitchFamily="34" charset="0"/>
              </a:rPr>
              <a:t>2: </a:t>
            </a:r>
            <a:r>
              <a:rPr lang="en-US" sz="4200" dirty="0">
                <a:solidFill>
                  <a:srgbClr val="00B0F0"/>
                </a:solidFill>
                <a:latin typeface="Arial" panose="020B0604020202020204" pitchFamily="34" charset="0"/>
                <a:cs typeface="Arial" panose="020B0604020202020204" pitchFamily="34" charset="0"/>
              </a:rPr>
              <a:t>Em hãy nêu khái niệm “THƯ MỤC”</a:t>
            </a:r>
            <a:endParaRPr lang="en-US" sz="4200" b="1" dirty="0">
              <a:solidFill>
                <a:srgbClr val="00B0F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2362200" y="1563242"/>
            <a:ext cx="135636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 y="6307825"/>
            <a:ext cx="3314700" cy="3160576"/>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3563600" y="6307825"/>
            <a:ext cx="3018213" cy="3444051"/>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3276600" y="3771900"/>
            <a:ext cx="115062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400" b="1" cap="all" dirty="0">
                <a:solidFill>
                  <a:srgbClr val="FF0000"/>
                </a:solidFill>
                <a:latin typeface="Arial Bold" panose="020B0704020202020204" pitchFamily="34" charset="0"/>
                <a:cs typeface="Arial Bold" panose="020B0704020202020204" pitchFamily="34" charset="0"/>
              </a:rPr>
              <a:t>BÀI </a:t>
            </a:r>
            <a:r>
              <a:rPr lang="en-US" sz="5400" b="1" cap="all" dirty="0" smtClean="0">
                <a:solidFill>
                  <a:srgbClr val="FF0000"/>
                </a:solidFill>
                <a:latin typeface="Arial Bold" panose="020B0704020202020204" pitchFamily="34" charset="0"/>
                <a:cs typeface="Arial Bold" panose="020B0704020202020204" pitchFamily="34" charset="0"/>
              </a:rPr>
              <a:t>7: </a:t>
            </a:r>
            <a:r>
              <a:rPr lang="vi-VN" sz="5400" b="1" cap="all" dirty="0">
                <a:solidFill>
                  <a:srgbClr val="0000FF"/>
                </a:solidFill>
                <a:latin typeface="Arial Bold" panose="020B0704020202020204" pitchFamily="34" charset="0"/>
                <a:cs typeface="Arial Bold" panose="020B0704020202020204" pitchFamily="34" charset="0"/>
              </a:rPr>
              <a:t>TẠO CÂY THƯ MỤC </a:t>
            </a:r>
            <a:endParaRPr lang="en-US" sz="5400" b="1" cap="all" dirty="0" smtClean="0">
              <a:solidFill>
                <a:srgbClr val="0000FF"/>
              </a:solidFill>
              <a:latin typeface="Arial Bold" panose="020B0704020202020204" pitchFamily="34" charset="0"/>
              <a:cs typeface="Arial Bold" panose="020B0704020202020204" pitchFamily="34" charset="0"/>
            </a:endParaRPr>
          </a:p>
          <a:p>
            <a:pPr>
              <a:lnSpc>
                <a:spcPct val="130000"/>
              </a:lnSpc>
              <a:spcBef>
                <a:spcPts val="1200"/>
              </a:spcBef>
              <a:spcAft>
                <a:spcPts val="1200"/>
              </a:spcAft>
            </a:pPr>
            <a:r>
              <a:rPr lang="vi-VN" sz="5400" b="1" cap="all" dirty="0" smtClean="0">
                <a:solidFill>
                  <a:srgbClr val="0000FF"/>
                </a:solidFill>
                <a:latin typeface="Arial Bold" panose="020B0704020202020204" pitchFamily="34" charset="0"/>
                <a:cs typeface="Arial Bold" panose="020B0704020202020204" pitchFamily="34" charset="0"/>
              </a:rPr>
              <a:t>VỚI </a:t>
            </a:r>
            <a:r>
              <a:rPr lang="vi-VN" sz="5400" b="1" cap="all" dirty="0">
                <a:solidFill>
                  <a:srgbClr val="0000FF"/>
                </a:solidFill>
                <a:latin typeface="Arial Bold" panose="020B0704020202020204" pitchFamily="34" charset="0"/>
                <a:cs typeface="Arial Bold" panose="020B0704020202020204" pitchFamily="34" charset="0"/>
              </a:rPr>
              <a:t>CẤU TRÚC HỢP LÍ</a:t>
            </a:r>
            <a:endParaRPr lang="en-US" sz="5400" b="1" cap="all" dirty="0">
              <a:solidFill>
                <a:srgbClr val="0000FF"/>
              </a:solidFill>
              <a:latin typeface="Arial Bold" panose="020B0704020202020204" pitchFamily="34" charset="0"/>
              <a:cs typeface="Arial Bold" panose="020B07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8" name="Freeform 5">
            <a:extLst>
              <a:ext uri="{FF2B5EF4-FFF2-40B4-BE49-F238E27FC236}">
                <a16:creationId xmlns:a16="http://schemas.microsoft.com/office/drawing/2014/main" id="{38CB643D-4A15-CDB0-DA07-4F78967C2A0E}"/>
              </a:ext>
            </a:extLst>
          </p:cNvPr>
          <p:cNvSpPr/>
          <p:nvPr/>
        </p:nvSpPr>
        <p:spPr>
          <a:xfrm>
            <a:off x="2371025" y="1605235"/>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huống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6">
            <a:extLst>
              <a:ext uri="{FF2B5EF4-FFF2-40B4-BE49-F238E27FC236}">
                <a16:creationId xmlns:a16="http://schemas.microsoft.com/office/drawing/2014/main" id="{0AB9FD9D-7410-5EB5-5BB5-BB312A1AFF9B}"/>
              </a:ext>
            </a:extLst>
          </p:cNvPr>
          <p:cNvSpPr/>
          <p:nvPr/>
        </p:nvSpPr>
        <p:spPr>
          <a:xfrm>
            <a:off x="570008" y="2843223"/>
            <a:ext cx="10312874" cy="5645916"/>
          </a:xfrm>
          <a:custGeom>
            <a:avLst/>
            <a:gdLst/>
            <a:ahLst/>
            <a:cxnLst/>
            <a:rect l="l" t="t" r="r" b="b"/>
            <a:pathLst>
              <a:path w="13486685" h="6709626">
                <a:moveTo>
                  <a:pt x="0" y="0"/>
                </a:moveTo>
                <a:lnTo>
                  <a:pt x="13486684" y="0"/>
                </a:lnTo>
                <a:lnTo>
                  <a:pt x="13486684" y="6709625"/>
                </a:lnTo>
                <a:lnTo>
                  <a:pt x="0" y="6709625"/>
                </a:lnTo>
                <a:lnTo>
                  <a:pt x="0" y="0"/>
                </a:lnTo>
                <a:close/>
              </a:path>
            </a:pathLst>
          </a:custGeom>
          <a:blipFill>
            <a:blip r:embed="rId8"/>
            <a:stretch>
              <a:fillRect/>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1433121" y="3437974"/>
            <a:ext cx="8519011" cy="4456413"/>
          </a:xfrm>
          <a:prstGeom prst="rect">
            <a:avLst/>
          </a:prstGeom>
          <a:noFill/>
        </p:spPr>
        <p:txBody>
          <a:bodyPr wrap="square">
            <a:spAutoFit/>
          </a:bodyPr>
          <a:lstStyle/>
          <a:p>
            <a:pPr lvl="0" algn="just">
              <a:lnSpc>
                <a:spcPct val="120000"/>
              </a:lnSpc>
              <a:spcBef>
                <a:spcPts val="1200"/>
              </a:spcBef>
              <a:buClr>
                <a:srgbClr val="FF0000"/>
              </a:buClr>
              <a:tabLst>
                <a:tab pos="1887538" algn="l"/>
              </a:tabLst>
            </a:pPr>
            <a:r>
              <a:rPr lang="vi-VN" sz="4000" dirty="0"/>
              <a:t>Hoà có sở thích tìm kiếm, sưu tập hình ảnh phong cảnh, các loài hoa và động vật để lưu trữ vào máy tính. Để lưu trữ hình ảnh một cách hợp lí, dễ tìm kiếm mỗi khi cần, Hoà đã tạo cây thư mục như hình 7.1.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8069884" y="7291574"/>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28600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0288077" y="1485900"/>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148869" y="2494547"/>
              <a:ext cx="5238935" cy="7216387"/>
              <a:chOff x="12148869"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148869"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4" name="Group 33">
            <a:extLst>
              <a:ext uri="{FF2B5EF4-FFF2-40B4-BE49-F238E27FC236}">
                <a16:creationId xmlns:a16="http://schemas.microsoft.com/office/drawing/2014/main" id="{667DAB7D-BDD0-A129-D23C-532155768EB2}"/>
              </a:ext>
            </a:extLst>
          </p:cNvPr>
          <p:cNvGrpSpPr/>
          <p:nvPr/>
        </p:nvGrpSpPr>
        <p:grpSpPr>
          <a:xfrm>
            <a:off x="1053046" y="1885388"/>
            <a:ext cx="8395754" cy="7799736"/>
            <a:chOff x="1053046" y="1885388"/>
            <a:chExt cx="8395754" cy="7799736"/>
          </a:xfrm>
        </p:grpSpPr>
        <p:sp>
          <p:nvSpPr>
            <p:cNvPr id="19" name="Freeform 2">
              <a:extLst>
                <a:ext uri="{FF2B5EF4-FFF2-40B4-BE49-F238E27FC236}">
                  <a16:creationId xmlns:a16="http://schemas.microsoft.com/office/drawing/2014/main" id="{491171D3-BD52-D3FD-6D40-613432CE12D6}"/>
                </a:ext>
              </a:extLst>
            </p:cNvPr>
            <p:cNvSpPr/>
            <p:nvPr/>
          </p:nvSpPr>
          <p:spPr>
            <a:xfrm>
              <a:off x="1053046" y="1885388"/>
              <a:ext cx="8395754" cy="77997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Rectangle 20">
              <a:extLst>
                <a:ext uri="{FF2B5EF4-FFF2-40B4-BE49-F238E27FC236}">
                  <a16:creationId xmlns:a16="http://schemas.microsoft.com/office/drawing/2014/main" id="{AEF3D21B-C28B-6505-8B53-DF28E5D61B1D}"/>
                </a:ext>
              </a:extLst>
            </p:cNvPr>
            <p:cNvSpPr/>
            <p:nvPr/>
          </p:nvSpPr>
          <p:spPr>
            <a:xfrm>
              <a:off x="1483327" y="4533900"/>
              <a:ext cx="7535192" cy="3286862"/>
            </a:xfrm>
            <a:prstGeom prst="rect">
              <a:avLst/>
            </a:prstGeom>
          </p:spPr>
          <p:txBody>
            <a:bodyPr wrap="square">
              <a:spAutoFit/>
            </a:bodyPr>
            <a:lstStyle/>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Mô tả cây thư mục mà bạn Hoà đã tạo.</a:t>
              </a:r>
              <a:endParaRPr lang="en-US" sz="4000" dirty="0"/>
            </a:p>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Nhận xét cây thư mục mà Hoà đã tạo.</a:t>
              </a:r>
              <a:endParaRPr lang="en-US" sz="40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BB4DFE2-ED3C-A710-2F65-B955E48A18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8246"/>
                      </a14:imgEffect>
                    </a14:imgLayer>
                  </a14:imgProps>
                </a:ext>
              </a:extLst>
            </a:blip>
            <a:stretch>
              <a:fillRect/>
            </a:stretch>
          </p:blipFill>
          <p:spPr>
            <a:xfrm>
              <a:off x="6402447" y="7484120"/>
              <a:ext cx="2598187" cy="2079095"/>
            </a:xfrm>
            <a:prstGeom prst="rect">
              <a:avLst/>
            </a:prstGeom>
          </p:spPr>
        </p:pic>
        <p:sp>
          <p:nvSpPr>
            <p:cNvPr id="30" name="TextBox 29">
              <a:extLst>
                <a:ext uri="{FF2B5EF4-FFF2-40B4-BE49-F238E27FC236}">
                  <a16:creationId xmlns:a16="http://schemas.microsoft.com/office/drawing/2014/main" id="{222DC426-3E4D-EA6B-8D4E-42915B3749BE}"/>
                </a:ext>
              </a:extLst>
            </p:cNvPr>
            <p:cNvSpPr txBox="1"/>
            <p:nvPr/>
          </p:nvSpPr>
          <p:spPr>
            <a:xfrm>
              <a:off x="2286000" y="2855241"/>
              <a:ext cx="6315809" cy="1569660"/>
            </a:xfrm>
            <a:prstGeom prst="rect">
              <a:avLst/>
            </a:prstGeom>
            <a:noFill/>
          </p:spPr>
          <p:txBody>
            <a:bodyPr wrap="square">
              <a:spAutoFit/>
            </a:bodyPr>
            <a:lstStyle/>
            <a:p>
              <a:pPr algn="ctr">
                <a:lnSpc>
                  <a:spcPct val="120000"/>
                </a:lnSpc>
              </a:pPr>
              <a:r>
                <a:rPr lang="en-US" sz="4000" b="1" dirty="0">
                  <a:solidFill>
                    <a:srgbClr val="0000FF"/>
                  </a:solidFill>
                  <a:latin typeface="Arial" panose="020B0604020202020204" pitchFamily="34" charset="0"/>
                  <a:cs typeface="Arial" panose="020B0604020202020204" pitchFamily="34" charset="0"/>
                </a:rPr>
                <a:t>Em cùng bạn thảo </a:t>
              </a:r>
              <a:r>
                <a:rPr lang="en-US" sz="4000" b="1" dirty="0" smtClean="0">
                  <a:solidFill>
                    <a:srgbClr val="0000FF"/>
                  </a:solidFill>
                  <a:latin typeface="Arial" panose="020B0604020202020204" pitchFamily="34" charset="0"/>
                  <a:cs typeface="Arial" panose="020B0604020202020204" pitchFamily="34" charset="0"/>
                </a:rPr>
                <a:t>luận nhóm </a:t>
              </a:r>
              <a:r>
                <a:rPr lang="en-US" sz="4000" b="1" dirty="0">
                  <a:solidFill>
                    <a:srgbClr val="0000FF"/>
                  </a:solidFill>
                  <a:latin typeface="Arial" panose="020B0604020202020204" pitchFamily="34" charset="0"/>
                  <a:cs typeface="Arial" panose="020B0604020202020204" pitchFamily="34" charset="0"/>
                </a:rPr>
                <a:t>và thực hiện:</a:t>
              </a:r>
            </a:p>
          </p:txBody>
        </p:sp>
      </p:grpSp>
      <p:sp>
        <p:nvSpPr>
          <p:cNvPr id="32" name="Freeform 12">
            <a:extLst>
              <a:ext uri="{FF2B5EF4-FFF2-40B4-BE49-F238E27FC236}">
                <a16:creationId xmlns:a16="http://schemas.microsoft.com/office/drawing/2014/main" id="{1F1D1558-F530-7D50-7162-31D6CCF17F75}"/>
              </a:ext>
            </a:extLst>
          </p:cNvPr>
          <p:cNvSpPr/>
          <p:nvPr/>
        </p:nvSpPr>
        <p:spPr>
          <a:xfrm>
            <a:off x="16689592" y="8482172"/>
            <a:ext cx="1547579" cy="1618191"/>
          </a:xfrm>
          <a:custGeom>
            <a:avLst/>
            <a:gdLst/>
            <a:ahLst/>
            <a:cxnLst/>
            <a:rect l="l" t="t" r="r" b="b"/>
            <a:pathLst>
              <a:path w="1547579" h="1618191">
                <a:moveTo>
                  <a:pt x="0" y="0"/>
                </a:moveTo>
                <a:lnTo>
                  <a:pt x="1547580" y="0"/>
                </a:lnTo>
                <a:lnTo>
                  <a:pt x="1547580" y="1618191"/>
                </a:lnTo>
                <a:lnTo>
                  <a:pt x="0" y="161819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3917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algn="ctr">
              <a:lnSpc>
                <a:spcPct val="120000"/>
              </a:lnSpc>
            </a:pPr>
            <a:r>
              <a:rPr lang="vi-VN" sz="5400" b="1" dirty="0">
                <a:solidFill>
                  <a:schemeClr val="bg1"/>
                </a:solidFill>
              </a:rPr>
              <a:t>Tạo </a:t>
            </a:r>
            <a:r>
              <a:rPr lang="en-US" sz="5400" b="1" dirty="0" err="1">
                <a:solidFill>
                  <a:schemeClr val="bg1"/>
                </a:solidFill>
                <a:latin typeface="Arial" panose="020B0604020202020204" pitchFamily="34" charset="0"/>
                <a:cs typeface="Arial" panose="020B0604020202020204" pitchFamily="34" charset="0"/>
              </a:rPr>
              <a:t>cây</a:t>
            </a:r>
            <a:r>
              <a:rPr lang="vi-VN" sz="5400" b="1" dirty="0">
                <a:solidFill>
                  <a:schemeClr val="bg1"/>
                </a:solidFill>
              </a:rPr>
              <a:t> thư mục với cấu trúc hợp lí</a:t>
            </a:r>
            <a:endParaRPr lang="en-US" sz="5000" dirty="0">
              <a:solidFill>
                <a:schemeClr val="bg1"/>
              </a:solidFill>
              <a:latin typeface="Coustard"/>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Cây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thư</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mục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Hòa</a:t>
                </a:r>
                <a:endParaRPr lang="en-US" sz="3200" b="1" dirty="0">
                  <a:latin typeface="Arial" panose="020B0604020202020204" pitchFamily="34" charset="0"/>
                  <a:cs typeface="Arial" panose="020B0604020202020204" pitchFamily="34" charset="0"/>
                </a:endParaRPr>
              </a:p>
            </p:txBody>
          </p:sp>
        </p:grpSp>
      </p:grpSp>
      <p:sp>
        <p:nvSpPr>
          <p:cNvPr id="16" name="Freeform 6">
            <a:extLst>
              <a:ext uri="{FF2B5EF4-FFF2-40B4-BE49-F238E27FC236}">
                <a16:creationId xmlns:a16="http://schemas.microsoft.com/office/drawing/2014/main" id="{D10450C5-04C9-EC84-2CFF-890F94C8436C}"/>
              </a:ext>
            </a:extLst>
          </p:cNvPr>
          <p:cNvSpPr/>
          <p:nvPr/>
        </p:nvSpPr>
        <p:spPr>
          <a:xfrm>
            <a:off x="539036" y="2724796"/>
            <a:ext cx="10801586" cy="6085285"/>
          </a:xfrm>
          <a:custGeom>
            <a:avLst/>
            <a:gdLst/>
            <a:ahLst/>
            <a:cxnLst/>
            <a:rect l="l" t="t" r="r" b="b"/>
            <a:pathLst>
              <a:path w="13645385" h="6233525">
                <a:moveTo>
                  <a:pt x="0" y="0"/>
                </a:moveTo>
                <a:lnTo>
                  <a:pt x="13645386" y="0"/>
                </a:lnTo>
                <a:lnTo>
                  <a:pt x="13645386" y="6233525"/>
                </a:lnTo>
                <a:lnTo>
                  <a:pt x="0" y="6233525"/>
                </a:lnTo>
                <a:lnTo>
                  <a:pt x="0" y="0"/>
                </a:lnTo>
                <a:close/>
              </a:path>
            </a:pathLst>
          </a:custGeom>
          <a:blipFill>
            <a:blip r:embed="rId6"/>
            <a:stretch>
              <a:fillRect l="-32146" r="-41468"/>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646207" y="2857500"/>
            <a:ext cx="10555193" cy="5503494"/>
          </a:xfrm>
          <a:prstGeom prst="rect">
            <a:avLst/>
          </a:prstGeom>
          <a:noFill/>
        </p:spPr>
        <p:txBody>
          <a:bodyPr wrap="square">
            <a:spAutoFit/>
          </a:bodyPr>
          <a:lstStyle/>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t>Trên ổ đĩa </a:t>
            </a:r>
            <a:r>
              <a:rPr lang="vi-VN" sz="3600" b="1" dirty="0"/>
              <a:t>D</a:t>
            </a:r>
            <a:r>
              <a:rPr lang="vi-VN" sz="3600" dirty="0"/>
              <a:t>: Hoà đã tạo thư mục </a:t>
            </a:r>
            <a:r>
              <a:rPr lang="vi-VN" sz="3600" b="1" dirty="0"/>
              <a:t>Trần Minh Hoà </a:t>
            </a:r>
            <a:r>
              <a:rPr lang="vi-VN" sz="3600" dirty="0"/>
              <a:t>để lưu </a:t>
            </a:r>
            <a:r>
              <a:rPr lang="vi-VN"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tệp</a:t>
            </a:r>
            <a:r>
              <a:rPr lang="vi-VN" sz="3600" dirty="0"/>
              <a:t>. Trong thư mục đó, Hoà tạo thư mục </a:t>
            </a:r>
            <a:r>
              <a:rPr lang="vi-VN" sz="3600" b="1" dirty="0"/>
              <a:t>Ảnh</a:t>
            </a:r>
            <a:r>
              <a:rPr lang="vi-VN" sz="3600" dirty="0"/>
              <a:t> để lưu hình </a:t>
            </a:r>
            <a:r>
              <a:rPr lang="en-US" sz="3600" dirty="0" err="1"/>
              <a:t>ảnh</a:t>
            </a:r>
            <a:r>
              <a:rPr lang="vi-VN" sz="3600" dirty="0"/>
              <a:t>. Trong thư mục </a:t>
            </a:r>
            <a:r>
              <a:rPr lang="vi-VN" sz="3600" b="1" dirty="0"/>
              <a:t>Ảnh</a:t>
            </a:r>
            <a:r>
              <a:rPr lang="vi-VN" sz="3600" dirty="0"/>
              <a:t> có ba thư mục con </a:t>
            </a:r>
            <a:r>
              <a:rPr lang="vi-VN" sz="3600" b="1" dirty="0"/>
              <a:t>Động vật, Hoa, Phong cảnh</a:t>
            </a:r>
            <a:r>
              <a:rPr lang="vi-VN" sz="3600" dirty="0"/>
              <a:t> để lưu </a:t>
            </a:r>
            <a:r>
              <a:rPr lang="en-US" sz="3600" dirty="0" err="1"/>
              <a:t>cá</a:t>
            </a:r>
            <a:r>
              <a:rPr lang="vi-VN" sz="3600" dirty="0"/>
              <a:t>c hình ảnh theo từng loại.</a:t>
            </a:r>
            <a:endParaRPr lang="en-US" sz="3600" dirty="0"/>
          </a:p>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latin typeface="Arial" panose="020B0604020202020204" pitchFamily="34" charset="0"/>
                <a:cs typeface="Arial" panose="020B0604020202020204" pitchFamily="34" charset="0"/>
              </a:rPr>
              <a:t>Hoà đặt tên các thư mục rõ r</a:t>
            </a:r>
            <a:r>
              <a:rPr lang="en-US" sz="3600" dirty="0">
                <a:latin typeface="Arial" panose="020B0604020202020204" pitchFamily="34" charset="0"/>
                <a:cs typeface="Arial" panose="020B0604020202020204" pitchFamily="34" charset="0"/>
              </a:rPr>
              <a:t>à</a:t>
            </a:r>
            <a:r>
              <a:rPr lang="vi-VN" sz="3600" dirty="0">
                <a:latin typeface="Arial" panose="020B0604020202020204" pitchFamily="34" charset="0"/>
                <a:cs typeface="Arial" panose="020B0604020202020204" pitchFamily="34" charset="0"/>
              </a:rPr>
              <a:t>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gợi nhớ nội dung thông tin lưu trong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10299537" y="8152449"/>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9" name="Group 6">
            <a:extLst>
              <a:ext uri="{FF2B5EF4-FFF2-40B4-BE49-F238E27FC236}">
                <a16:creationId xmlns:a16="http://schemas.microsoft.com/office/drawing/2014/main" id="{80EEC19D-4420-A96C-7B3D-9AF7FE4DE0C2}"/>
              </a:ext>
            </a:extLst>
          </p:cNvPr>
          <p:cNvGrpSpPr/>
          <p:nvPr/>
        </p:nvGrpSpPr>
        <p:grpSpPr>
          <a:xfrm>
            <a:off x="1135201" y="8406726"/>
            <a:ext cx="8470281" cy="1662041"/>
            <a:chOff x="88900" y="-38100"/>
            <a:chExt cx="1294687" cy="197394"/>
          </a:xfrm>
        </p:grpSpPr>
        <p:sp>
          <p:nvSpPr>
            <p:cNvPr id="21" name="Freeform 7">
              <a:extLst>
                <a:ext uri="{FF2B5EF4-FFF2-40B4-BE49-F238E27FC236}">
                  <a16:creationId xmlns:a16="http://schemas.microsoft.com/office/drawing/2014/main" id="{3A96F601-04AD-BFA4-EF63-4A80B56A04F0}"/>
                </a:ext>
              </a:extLst>
            </p:cNvPr>
            <p:cNvSpPr/>
            <p:nvPr/>
          </p:nvSpPr>
          <p:spPr>
            <a:xfrm>
              <a:off x="187423" y="-28312"/>
              <a:ext cx="1196164"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FF0000"/>
            </a:solidFill>
            <a:ln w="28575" cap="sq">
              <a:solidFill>
                <a:srgbClr val="000000"/>
              </a:solidFill>
              <a:prstDash val="solid"/>
              <a:miter/>
            </a:ln>
          </p:spPr>
          <p:txBody>
            <a:bodyPr anchor="ctr"/>
            <a:lstStyle/>
            <a:p>
              <a:pPr algn="ctr"/>
              <a:r>
                <a:rPr lang="vi-VN" sz="4000" b="1" dirty="0">
                  <a:solidFill>
                    <a:schemeClr val="bg1"/>
                  </a:solidFill>
                  <a:latin typeface="Arial" panose="020B0604020202020204" pitchFamily="34" charset="0"/>
                  <a:cs typeface="Arial" panose="020B0604020202020204" pitchFamily="34" charset="0"/>
                </a:rPr>
                <a:t>Cây thư mục của Hoà </a:t>
              </a: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cấu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trúc</a:t>
              </a:r>
              <a:r>
                <a:rPr lang="en-US" sz="4000" b="1" dirty="0">
                  <a:solidFill>
                    <a:schemeClr val="bg1"/>
                  </a:solidFill>
                  <a:latin typeface="Arial" panose="020B0604020202020204" pitchFamily="34" charset="0"/>
                  <a:cs typeface="Arial" panose="020B0604020202020204" pitchFamily="34" charset="0"/>
                </a:rPr>
                <a:t> </a:t>
              </a:r>
              <a:r>
                <a:rPr lang="vi-VN" sz="4000" b="1" dirty="0">
                  <a:solidFill>
                    <a:schemeClr val="bg1"/>
                  </a:solidFill>
                  <a:latin typeface="Arial" panose="020B0604020202020204" pitchFamily="34" charset="0"/>
                  <a:cs typeface="Arial" panose="020B0604020202020204" pitchFamily="34" charset="0"/>
                </a:rPr>
                <a:t>hợp lí.</a:t>
              </a:r>
              <a:endParaRPr lang="en-US" sz="4000" b="1" dirty="0">
                <a:solidFill>
                  <a:schemeClr val="bg1"/>
                </a:solidFill>
                <a:latin typeface="Arial" panose="020B0604020202020204" pitchFamily="34" charset="0"/>
                <a:cs typeface="Arial" panose="020B0604020202020204" pitchFamily="34" charset="0"/>
              </a:endParaRPr>
            </a:p>
          </p:txBody>
        </p:sp>
        <p:sp>
          <p:nvSpPr>
            <p:cNvPr id="26" name="TextBox 8">
              <a:extLst>
                <a:ext uri="{FF2B5EF4-FFF2-40B4-BE49-F238E27FC236}">
                  <a16:creationId xmlns:a16="http://schemas.microsoft.com/office/drawing/2014/main" id="{947432F1-79C8-D810-7C29-D13D2E9F7F74}"/>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28" name="Freeform 5">
            <a:extLst>
              <a:ext uri="{FF2B5EF4-FFF2-40B4-BE49-F238E27FC236}">
                <a16:creationId xmlns:a16="http://schemas.microsoft.com/office/drawing/2014/main" id="{38CB643D-4A15-CDB0-DA07-4F78967C2A0E}"/>
              </a:ext>
            </a:extLst>
          </p:cNvPr>
          <p:cNvSpPr/>
          <p:nvPr/>
        </p:nvSpPr>
        <p:spPr>
          <a:xfrm>
            <a:off x="2371025" y="1492867"/>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nchor="ctr"/>
          <a:lstStyle/>
          <a:p>
            <a:pPr algn="ct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endParaRPr 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828800" y="0"/>
            <a:ext cx="731043" cy="731043"/>
          </a:xfrm>
          <a:prstGeom prst="rect">
            <a:avLst/>
          </a:prstGeom>
        </p:spPr>
      </p:pic>
      <p:sp>
        <p:nvSpPr>
          <p:cNvPr id="3" name="Rectangle: Rounded Corners 2">
            <a:extLst>
              <a:ext uri="{FF2B5EF4-FFF2-40B4-BE49-F238E27FC236}">
                <a16:creationId xmlns:a16="http://schemas.microsoft.com/office/drawing/2014/main" id="{B88A4E12-F1DB-356C-1A57-D33E4FF3468A}"/>
              </a:ext>
            </a:extLst>
          </p:cNvPr>
          <p:cNvSpPr/>
          <p:nvPr/>
        </p:nvSpPr>
        <p:spPr>
          <a:xfrm>
            <a:off x="6686550" y="390118"/>
            <a:ext cx="4914900" cy="95561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868</Words>
  <Application>Microsoft Office PowerPoint</Application>
  <PresentationFormat>Custom</PresentationFormat>
  <Paragraphs>81</Paragraphs>
  <Slides>19</Slides>
  <Notes>1</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Calibri</vt:lpstr>
      <vt:lpstr>Wingdings</vt:lpstr>
      <vt:lpstr>Coustard</vt:lpstr>
      <vt:lpstr>Arial</vt:lpstr>
      <vt:lpstr>Times New Roman</vt:lpstr>
      <vt:lpstr>iCiel Cadena</vt:lpstr>
      <vt:lpstr>Arial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Agenda Presentation in Colorful Illustrative Style</dc:title>
  <cp:lastModifiedBy>PC</cp:lastModifiedBy>
  <cp:revision>43</cp:revision>
  <dcterms:created xsi:type="dcterms:W3CDTF">2006-08-16T00:00:00Z</dcterms:created>
  <dcterms:modified xsi:type="dcterms:W3CDTF">2024-10-23T01:58:17Z</dcterms:modified>
  <dc:identifier>DAGEvgh5pV8</dc:identifier>
</cp:coreProperties>
</file>