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1" r:id="rId2"/>
    <p:sldId id="302" r:id="rId3"/>
    <p:sldId id="295" r:id="rId4"/>
    <p:sldId id="303" r:id="rId5"/>
    <p:sldId id="304" r:id="rId6"/>
    <p:sldId id="273" r:id="rId7"/>
    <p:sldId id="305" r:id="rId8"/>
    <p:sldId id="258" r:id="rId9"/>
    <p:sldId id="306" r:id="rId10"/>
    <p:sldId id="263" r:id="rId11"/>
    <p:sldId id="262" r:id="rId12"/>
    <p:sldId id="296" r:id="rId13"/>
    <p:sldId id="307" r:id="rId14"/>
    <p:sldId id="308" r:id="rId15"/>
    <p:sldId id="310" r:id="rId16"/>
    <p:sldId id="309" r:id="rId17"/>
    <p:sldId id="266" r:id="rId18"/>
    <p:sldId id="287" r:id="rId19"/>
    <p:sldId id="311" r:id="rId20"/>
    <p:sldId id="300" r:id="rId21"/>
    <p:sldId id="312" r:id="rId22"/>
    <p:sldId id="314" r:id="rId23"/>
    <p:sldId id="313" r:id="rId24"/>
    <p:sldId id="316" r:id="rId25"/>
    <p:sldId id="315" r:id="rId26"/>
    <p:sldId id="317" r:id="rId27"/>
    <p:sldId id="318" r:id="rId28"/>
    <p:sldId id="323" r:id="rId29"/>
    <p:sldId id="319" r:id="rId30"/>
    <p:sldId id="320" r:id="rId31"/>
    <p:sldId id="321" r:id="rId32"/>
    <p:sldId id="322" r:id="rId33"/>
    <p:sldId id="298" r:id="rId34"/>
    <p:sldId id="299" r:id="rId35"/>
    <p:sldId id="272" r:id="rId3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varScale="1">
        <p:scale>
          <a:sx n="51" d="100"/>
          <a:sy n="51" d="100"/>
        </p:scale>
        <p:origin x="1056" y="48"/>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2617637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19</a:t>
            </a:fld>
            <a:endParaRPr lang="zh-CN" altLang="en-US"/>
          </a:p>
        </p:txBody>
      </p:sp>
    </p:spTree>
    <p:extLst>
      <p:ext uri="{BB962C8B-B14F-4D97-AF65-F5344CB8AC3E}">
        <p14:creationId xmlns:p14="http://schemas.microsoft.com/office/powerpoint/2010/main" val="1687671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pPr/>
              <a:t>21</a:t>
            </a:fld>
            <a:endParaRPr lang="zh-CN" altLang="en-US"/>
          </a:p>
        </p:txBody>
      </p:sp>
    </p:spTree>
    <p:extLst>
      <p:ext uri="{BB962C8B-B14F-4D97-AF65-F5344CB8AC3E}">
        <p14:creationId xmlns:p14="http://schemas.microsoft.com/office/powerpoint/2010/main" val="417003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22</a:t>
            </a:fld>
            <a:endParaRPr lang="zh-CN" altLang="en-US"/>
          </a:p>
        </p:txBody>
      </p:sp>
    </p:spTree>
    <p:extLst>
      <p:ext uri="{BB962C8B-B14F-4D97-AF65-F5344CB8AC3E}">
        <p14:creationId xmlns:p14="http://schemas.microsoft.com/office/powerpoint/2010/main" val="1431665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C845-2BE2-4423-97B3-49F88020EF3B}" type="slidenum">
              <a:rPr lang="zh-CN" altLang="en-US" smtClean="0"/>
              <a:t>24</a:t>
            </a:fld>
            <a:endParaRPr lang="zh-CN" altLang="en-US"/>
          </a:p>
        </p:txBody>
      </p:sp>
    </p:spTree>
    <p:extLst>
      <p:ext uri="{BB962C8B-B14F-4D97-AF65-F5344CB8AC3E}">
        <p14:creationId xmlns:p14="http://schemas.microsoft.com/office/powerpoint/2010/main" val="2528336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pPr/>
              <a:t>27</a:t>
            </a:fld>
            <a:endParaRPr lang="zh-CN" altLang="en-US"/>
          </a:p>
        </p:txBody>
      </p:sp>
    </p:spTree>
    <p:extLst>
      <p:ext uri="{BB962C8B-B14F-4D97-AF65-F5344CB8AC3E}">
        <p14:creationId xmlns:p14="http://schemas.microsoft.com/office/powerpoint/2010/main" val="2850747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C845-2BE2-4423-97B3-49F88020EF3B}" type="slidenum">
              <a:rPr lang="zh-CN" altLang="en-US" smtClean="0"/>
              <a:t>28</a:t>
            </a:fld>
            <a:endParaRPr lang="zh-CN" altLang="en-US"/>
          </a:p>
        </p:txBody>
      </p:sp>
    </p:spTree>
    <p:extLst>
      <p:ext uri="{BB962C8B-B14F-4D97-AF65-F5344CB8AC3E}">
        <p14:creationId xmlns:p14="http://schemas.microsoft.com/office/powerpoint/2010/main" val="4147122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3098384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30</a:t>
            </a:fld>
            <a:endParaRPr lang="en-US"/>
          </a:p>
        </p:txBody>
      </p:sp>
    </p:spTree>
    <p:extLst>
      <p:ext uri="{BB962C8B-B14F-4D97-AF65-F5344CB8AC3E}">
        <p14:creationId xmlns:p14="http://schemas.microsoft.com/office/powerpoint/2010/main" val="3915864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31</a:t>
            </a:fld>
            <a:endParaRPr lang="en-US"/>
          </a:p>
        </p:txBody>
      </p:sp>
    </p:spTree>
    <p:extLst>
      <p:ext uri="{BB962C8B-B14F-4D97-AF65-F5344CB8AC3E}">
        <p14:creationId xmlns:p14="http://schemas.microsoft.com/office/powerpoint/2010/main" val="327670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pPr/>
              <a:t>4</a:t>
            </a:fld>
            <a:endParaRPr lang="zh-CN" altLang="en-US"/>
          </a:p>
        </p:txBody>
      </p:sp>
    </p:spTree>
    <p:extLst>
      <p:ext uri="{BB962C8B-B14F-4D97-AF65-F5344CB8AC3E}">
        <p14:creationId xmlns:p14="http://schemas.microsoft.com/office/powerpoint/2010/main" val="4176212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32</a:t>
            </a:fld>
            <a:endParaRPr lang="en-US"/>
          </a:p>
        </p:txBody>
      </p:sp>
    </p:spTree>
    <p:extLst>
      <p:ext uri="{BB962C8B-B14F-4D97-AF65-F5344CB8AC3E}">
        <p14:creationId xmlns:p14="http://schemas.microsoft.com/office/powerpoint/2010/main" val="425689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5</a:t>
            </a:fld>
            <a:endParaRPr lang="zh-CN" altLang="en-US"/>
          </a:p>
        </p:txBody>
      </p:sp>
    </p:spTree>
    <p:extLst>
      <p:ext uri="{BB962C8B-B14F-4D97-AF65-F5344CB8AC3E}">
        <p14:creationId xmlns:p14="http://schemas.microsoft.com/office/powerpoint/2010/main" val="708968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7</a:t>
            </a:fld>
            <a:endParaRPr lang="zh-CN" altLang="en-US"/>
          </a:p>
        </p:txBody>
      </p:sp>
    </p:spTree>
    <p:extLst>
      <p:ext uri="{BB962C8B-B14F-4D97-AF65-F5344CB8AC3E}">
        <p14:creationId xmlns:p14="http://schemas.microsoft.com/office/powerpoint/2010/main" val="418137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pPr/>
              <a:t>14</a:t>
            </a:fld>
            <a:endParaRPr lang="zh-CN" altLang="en-US"/>
          </a:p>
        </p:txBody>
      </p:sp>
    </p:spTree>
    <p:extLst>
      <p:ext uri="{BB962C8B-B14F-4D97-AF65-F5344CB8AC3E}">
        <p14:creationId xmlns:p14="http://schemas.microsoft.com/office/powerpoint/2010/main" val="233163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16</a:t>
            </a:fld>
            <a:endParaRPr lang="zh-CN" altLang="en-US"/>
          </a:p>
        </p:txBody>
      </p:sp>
    </p:spTree>
    <p:extLst>
      <p:ext uri="{BB962C8B-B14F-4D97-AF65-F5344CB8AC3E}">
        <p14:creationId xmlns:p14="http://schemas.microsoft.com/office/powerpoint/2010/main" val="334674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9.png"/><Relationship Id="rId11" Type="http://schemas.microsoft.com/office/2007/relationships/hdphoto" Target="../media/hdphoto2.wdp"/><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482726" y="685800"/>
            <a:ext cx="53403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300">
                <a:solidFill>
                  <a:srgbClr val="FF3300"/>
                </a:solidFill>
                <a:latin typeface="Times New Roman" pitchFamily="18" charset="0"/>
              </a:rPr>
              <a:t> </a:t>
            </a:r>
          </a:p>
        </p:txBody>
      </p:sp>
      <p:sp>
        <p:nvSpPr>
          <p:cNvPr id="2051" name="Text Box 7"/>
          <p:cNvSpPr txBox="1">
            <a:spLocks noChangeArrowheads="1"/>
          </p:cNvSpPr>
          <p:nvPr/>
        </p:nvSpPr>
        <p:spPr bwMode="auto">
          <a:xfrm>
            <a:off x="706426" y="3019588"/>
            <a:ext cx="7391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000" b="1" dirty="0">
                <a:solidFill>
                  <a:srgbClr val="CC0099"/>
                </a:solidFill>
                <a:latin typeface="Times New Roman" pitchFamily="18" charset="0"/>
              </a:rPr>
              <a:t> </a:t>
            </a:r>
            <a:r>
              <a:rPr lang="en-US" sz="2100" b="1" dirty="0">
                <a:solidFill>
                  <a:srgbClr val="CC0099"/>
                </a:solidFill>
                <a:latin typeface="Times New Roman" pitchFamily="18" charset="0"/>
              </a:rPr>
              <a:t>Giáo viên</a:t>
            </a:r>
            <a:r>
              <a:rPr lang="en-US" sz="2100" b="1" dirty="0" smtClean="0">
                <a:solidFill>
                  <a:srgbClr val="CC0099"/>
                </a:solidFill>
                <a:latin typeface="Times New Roman" pitchFamily="18" charset="0"/>
              </a:rPr>
              <a:t>: </a:t>
            </a:r>
            <a:r>
              <a:rPr lang="en-US" sz="2100" b="1" dirty="0" err="1" smtClean="0">
                <a:solidFill>
                  <a:srgbClr val="CC0099"/>
                </a:solidFill>
                <a:latin typeface="Times New Roman" pitchFamily="18" charset="0"/>
              </a:rPr>
              <a:t>Nguyễn</a:t>
            </a:r>
            <a:r>
              <a:rPr lang="en-US" sz="2100" b="1" smtClean="0">
                <a:solidFill>
                  <a:srgbClr val="CC0099"/>
                </a:solidFill>
                <a:latin typeface="Times New Roman" pitchFamily="18" charset="0"/>
              </a:rPr>
              <a:t> Thị Hoãn</a:t>
            </a:r>
            <a:endParaRPr lang="en-US" sz="2100" b="1" dirty="0">
              <a:solidFill>
                <a:srgbClr val="CC0099"/>
              </a:solidFill>
              <a:latin typeface="Times New Roman" pitchFamily="18" charset="0"/>
            </a:endParaRPr>
          </a:p>
        </p:txBody>
      </p:sp>
      <p:pic>
        <p:nvPicPr>
          <p:cNvPr id="2052" name="Picture 10" descr="POINT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391" y="-95250"/>
            <a:ext cx="114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8" descr="POINT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615238" y="3995739"/>
            <a:ext cx="1524000" cy="115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9" descr="POINT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153400" y="1"/>
            <a:ext cx="990600" cy="115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0" descr="POINT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92166"/>
            <a:ext cx="1524000" cy="11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2" name="WordArt 22"/>
          <p:cNvSpPr>
            <a:spLocks noChangeArrowheads="1" noChangeShapeType="1" noTextEdit="1"/>
          </p:cNvSpPr>
          <p:nvPr/>
        </p:nvSpPr>
        <p:spPr bwMode="auto">
          <a:xfrm>
            <a:off x="1170709" y="505691"/>
            <a:ext cx="6858000" cy="4343400"/>
          </a:xfrm>
          <a:prstGeom prst="rect">
            <a:avLst/>
          </a:prstGeom>
        </p:spPr>
        <p:txBody>
          <a:bodyPr spcFirstLastPara="1" wrap="none" fromWordArt="1">
            <a:prstTxWarp prst="textArchUp">
              <a:avLst>
                <a:gd name="adj" fmla="val 10800004"/>
              </a:avLst>
            </a:prstTxWarp>
          </a:bodyPr>
          <a:lstStyle/>
          <a:p>
            <a:pPr algn="ctr"/>
            <a:r>
              <a:rPr lang="en-US" sz="405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a:cs typeface="Times New Roman"/>
              </a:rPr>
              <a:t>Chào mừng các thầy cô giáo và các em học sinh</a:t>
            </a:r>
          </a:p>
        </p:txBody>
      </p:sp>
      <p:sp>
        <p:nvSpPr>
          <p:cNvPr id="76823" name="WordArt 23"/>
          <p:cNvSpPr>
            <a:spLocks noChangeArrowheads="1" noChangeShapeType="1" noTextEdit="1"/>
          </p:cNvSpPr>
          <p:nvPr/>
        </p:nvSpPr>
        <p:spPr bwMode="auto">
          <a:xfrm>
            <a:off x="2057401" y="1535315"/>
            <a:ext cx="5172075" cy="571500"/>
          </a:xfrm>
          <a:prstGeom prst="rect">
            <a:avLst/>
          </a:prstGeom>
        </p:spPr>
        <p:txBody>
          <a:bodyPr wrap="none" fromWordArt="1">
            <a:prstTxWarp prst="textPlain">
              <a:avLst>
                <a:gd name="adj" fmla="val 50000"/>
              </a:avLst>
            </a:prstTxWarp>
          </a:bodyPr>
          <a:lstStyle/>
          <a:p>
            <a:pPr algn="ctr"/>
            <a:r>
              <a:rPr lang="en-US" sz="4950" b="1" kern="10" dirty="0" smtClean="0">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Môn:</a:t>
            </a:r>
            <a:r>
              <a:rPr lang="vi-VN" sz="4950" b="1" kern="10" dirty="0" smtClean="0">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 Tiếng Việt</a:t>
            </a:r>
            <a:endParaRPr lang="en-US" sz="4950" b="1" kern="10" dirty="0">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endParaRPr>
          </a:p>
        </p:txBody>
      </p:sp>
      <p:sp>
        <p:nvSpPr>
          <p:cNvPr id="76824" name="WordArt 24"/>
          <p:cNvSpPr>
            <a:spLocks noChangeArrowheads="1" noChangeShapeType="1" noTextEdit="1"/>
          </p:cNvSpPr>
          <p:nvPr/>
        </p:nvSpPr>
        <p:spPr bwMode="auto">
          <a:xfrm>
            <a:off x="2819400" y="2344009"/>
            <a:ext cx="3771900" cy="457200"/>
          </a:xfrm>
          <a:prstGeom prst="rect">
            <a:avLst/>
          </a:prstGeom>
        </p:spPr>
        <p:txBody>
          <a:bodyPr wrap="none" fromWordArt="1">
            <a:prstTxWarp prst="textPlain">
              <a:avLst>
                <a:gd name="adj" fmla="val 50000"/>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US" sz="4500" b="1" i="1" kern="10" dirty="0" smtClean="0">
                <a:ln w="9525">
                  <a:round/>
                  <a:headEnd/>
                  <a:tailEnd/>
                </a:ln>
                <a:gradFill rotWithShape="1">
                  <a:gsLst>
                    <a:gs pos="0">
                      <a:srgbClr val="FFE701"/>
                    </a:gs>
                    <a:gs pos="100000">
                      <a:srgbClr val="FE3E02"/>
                    </a:gs>
                  </a:gsLst>
                  <a:lin ang="5400000" scaled="1"/>
                </a:gradFill>
                <a:latin typeface="Times New Roman"/>
                <a:cs typeface="Times New Roman"/>
              </a:rPr>
              <a:t>Bài</a:t>
            </a:r>
            <a:r>
              <a:rPr lang="en-US" sz="4500" b="1" i="1" kern="10" dirty="0">
                <a:ln w="9525">
                  <a:round/>
                  <a:headEnd/>
                  <a:tailEnd/>
                </a:ln>
                <a:gradFill rotWithShape="1">
                  <a:gsLst>
                    <a:gs pos="0">
                      <a:srgbClr val="FFE701"/>
                    </a:gs>
                    <a:gs pos="100000">
                      <a:srgbClr val="FE3E02"/>
                    </a:gs>
                  </a:gsLst>
                  <a:lin ang="5400000" scaled="1"/>
                </a:gradFill>
                <a:latin typeface="Times New Roman"/>
                <a:cs typeface="Times New Roman"/>
              </a:rPr>
              <a:t> </a:t>
            </a:r>
            <a:r>
              <a:rPr lang="en-US" sz="4500" b="1" i="1" kern="10" dirty="0" smtClean="0">
                <a:ln w="9525">
                  <a:round/>
                  <a:headEnd/>
                  <a:tailEnd/>
                </a:ln>
                <a:gradFill rotWithShape="1">
                  <a:gsLst>
                    <a:gs pos="0">
                      <a:srgbClr val="FFE701"/>
                    </a:gs>
                    <a:gs pos="100000">
                      <a:srgbClr val="FE3E02"/>
                    </a:gs>
                  </a:gsLst>
                  <a:lin ang="5400000" scaled="1"/>
                </a:gradFill>
                <a:latin typeface="Times New Roman"/>
                <a:cs typeface="Times New Roman"/>
              </a:rPr>
              <a:t>5: Cây liễu dẻo dai</a:t>
            </a:r>
            <a:endParaRPr lang="en-US" sz="4500" b="1" i="1" kern="10" dirty="0">
              <a:ln w="9525">
                <a:round/>
                <a:headEnd/>
                <a:tailEnd/>
              </a:ln>
              <a:gradFill rotWithShape="1">
                <a:gsLst>
                  <a:gs pos="0">
                    <a:srgbClr val="FFE701"/>
                  </a:gs>
                  <a:gs pos="100000">
                    <a:srgbClr val="FE3E02"/>
                  </a:gs>
                </a:gsLst>
                <a:lin ang="5400000" scaled="1"/>
              </a:gradFill>
              <a:latin typeface="Times New Roman"/>
              <a:cs typeface="Times New Roman"/>
            </a:endParaRPr>
          </a:p>
        </p:txBody>
      </p:sp>
    </p:spTree>
    <p:extLst>
      <p:ext uri="{BB962C8B-B14F-4D97-AF65-F5344CB8AC3E}">
        <p14:creationId xmlns:p14="http://schemas.microsoft.com/office/powerpoint/2010/main" val="336074352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Thân cây liễu tuy không to nhưng dẻo dai.</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40386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10350"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2314159"/>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517115"/>
            <a:ext cx="8790709" cy="4277961"/>
          </a:xfrm>
          <a:prstGeom prst="rect">
            <a:avLst/>
          </a:prstGeom>
          <a:noFill/>
        </p:spPr>
        <p:txBody>
          <a:bodyPr wrap="square" lIns="91305" tIns="45654" rIns="91305" bIns="45654" rtlCol="0">
            <a:spAutoFit/>
          </a:bodyPr>
          <a:lstStyle/>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Trời nổi gió to.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ngừng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lắc</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lư</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Thấy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vậy</a:t>
            </a:r>
            <a:r>
              <a:rPr lang="en-US" sz="2200" dirty="0" smtClean="0">
                <a:latin typeface="Arial" pitchFamily="34" charset="0"/>
                <a:ea typeface="Arial-Rounded" pitchFamily="34" charset="0"/>
                <a:cs typeface="Arial" pitchFamily="34" charset="0"/>
              </a:rPr>
              <a:t>, Nam </a:t>
            </a:r>
            <a:r>
              <a:rPr lang="en-US" sz="2200" dirty="0" err="1" smtClean="0">
                <a:latin typeface="Arial" pitchFamily="34" charset="0"/>
                <a:ea typeface="Arial-Rounded" pitchFamily="34" charset="0"/>
                <a:cs typeface="Arial" pitchFamily="34" charset="0"/>
              </a:rPr>
              <a:t>rất</a:t>
            </a:r>
            <a:r>
              <a:rPr lang="en-US" sz="2200" dirty="0" smtClean="0">
                <a:latin typeface="Arial" pitchFamily="34" charset="0"/>
                <a:ea typeface="Arial-Rounded" pitchFamily="34" charset="0"/>
                <a:cs typeface="Arial" pitchFamily="34" charset="0"/>
              </a:rPr>
              <a:t> lo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sẽ</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bị</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gãy</a:t>
            </a:r>
            <a:r>
              <a:rPr lang="en-US" sz="2200" dirty="0" smtClean="0">
                <a:latin typeface="Arial" pitchFamily="34" charset="0"/>
                <a:ea typeface="Arial-Rounded" pitchFamily="34" charset="0"/>
                <a:cs typeface="Arial" pitchFamily="34" charset="0"/>
              </a:rPr>
              <a:t>. Nam </a:t>
            </a:r>
            <a:r>
              <a:rPr lang="en-US" sz="2200" dirty="0" err="1" smtClean="0">
                <a:latin typeface="Arial" pitchFamily="34" charset="0"/>
                <a:ea typeface="Arial-Rounded" pitchFamily="34" charset="0"/>
                <a:cs typeface="Arial" pitchFamily="34" charset="0"/>
              </a:rPr>
              <a:t>hỏi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mẹ</a:t>
            </a:r>
            <a:r>
              <a:rPr lang="en-US" sz="2200" dirty="0" smtClean="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Mẹ mỉm cười đáp:</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 Con yên tâm, cây liễu sẽ không sao đâu.</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Mẹ giải thích:</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 Thân cây liễu tuy không to nhưng dẻo dai. </a:t>
            </a:r>
            <a:r>
              <a:rPr lang="en-US" sz="2200" dirty="0" err="1" smtClean="0">
                <a:latin typeface="Arial" pitchFamily="34" charset="0"/>
                <a:ea typeface="Arial-Rounded" pitchFamily="34" charset="0"/>
                <a:cs typeface="Arial" pitchFamily="34" charset="0"/>
              </a:rPr>
              <a:t>Cành</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mềm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mại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thể</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chuyển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động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theo</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chiều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gió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Vì</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vậy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dễ</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bị</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gãy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còn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là</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loài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dễ</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trồng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Chỉ</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cần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cắm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cành</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xuống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đất</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thể</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nhanh</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chóng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mọc</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lên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con.</a:t>
            </a:r>
          </a:p>
          <a:p>
            <a:pPr algn="r"/>
            <a:r>
              <a:rPr lang="en-US" sz="2200" dirty="0" smtClean="0">
                <a:latin typeface="Arial" pitchFamily="34" charset="0"/>
                <a:ea typeface="Arial-Rounded" pitchFamily="34" charset="0"/>
                <a:cs typeface="Arial" pitchFamily="34" charset="0"/>
              </a:rPr>
              <a:t>(</a:t>
            </a:r>
            <a:r>
              <a:rPr lang="en-US" sz="2200" dirty="0" err="1" smtClean="0">
                <a:latin typeface="Arial" pitchFamily="34" charset="0"/>
                <a:ea typeface="Arial-Rounded" pitchFamily="34" charset="0"/>
                <a:cs typeface="Arial" pitchFamily="34" charset="0"/>
              </a:rPr>
              <a:t>Hải</a:t>
            </a:r>
            <a:r>
              <a:rPr lang="en-US" sz="2200" dirty="0" smtClean="0">
                <a:latin typeface="Arial" pitchFamily="34" charset="0"/>
                <a:ea typeface="Arial-Rounded" pitchFamily="34" charset="0"/>
                <a:cs typeface="Arial" pitchFamily="34" charset="0"/>
              </a:rPr>
              <a:t> An)</a:t>
            </a:r>
            <a:endParaRPr lang="en-US" sz="2200" dirty="0">
              <a:latin typeface="Arial" pitchFamily="34" charset="0"/>
              <a:ea typeface="Arial-Rounded" pitchFamily="34" charset="0"/>
              <a:cs typeface="Arial" pitchFamily="34" charset="0"/>
            </a:endParaRP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8" name="Lưu đồ: Đường kết nối 8">
            <a:extLst>
              <a:ext uri="{FF2B5EF4-FFF2-40B4-BE49-F238E27FC236}">
                <a16:creationId xmlns="" xmlns:a16="http://schemas.microsoft.com/office/drawing/2014/main" id="{A3F0B0FD-818E-4BBD-B401-3895387E3487}"/>
              </a:ext>
            </a:extLst>
          </p:cNvPr>
          <p:cNvSpPr/>
          <p:nvPr/>
        </p:nvSpPr>
        <p:spPr>
          <a:xfrm>
            <a:off x="228600" y="545362"/>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9" name="Lưu đồ: Đường kết nối 8">
            <a:extLst>
              <a:ext uri="{FF2B5EF4-FFF2-40B4-BE49-F238E27FC236}">
                <a16:creationId xmlns="" xmlns:a16="http://schemas.microsoft.com/office/drawing/2014/main" id="{A3F0B0FD-818E-4BBD-B401-3895387E3487}"/>
              </a:ext>
            </a:extLst>
          </p:cNvPr>
          <p:cNvSpPr/>
          <p:nvPr/>
        </p:nvSpPr>
        <p:spPr>
          <a:xfrm>
            <a:off x="248093" y="1687476"/>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Dẻo dai	:</a:t>
            </a:r>
            <a:endParaRPr lang="en-US" sz="3600">
              <a:latin typeface="Arial" pitchFamily="34" charset="0"/>
              <a:cs typeface="Arial" pitchFamily="34" charset="0"/>
            </a:endParaRPr>
          </a:p>
        </p:txBody>
      </p:sp>
      <p:sp>
        <p:nvSpPr>
          <p:cNvPr id="7" name="Title 1"/>
          <p:cNvSpPr txBox="1">
            <a:spLocks/>
          </p:cNvSpPr>
          <p:nvPr/>
        </p:nvSpPr>
        <p:spPr>
          <a:xfrm>
            <a:off x="2224453"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có khả năng chịu đựng trong khoảng thời gian dài.</a:t>
            </a:r>
            <a:endParaRPr lang="en-US" sz="3600">
              <a:latin typeface="Arial" pitchFamily="34" charset="0"/>
              <a:cs typeface="Arial" pitchFamily="34" charset="0"/>
            </a:endParaRPr>
          </a:p>
        </p:txBody>
      </p:sp>
      <p:sp>
        <p:nvSpPr>
          <p:cNvPr id="13" name="Title 1"/>
          <p:cNvSpPr txBox="1">
            <a:spLocks/>
          </p:cNvSpPr>
          <p:nvPr/>
        </p:nvSpPr>
        <p:spPr>
          <a:xfrm>
            <a:off x="139700" y="2044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4" name="Title 1"/>
          <p:cNvSpPr txBox="1">
            <a:spLocks/>
          </p:cNvSpPr>
          <p:nvPr/>
        </p:nvSpPr>
        <p:spPr>
          <a:xfrm>
            <a:off x="2209800" y="2038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9" name="Title 1"/>
          <p:cNvSpPr txBox="1">
            <a:spLocks/>
          </p:cNvSpPr>
          <p:nvPr/>
        </p:nvSpPr>
        <p:spPr>
          <a:xfrm>
            <a:off x="152400" y="2806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endParaRPr lang="en-US" sz="3600" dirty="0">
              <a:latin typeface="Arial" pitchFamily="34" charset="0"/>
              <a:cs typeface="Arial" pitchFamily="34" charset="0"/>
            </a:endParaRPr>
          </a:p>
        </p:txBody>
      </p:sp>
      <p:sp>
        <p:nvSpPr>
          <p:cNvPr id="10" name="Title 1"/>
          <p:cNvSpPr txBox="1">
            <a:spLocks/>
          </p:cNvSpPr>
          <p:nvPr/>
        </p:nvSpPr>
        <p:spPr>
          <a:xfrm>
            <a:off x="138145" y="2755656"/>
            <a:ext cx="7480299"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endParaRPr lang="en-US" sz="3600" dirty="0">
              <a:latin typeface="Arial" pitchFamily="34" charset="0"/>
              <a:cs typeface="Arial" pitchFamily="34" charset="0"/>
            </a:endParaRPr>
          </a:p>
        </p:txBody>
      </p:sp>
      <p:sp>
        <p:nvSpPr>
          <p:cNvPr id="11" name="Title 1"/>
          <p:cNvSpPr txBox="1">
            <a:spLocks/>
          </p:cNvSpPr>
          <p:nvPr/>
        </p:nvSpPr>
        <p:spPr>
          <a:xfrm>
            <a:off x="165100" y="3568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FF0000"/>
                </a:solidFill>
                <a:latin typeface="Arial" pitchFamily="34" charset="0"/>
                <a:cs typeface="Arial" pitchFamily="34" charset="0"/>
              </a:rPr>
              <a:t>Mềm mại:</a:t>
            </a:r>
            <a:endParaRPr lang="en-US" sz="3600" dirty="0">
              <a:latin typeface="Arial" pitchFamily="34" charset="0"/>
              <a:cs typeface="Arial" pitchFamily="34" charset="0"/>
            </a:endParaRPr>
          </a:p>
        </p:txBody>
      </p:sp>
      <p:sp>
        <p:nvSpPr>
          <p:cNvPr id="12" name="Title 1"/>
          <p:cNvSpPr txBox="1">
            <a:spLocks/>
          </p:cNvSpPr>
          <p:nvPr/>
        </p:nvSpPr>
        <p:spPr>
          <a:xfrm>
            <a:off x="2235200" y="3562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mềm và gợi cảm giác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nodePh="1">
                                  <p:stCondLst>
                                    <p:cond delay="0"/>
                                  </p:stCondLst>
                                  <p:endCondLst>
                                    <p:cond evt="begin" delay="0">
                                      <p:tn val="30"/>
                                    </p:cond>
                                  </p:end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517115"/>
            <a:ext cx="8790709" cy="4277961"/>
          </a:xfrm>
          <a:prstGeom prst="rect">
            <a:avLst/>
          </a:prstGeom>
          <a:noFill/>
        </p:spPr>
        <p:txBody>
          <a:bodyPr wrap="square" lIns="91305" tIns="45654" rIns="91305" bIns="45654" rtlCol="0">
            <a:spAutoFit/>
          </a:bodyPr>
          <a:lstStyle/>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Trời nổi gió to.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ngừng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lắc</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lư</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Thấy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vậy</a:t>
            </a:r>
            <a:r>
              <a:rPr lang="en-US" sz="2200" dirty="0" smtClean="0">
                <a:latin typeface="Arial" pitchFamily="34" charset="0"/>
                <a:ea typeface="Arial-Rounded" pitchFamily="34" charset="0"/>
                <a:cs typeface="Arial" pitchFamily="34" charset="0"/>
              </a:rPr>
              <a:t>, Nam </a:t>
            </a:r>
            <a:r>
              <a:rPr lang="en-US" sz="2200" dirty="0" err="1" smtClean="0">
                <a:latin typeface="Arial" pitchFamily="34" charset="0"/>
                <a:ea typeface="Arial-Rounded" pitchFamily="34" charset="0"/>
                <a:cs typeface="Arial" pitchFamily="34" charset="0"/>
              </a:rPr>
              <a:t>rất</a:t>
            </a:r>
            <a:r>
              <a:rPr lang="en-US" sz="2200" dirty="0" smtClean="0">
                <a:latin typeface="Arial" pitchFamily="34" charset="0"/>
                <a:ea typeface="Arial-Rounded" pitchFamily="34" charset="0"/>
                <a:cs typeface="Arial" pitchFamily="34" charset="0"/>
              </a:rPr>
              <a:t> lo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sẽ</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bị</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gãy</a:t>
            </a:r>
            <a:r>
              <a:rPr lang="en-US" sz="2200" dirty="0" smtClean="0">
                <a:latin typeface="Arial" pitchFamily="34" charset="0"/>
                <a:ea typeface="Arial-Rounded" pitchFamily="34" charset="0"/>
                <a:cs typeface="Arial" pitchFamily="34" charset="0"/>
              </a:rPr>
              <a:t>. Nam </a:t>
            </a:r>
            <a:r>
              <a:rPr lang="en-US" sz="2200" dirty="0" err="1" smtClean="0">
                <a:latin typeface="Arial" pitchFamily="34" charset="0"/>
                <a:ea typeface="Arial-Rounded" pitchFamily="34" charset="0"/>
                <a:cs typeface="Arial" pitchFamily="34" charset="0"/>
              </a:rPr>
              <a:t>hỏi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mẹ</a:t>
            </a:r>
            <a:r>
              <a:rPr lang="en-US" sz="2200" dirty="0" smtClean="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Mẹ mỉm cười đáp:</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 Con yên tâm, cây liễu sẽ không sao đâu.</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Mẹ giải thích:</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 Thân cây liễu tuy không to nhưng dẻo dai. </a:t>
            </a:r>
            <a:r>
              <a:rPr lang="en-US" sz="2200" dirty="0" err="1" smtClean="0">
                <a:latin typeface="Arial" pitchFamily="34" charset="0"/>
                <a:ea typeface="Arial-Rounded" pitchFamily="34" charset="0"/>
                <a:cs typeface="Arial" pitchFamily="34" charset="0"/>
              </a:rPr>
              <a:t>Cành</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mềm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mại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thể</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chuyển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động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theo</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chiều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gió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Vì</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vậy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dễ</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bị</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gãy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còn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là</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loài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dễ</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trồng</a:t>
            </a:r>
            <a:r>
              <a:rPr lang="en-US" sz="2200" dirty="0" smtClean="0">
                <a:latin typeface="Arial" pitchFamily="34" charset="0"/>
                <a:ea typeface="Arial-Rounded" pitchFamily="34" charset="0"/>
                <a:cs typeface="Arial" pitchFamily="34" charset="0"/>
              </a:rPr>
              <a:t>. Chỉ cần cắm cành xuống đất, nó có thể nhanh chóng mọc lên </a:t>
            </a:r>
            <a:r>
              <a:rPr lang="en-US" sz="2200" smtClean="0">
                <a:latin typeface="Arial" pitchFamily="34" charset="0"/>
                <a:ea typeface="Arial-Rounded" pitchFamily="34" charset="0"/>
                <a:cs typeface="Arial" pitchFamily="34" charset="0"/>
              </a:rPr>
              <a:t>cây </a:t>
            </a:r>
            <a:r>
              <a:rPr lang="en-US" sz="2200" smtClean="0">
                <a:latin typeface="Arial" pitchFamily="34" charset="0"/>
                <a:ea typeface="Arial-Rounded" pitchFamily="34" charset="0"/>
                <a:cs typeface="Arial" pitchFamily="34" charset="0"/>
              </a:rPr>
              <a:t>non.</a:t>
            </a:r>
            <a:endParaRPr lang="en-US" sz="2200" dirty="0" smtClean="0">
              <a:latin typeface="Arial" pitchFamily="34" charset="0"/>
              <a:ea typeface="Arial-Rounded" pitchFamily="34" charset="0"/>
              <a:cs typeface="Arial" pitchFamily="34" charset="0"/>
            </a:endParaRPr>
          </a:p>
          <a:p>
            <a:pPr algn="r"/>
            <a:r>
              <a:rPr lang="en-US" sz="2200" dirty="0" smtClean="0">
                <a:latin typeface="Arial" pitchFamily="34" charset="0"/>
                <a:ea typeface="Arial-Rounded" pitchFamily="34" charset="0"/>
                <a:cs typeface="Arial" pitchFamily="34" charset="0"/>
              </a:rPr>
              <a:t>(</a:t>
            </a:r>
            <a:r>
              <a:rPr lang="en-US" sz="2200" dirty="0" err="1" smtClean="0">
                <a:latin typeface="Arial" pitchFamily="34" charset="0"/>
                <a:ea typeface="Arial-Rounded" pitchFamily="34" charset="0"/>
                <a:cs typeface="Arial" pitchFamily="34" charset="0"/>
              </a:rPr>
              <a:t>Hải</a:t>
            </a:r>
            <a:r>
              <a:rPr lang="en-US" sz="2200" dirty="0" smtClean="0">
                <a:latin typeface="Arial" pitchFamily="34" charset="0"/>
                <a:ea typeface="Arial-Rounded" pitchFamily="34" charset="0"/>
                <a:cs typeface="Arial" pitchFamily="34" charset="0"/>
              </a:rPr>
              <a:t> An)</a:t>
            </a:r>
            <a:endParaRPr lang="en-US" sz="2200" dirty="0">
              <a:latin typeface="Arial" pitchFamily="34" charset="0"/>
              <a:ea typeface="Arial-Rounded" pitchFamily="34" charset="0"/>
              <a:cs typeface="Arial" pitchFamily="34" charset="0"/>
            </a:endParaRP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8" name="Lưu đồ: Đường kết nối 8">
            <a:extLst>
              <a:ext uri="{FF2B5EF4-FFF2-40B4-BE49-F238E27FC236}">
                <a16:creationId xmlns="" xmlns:a16="http://schemas.microsoft.com/office/drawing/2014/main" id="{A3F0B0FD-818E-4BBD-B401-3895387E3487}"/>
              </a:ext>
            </a:extLst>
          </p:cNvPr>
          <p:cNvSpPr/>
          <p:nvPr/>
        </p:nvSpPr>
        <p:spPr>
          <a:xfrm>
            <a:off x="228600" y="545362"/>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9" name="Lưu đồ: Đường kết nối 8">
            <a:extLst>
              <a:ext uri="{FF2B5EF4-FFF2-40B4-BE49-F238E27FC236}">
                <a16:creationId xmlns="" xmlns:a16="http://schemas.microsoft.com/office/drawing/2014/main" id="{A3F0B0FD-818E-4BBD-B401-3895387E3487}"/>
              </a:ext>
            </a:extLst>
          </p:cNvPr>
          <p:cNvSpPr/>
          <p:nvPr/>
        </p:nvSpPr>
        <p:spPr>
          <a:xfrm>
            <a:off x="248093" y="1687476"/>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352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 xmlns:a16="http://schemas.microsoft.com/office/drawing/2014/main" id="{AC2D3647-B4A8-4223-98C7-FAF6AAB6156A}"/>
              </a:ext>
            </a:extLst>
          </p:cNvPr>
          <p:cNvPicPr>
            <a:picLocks noChangeAspect="1"/>
          </p:cNvPicPr>
          <p:nvPr/>
        </p:nvPicPr>
        <p:blipFill>
          <a:blip r:embed="rId3"/>
          <a:stretch>
            <a:fillRect/>
          </a:stretch>
        </p:blipFill>
        <p:spPr>
          <a:xfrm>
            <a:off x="2817406" y="342341"/>
            <a:ext cx="3505200" cy="3366814"/>
          </a:xfrm>
          <a:prstGeom prst="rect">
            <a:avLst/>
          </a:prstGeom>
        </p:spPr>
      </p:pic>
      <p:sp>
        <p:nvSpPr>
          <p:cNvPr id="4" name="文本框 3">
            <a:extLst>
              <a:ext uri="{FF2B5EF4-FFF2-40B4-BE49-F238E27FC236}">
                <a16:creationId xmlns="" xmlns:a16="http://schemas.microsoft.com/office/drawing/2014/main" id="{92AD1C1A-755B-40E8-83FF-B0D421B01833}"/>
              </a:ext>
            </a:extLst>
          </p:cNvPr>
          <p:cNvSpPr txBox="1"/>
          <p:nvPr/>
        </p:nvSpPr>
        <p:spPr>
          <a:xfrm>
            <a:off x="3397397" y="1510935"/>
            <a:ext cx="2309014" cy="1015663"/>
          </a:xfrm>
          <a:prstGeom prst="rect">
            <a:avLst/>
          </a:prstGeom>
          <a:noFill/>
        </p:spPr>
        <p:txBody>
          <a:bodyPr wrap="square" rtlCol="0">
            <a:spAutoFit/>
          </a:bodyPr>
          <a:lstStyle/>
          <a:p>
            <a:pPr algn="ctr"/>
            <a:r>
              <a:rPr lang="en-US" altLang="zh-CN" sz="6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Tiết </a:t>
            </a:r>
            <a:r>
              <a:rPr lang="en-US" altLang="zh-CN" sz="6000" b="1" dirty="0" smtClean="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2</a:t>
            </a:r>
            <a:endParaRPr lang="zh-CN" altLang="en-US" sz="6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 xmlns:a16="http://schemas.microsoft.com/office/drawing/2014/main" id="{7C54DA5F-A229-41CC-92BA-7D38A00E8BDC}"/>
              </a:ext>
            </a:extLst>
          </p:cNvPr>
          <p:cNvPicPr preferRelativeResize="0">
            <a:picLocks/>
          </p:cNvPicPr>
          <p:nvPr/>
        </p:nvPicPr>
        <p:blipFill rotWithShape="1">
          <a:blip r:embed="rId4"/>
          <a:srcRect l="32794" r="16079" b="94184"/>
          <a:stretch/>
        </p:blipFill>
        <p:spPr>
          <a:xfrm flipH="1">
            <a:off x="3273615" y="1351232"/>
            <a:ext cx="2304000" cy="36000"/>
          </a:xfrm>
          <a:prstGeom prst="rect">
            <a:avLst/>
          </a:prstGeom>
        </p:spPr>
      </p:pic>
      <p:pic>
        <p:nvPicPr>
          <p:cNvPr id="9" name="图片 8">
            <a:extLst>
              <a:ext uri="{FF2B5EF4-FFF2-40B4-BE49-F238E27FC236}">
                <a16:creationId xmlns="" xmlns:a16="http://schemas.microsoft.com/office/drawing/2014/main" id="{F04E01A1-76CE-4498-8BF7-8DF675BBE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 xmlns:a16="http://schemas.microsoft.com/office/drawing/2014/main" id="{E215F3FE-BEF2-4F53-BF30-EA6185713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 xmlns:a16="http://schemas.microsoft.com/office/drawing/2014/main" id="{9D369A16-B1AD-448B-8F65-F2FCB61E3875}"/>
              </a:ext>
            </a:extLst>
          </p:cNvPr>
          <p:cNvPicPr preferRelativeResize="0">
            <a:picLocks/>
          </p:cNvPicPr>
          <p:nvPr/>
        </p:nvPicPr>
        <p:blipFill rotWithShape="1">
          <a:blip r:embed="rId4"/>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416890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517115"/>
            <a:ext cx="8790709" cy="4277961"/>
          </a:xfrm>
          <a:prstGeom prst="rect">
            <a:avLst/>
          </a:prstGeom>
          <a:noFill/>
        </p:spPr>
        <p:txBody>
          <a:bodyPr wrap="square" lIns="91305" tIns="45654" rIns="91305" bIns="45654" rtlCol="0">
            <a:spAutoFit/>
          </a:bodyPr>
          <a:lstStyle/>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Trời nổi gió to.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ngừng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lắc</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lư</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Thấy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vậy</a:t>
            </a:r>
            <a:r>
              <a:rPr lang="en-US" sz="2200" dirty="0" smtClean="0">
                <a:latin typeface="Arial" pitchFamily="34" charset="0"/>
                <a:ea typeface="Arial-Rounded" pitchFamily="34" charset="0"/>
                <a:cs typeface="Arial" pitchFamily="34" charset="0"/>
              </a:rPr>
              <a:t>, Nam </a:t>
            </a:r>
            <a:r>
              <a:rPr lang="en-US" sz="2200" dirty="0" err="1" smtClean="0">
                <a:latin typeface="Arial" pitchFamily="34" charset="0"/>
                <a:ea typeface="Arial-Rounded" pitchFamily="34" charset="0"/>
                <a:cs typeface="Arial" pitchFamily="34" charset="0"/>
              </a:rPr>
              <a:t>rất</a:t>
            </a:r>
            <a:r>
              <a:rPr lang="en-US" sz="2200" dirty="0" smtClean="0">
                <a:latin typeface="Arial" pitchFamily="34" charset="0"/>
                <a:ea typeface="Arial-Rounded" pitchFamily="34" charset="0"/>
                <a:cs typeface="Arial" pitchFamily="34" charset="0"/>
              </a:rPr>
              <a:t> lo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sẽ</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bị</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gãy</a:t>
            </a:r>
            <a:r>
              <a:rPr lang="en-US" sz="2200" dirty="0" smtClean="0">
                <a:latin typeface="Arial" pitchFamily="34" charset="0"/>
                <a:ea typeface="Arial-Rounded" pitchFamily="34" charset="0"/>
                <a:cs typeface="Arial" pitchFamily="34" charset="0"/>
              </a:rPr>
              <a:t>. Nam </a:t>
            </a:r>
            <a:r>
              <a:rPr lang="en-US" sz="2200" dirty="0" err="1" smtClean="0">
                <a:latin typeface="Arial" pitchFamily="34" charset="0"/>
                <a:ea typeface="Arial-Rounded" pitchFamily="34" charset="0"/>
                <a:cs typeface="Arial" pitchFamily="34" charset="0"/>
              </a:rPr>
              <a:t>hỏi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mẹ</a:t>
            </a:r>
            <a:r>
              <a:rPr lang="en-US" sz="2200" dirty="0" smtClean="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Mẹ mỉm cười đáp:</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 Con yên tâm, cây liễu sẽ không sao đâu.</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Mẹ giải thích:</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 Thân cây liễu tuy không to nhưng dẻo dai. </a:t>
            </a:r>
            <a:r>
              <a:rPr lang="en-US" sz="2200" dirty="0" err="1" smtClean="0">
                <a:latin typeface="Arial" pitchFamily="34" charset="0"/>
                <a:ea typeface="Arial-Rounded" pitchFamily="34" charset="0"/>
                <a:cs typeface="Arial" pitchFamily="34" charset="0"/>
              </a:rPr>
              <a:t>Cành</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mềm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mại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thể</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chuyển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động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theo</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chiều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gió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Vì</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vậy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dễ</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bị</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gãy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còn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là</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loài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dễ</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trồng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Chỉ</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cần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cắm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cành</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xuống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đất</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thể</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nhanh</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chóng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mọc</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lên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con.</a:t>
            </a:r>
          </a:p>
          <a:p>
            <a:pPr algn="r"/>
            <a:r>
              <a:rPr lang="en-US" sz="2200" dirty="0" smtClean="0">
                <a:latin typeface="Arial" pitchFamily="34" charset="0"/>
                <a:ea typeface="Arial-Rounded" pitchFamily="34" charset="0"/>
                <a:cs typeface="Arial" pitchFamily="34" charset="0"/>
              </a:rPr>
              <a:t>(</a:t>
            </a:r>
            <a:r>
              <a:rPr lang="en-US" sz="2200" dirty="0" err="1" smtClean="0">
                <a:latin typeface="Arial" pitchFamily="34" charset="0"/>
                <a:ea typeface="Arial-Rounded" pitchFamily="34" charset="0"/>
                <a:cs typeface="Arial" pitchFamily="34" charset="0"/>
              </a:rPr>
              <a:t>Hải</a:t>
            </a:r>
            <a:r>
              <a:rPr lang="en-US" sz="2200" dirty="0" smtClean="0">
                <a:latin typeface="Arial" pitchFamily="34" charset="0"/>
                <a:ea typeface="Arial-Rounded" pitchFamily="34" charset="0"/>
                <a:cs typeface="Arial" pitchFamily="34" charset="0"/>
              </a:rPr>
              <a:t> An)</a:t>
            </a:r>
            <a:endParaRPr lang="en-US" sz="2200" dirty="0">
              <a:latin typeface="Arial" pitchFamily="34" charset="0"/>
              <a:ea typeface="Arial-Rounded" pitchFamily="34" charset="0"/>
              <a:cs typeface="Arial" pitchFamily="34" charset="0"/>
            </a:endParaRP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86947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89149" y="531014"/>
            <a:ext cx="3852230" cy="3945736"/>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620129" y="1792762"/>
            <a:ext cx="2427871" cy="1446550"/>
          </a:xfrm>
          <a:prstGeom prst="rect">
            <a:avLst/>
          </a:prstGeom>
          <a:noFill/>
        </p:spPr>
        <p:txBody>
          <a:bodyPr wrap="square" rtlCol="0">
            <a:spAutoFit/>
          </a:bodyPr>
          <a:lstStyle/>
          <a:p>
            <a:pPr algn="ctr"/>
            <a:r>
              <a:rPr lang="vi-VN" altLang="zh-CN" sz="4400" b="1" dirty="0"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en-US" altLang="zh-CN" sz="4400" b="1" dirty="0"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05349" y="1015334"/>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vi-VN"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410611854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8.33333E-7 2.46914E-6 L -8.33333E-7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63336" y="990555"/>
            <a:ext cx="5947064" cy="1200195"/>
          </a:xfrm>
          <a:prstGeom prst="rect">
            <a:avLst/>
          </a:prstGeom>
          <a:noFill/>
        </p:spPr>
        <p:txBody>
          <a:bodyPr wrap="square" lIns="91305" tIns="45654" rIns="91305" bIns="45654" rtlCol="0">
            <a:spAutoFit/>
          </a:bodyPr>
          <a:lstStyle/>
          <a:p>
            <a:pPr marL="457200" indent="-457200">
              <a:buAutoNum type="alphaLcParenR"/>
            </a:pPr>
            <a:r>
              <a:rPr lang="en-US" sz="2400" b="1" dirty="0" err="1" smtClean="0">
                <a:latin typeface="Arial" pitchFamily="34" charset="0"/>
                <a:ea typeface="Arial-Rounded" pitchFamily="34" charset="0"/>
                <a:cs typeface="Arial" pitchFamily="34" charset="0"/>
              </a:rPr>
              <a:t>Thân</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cây</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liễu</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có</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đặc</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điểm</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gì</a:t>
            </a:r>
            <a:r>
              <a:rPr lang="en-US" sz="2400" b="1" dirty="0" smtClean="0">
                <a:latin typeface="Arial" pitchFamily="34" charset="0"/>
                <a:ea typeface="Arial-Rounded" pitchFamily="34" charset="0"/>
                <a:cs typeface="Arial" pitchFamily="34" charset="0"/>
              </a:rPr>
              <a:t>?</a:t>
            </a:r>
          </a:p>
          <a:p>
            <a:pPr marL="457200" indent="-457200">
              <a:buAutoNum type="alphaLcParenR"/>
            </a:pPr>
            <a:r>
              <a:rPr lang="en-US" sz="2400" b="1" dirty="0" err="1" smtClean="0">
                <a:latin typeface="Arial" pitchFamily="34" charset="0"/>
                <a:ea typeface="Arial-Rounded" pitchFamily="34" charset="0"/>
                <a:cs typeface="Arial" pitchFamily="34" charset="0"/>
              </a:rPr>
              <a:t>Cành</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liễu</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có</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đặc</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điểm</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gì</a:t>
            </a:r>
            <a:r>
              <a:rPr lang="en-US" sz="2400" b="1" dirty="0" smtClean="0">
                <a:latin typeface="Arial" pitchFamily="34" charset="0"/>
                <a:ea typeface="Arial-Rounded" pitchFamily="34" charset="0"/>
                <a:cs typeface="Arial" pitchFamily="34" charset="0"/>
              </a:rPr>
              <a:t>?</a:t>
            </a:r>
          </a:p>
          <a:p>
            <a:pPr marL="457200" indent="-457200">
              <a:buAutoNum type="alphaLcParenR"/>
            </a:pPr>
            <a:r>
              <a:rPr lang="en-US" sz="2400" b="1" dirty="0" err="1" smtClean="0">
                <a:latin typeface="Arial" pitchFamily="34" charset="0"/>
                <a:ea typeface="Arial-Rounded" pitchFamily="34" charset="0"/>
                <a:cs typeface="Arial" pitchFamily="34" charset="0"/>
              </a:rPr>
              <a:t>Vì</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sao</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nói</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liễu</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là</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loài</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cây</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đễ</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trồng</a:t>
            </a:r>
            <a:r>
              <a:rPr lang="en-US" sz="2400" b="1" dirty="0" smtClean="0">
                <a:latin typeface="Arial" pitchFamily="34" charset="0"/>
                <a:ea typeface="Arial-Rounded" pitchFamily="34" charset="0"/>
                <a:cs typeface="Arial" pitchFamily="34" charset="0"/>
              </a:rPr>
              <a:t>?</a:t>
            </a:r>
            <a:endParaRPr lang="en-US" sz="24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2850"/>
            <a:ext cx="514120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0" y="-78586"/>
            <a:ext cx="461404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98775294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89149" y="476117"/>
            <a:ext cx="3852230" cy="4076833"/>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221062" y="1792762"/>
            <a:ext cx="3588404" cy="1446550"/>
          </a:xfrm>
          <a:prstGeom prst="rect">
            <a:avLst/>
          </a:prstGeom>
          <a:noFill/>
        </p:spPr>
        <p:txBody>
          <a:bodyPr wrap="square" rtlCol="0">
            <a:spAutoFit/>
          </a:bodyPr>
          <a:lstStyle/>
          <a:p>
            <a:pPr algn="ctr"/>
            <a:r>
              <a:rPr lang="en-US" altLang="zh-CN" sz="4400" b="1" dirty="0" err="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endParaRPr lang="en-US" altLang="zh-CN" sz="4400" b="1" dirty="0"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a:p>
            <a:pPr algn="ctr"/>
            <a:r>
              <a:rPr lang="en-US" altLang="zh-CN" sz="4400" b="1" dirty="0"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4174064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7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12" presetClass="entr" presetSubtype="1" fill="hold" grpId="0" nodeType="withEffect">
                                  <p:stCondLst>
                                    <p:cond delay="1250"/>
                                  </p:stCondLst>
                                  <p:childTnLst>
                                    <p:set>
                                      <p:cBhvr>
                                        <p:cTn id="75" dur="1" fill="hold">
                                          <p:stCondLst>
                                            <p:cond delay="0"/>
                                          </p:stCondLst>
                                        </p:cTn>
                                        <p:tgtEl>
                                          <p:spTgt spid="110"/>
                                        </p:tgtEl>
                                        <p:attrNameLst>
                                          <p:attrName>style.visibility</p:attrName>
                                        </p:attrNameLst>
                                      </p:cBhvr>
                                      <p:to>
                                        <p:strVal val="visible"/>
                                      </p:to>
                                    </p:set>
                                    <p:anim calcmode="lin" valueType="num">
                                      <p:cBhvr additive="base">
                                        <p:cTn id="76" dur="500"/>
                                        <p:tgtEl>
                                          <p:spTgt spid="110"/>
                                        </p:tgtEl>
                                        <p:attrNameLst>
                                          <p:attrName>ppt_y</p:attrName>
                                        </p:attrNameLst>
                                      </p:cBhvr>
                                      <p:tavLst>
                                        <p:tav tm="0">
                                          <p:val>
                                            <p:strVal val="#ppt_y-#ppt_h*1.125000"/>
                                          </p:val>
                                        </p:tav>
                                        <p:tav tm="100000">
                                          <p:val>
                                            <p:strVal val="#ppt_y"/>
                                          </p:val>
                                        </p:tav>
                                      </p:tavLst>
                                    </p:anim>
                                    <p:animEffect transition="in" filter="wipe(down)">
                                      <p:cBhvr>
                                        <p:cTn id="77" dur="500"/>
                                        <p:tgtEl>
                                          <p:spTgt spid="110"/>
                                        </p:tgtEl>
                                      </p:cBhvr>
                                    </p:animEffect>
                                  </p:childTnLst>
                                </p:cTn>
                              </p:par>
                              <p:par>
                                <p:cTn id="78" presetID="34" presetClass="emph" presetSubtype="0" fill="hold" grpId="1" nodeType="withEffect">
                                  <p:stCondLst>
                                    <p:cond delay="1750"/>
                                  </p:stCondLst>
                                  <p:childTnLst>
                                    <p:animMotion origin="layout" path="M -4.16667E-6 -1.85185E-6 L -4.16667E-6 -0.07222 " pathEditMode="relative" rAng="0" ptsTypes="AA">
                                      <p:cBhvr>
                                        <p:cTn id="79" dur="250" accel="50000" decel="50000" autoRev="1" fill="hold">
                                          <p:stCondLst>
                                            <p:cond delay="0"/>
                                          </p:stCondLst>
                                        </p:cTn>
                                        <p:tgtEl>
                                          <p:spTgt spid="110"/>
                                        </p:tgtEl>
                                        <p:attrNameLst>
                                          <p:attrName>ppt_x</p:attrName>
                                          <p:attrName>ppt_y</p:attrName>
                                        </p:attrNameLst>
                                      </p:cBhvr>
                                      <p:rCtr x="0" y="-3611"/>
                                    </p:animMotion>
                                    <p:animRot by="1500000">
                                      <p:cBhvr>
                                        <p:cTn id="80" dur="125" fill="hold">
                                          <p:stCondLst>
                                            <p:cond delay="0"/>
                                          </p:stCondLst>
                                        </p:cTn>
                                        <p:tgtEl>
                                          <p:spTgt spid="110"/>
                                        </p:tgtEl>
                                        <p:attrNameLst>
                                          <p:attrName>r</p:attrName>
                                        </p:attrNameLst>
                                      </p:cBhvr>
                                    </p:animRot>
                                    <p:animRot by="-1500000">
                                      <p:cBhvr>
                                        <p:cTn id="81" dur="125" fill="hold">
                                          <p:stCondLst>
                                            <p:cond delay="125"/>
                                          </p:stCondLst>
                                        </p:cTn>
                                        <p:tgtEl>
                                          <p:spTgt spid="110"/>
                                        </p:tgtEl>
                                        <p:attrNameLst>
                                          <p:attrName>r</p:attrName>
                                        </p:attrNameLst>
                                      </p:cBhvr>
                                    </p:animRot>
                                    <p:animRot by="-1500000">
                                      <p:cBhvr>
                                        <p:cTn id="82" dur="125" fill="hold">
                                          <p:stCondLst>
                                            <p:cond delay="250"/>
                                          </p:stCondLst>
                                        </p:cTn>
                                        <p:tgtEl>
                                          <p:spTgt spid="110"/>
                                        </p:tgtEl>
                                        <p:attrNameLst>
                                          <p:attrName>r</p:attrName>
                                        </p:attrNameLst>
                                      </p:cBhvr>
                                    </p:animRot>
                                    <p:animRot by="1500000">
                                      <p:cBhvr>
                                        <p:cTn id="83" dur="125" fill="hold">
                                          <p:stCondLst>
                                            <p:cond delay="375"/>
                                          </p:stCondLst>
                                        </p:cTn>
                                        <p:tgtEl>
                                          <p:spTgt spid="110"/>
                                        </p:tgtEl>
                                        <p:attrNameLst>
                                          <p:attrName>r</p:attrName>
                                        </p:attrNameLst>
                                      </p:cBhvr>
                                    </p:animRot>
                                  </p:childTnLst>
                                </p:cTn>
                              </p:par>
                              <p:par>
                                <p:cTn id="84" presetID="2" presetClass="entr" presetSubtype="2" decel="38600" fill="hold" nodeType="withEffect">
                                  <p:stCondLst>
                                    <p:cond delay="225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1250" fill="hold"/>
                                        <p:tgtEl>
                                          <p:spTgt spid="4"/>
                                        </p:tgtEl>
                                        <p:attrNameLst>
                                          <p:attrName>ppt_x</p:attrName>
                                        </p:attrNameLst>
                                      </p:cBhvr>
                                      <p:tavLst>
                                        <p:tav tm="0">
                                          <p:val>
                                            <p:strVal val="1+#ppt_w/2"/>
                                          </p:val>
                                        </p:tav>
                                        <p:tav tm="100000">
                                          <p:val>
                                            <p:strVal val="#ppt_x"/>
                                          </p:val>
                                        </p:tav>
                                      </p:tavLst>
                                    </p:anim>
                                    <p:anim calcmode="lin" valueType="num">
                                      <p:cBhvr additive="base">
                                        <p:cTn id="87"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75604" y="742950"/>
            <a:ext cx="3515396" cy="523099"/>
          </a:xfrm>
          <a:prstGeom prst="rect">
            <a:avLst/>
          </a:prstGeom>
        </p:spPr>
        <p:txBody>
          <a:bodyPr wrap="none" lIns="91318" tIns="45660" rIns="91318" bIns="45660">
            <a:spAutoFit/>
          </a:bodyPr>
          <a:lstStyle/>
          <a:p>
            <a:pPr algn="ctr"/>
            <a:r>
              <a:rPr lang="en-US" sz="2800" dirty="0" smtClean="0">
                <a:latin typeface="Arial" pitchFamily="34" charset="0"/>
                <a:ea typeface="Arial-Rounded" pitchFamily="34" charset="0"/>
                <a:cs typeface="Arial" pitchFamily="34" charset="0"/>
              </a:rPr>
              <a:t>a. </a:t>
            </a:r>
            <a:r>
              <a:rPr lang="en-US" sz="2800" dirty="0" err="1" smtClean="0">
                <a:latin typeface="Arial" pitchFamily="34" charset="0"/>
                <a:ea typeface="Arial-Rounded" pitchFamily="34" charset="0"/>
                <a:cs typeface="Arial" pitchFamily="34" charset="0"/>
              </a:rPr>
              <a:t>Thân</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cây</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liễu</a:t>
            </a:r>
            <a:r>
              <a:rPr lang="en-US" sz="2800" dirty="0" smtClean="0">
                <a:latin typeface="Arial" pitchFamily="34" charset="0"/>
                <a:ea typeface="Arial-Rounded" pitchFamily="34" charset="0"/>
                <a:cs typeface="Arial" pitchFamily="34" charset="0"/>
              </a:rPr>
              <a:t> (…).</a:t>
            </a:r>
            <a:endParaRPr lang="en-US" sz="2800" dirty="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381000" y="13525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dirty="0" err="1" smtClean="0">
                <a:solidFill>
                  <a:srgbClr val="FF0000"/>
                </a:solidFill>
                <a:latin typeface="Arial" pitchFamily="34" charset="0"/>
                <a:cs typeface="Arial" pitchFamily="34" charset="0"/>
              </a:rPr>
              <a:t>Thân</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cây</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liễu</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không</a:t>
            </a:r>
            <a:r>
              <a:rPr lang="en-US" sz="3600" dirty="0" smtClean="0">
                <a:solidFill>
                  <a:srgbClr val="FF0000"/>
                </a:solidFill>
                <a:latin typeface="Arial" pitchFamily="34" charset="0"/>
                <a:cs typeface="Arial" pitchFamily="34" charset="0"/>
              </a:rPr>
              <a:t> to </a:t>
            </a:r>
            <a:r>
              <a:rPr lang="en-US" sz="3600" dirty="0" err="1" smtClean="0">
                <a:solidFill>
                  <a:srgbClr val="FF0000"/>
                </a:solidFill>
                <a:latin typeface="Arial" pitchFamily="34" charset="0"/>
                <a:cs typeface="Arial" pitchFamily="34" charset="0"/>
              </a:rPr>
              <a:t>nhưng</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dẻo</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dai</a:t>
            </a:r>
            <a:r>
              <a:rPr lang="en-US" sz="3600" dirty="0" smtClean="0">
                <a:solidFill>
                  <a:srgbClr val="FF0000"/>
                </a:solidFill>
                <a:latin typeface="Arial" pitchFamily="34" charset="0"/>
                <a:cs typeface="Arial" pitchFamily="34" charset="0"/>
              </a:rPr>
              <a:t>.</a:t>
            </a:r>
            <a:endParaRPr lang="en-US" sz="3600" dirty="0">
              <a:solidFill>
                <a:srgbClr val="FF0000"/>
              </a:solidFill>
              <a:latin typeface="Arial" pitchFamily="34" charset="0"/>
              <a:cs typeface="Arial" pitchFamily="34" charset="0"/>
            </a:endParaRPr>
          </a:p>
        </p:txBody>
      </p:sp>
      <p:sp>
        <p:nvSpPr>
          <p:cNvPr id="6" name="Rectangle 5"/>
          <p:cNvSpPr/>
          <p:nvPr/>
        </p:nvSpPr>
        <p:spPr>
          <a:xfrm>
            <a:off x="675604" y="2201051"/>
            <a:ext cx="2903113" cy="523099"/>
          </a:xfrm>
          <a:prstGeom prst="rect">
            <a:avLst/>
          </a:prstGeom>
        </p:spPr>
        <p:txBody>
          <a:bodyPr wrap="none" lIns="91318" tIns="45660" rIns="91318" bIns="45660">
            <a:spAutoFit/>
          </a:bodyPr>
          <a:lstStyle/>
          <a:p>
            <a:pPr algn="ctr"/>
            <a:r>
              <a:rPr lang="en-US" sz="2800" dirty="0" smtClean="0">
                <a:latin typeface="Arial" pitchFamily="34" charset="0"/>
                <a:ea typeface="Arial-Rounded" pitchFamily="34" charset="0"/>
                <a:cs typeface="Arial" pitchFamily="34" charset="0"/>
              </a:rPr>
              <a:t>b. </a:t>
            </a:r>
            <a:r>
              <a:rPr lang="en-US" sz="2800" dirty="0" err="1" smtClean="0">
                <a:latin typeface="Arial" pitchFamily="34" charset="0"/>
                <a:ea typeface="Arial-Rounded" pitchFamily="34" charset="0"/>
                <a:cs typeface="Arial" pitchFamily="34" charset="0"/>
              </a:rPr>
              <a:t>Cành</a:t>
            </a:r>
            <a:r>
              <a:rPr lang="en-US" sz="2800" dirty="0" smtClean="0">
                <a:latin typeface="Arial" pitchFamily="34" charset="0"/>
                <a:ea typeface="Arial-Rounded" pitchFamily="34" charset="0"/>
                <a:cs typeface="Arial" pitchFamily="34" charset="0"/>
              </a:rPr>
              <a:t> </a:t>
            </a:r>
            <a:r>
              <a:rPr lang="en-US" sz="2800" dirty="0" err="1" smtClean="0">
                <a:latin typeface="Arial" pitchFamily="34" charset="0"/>
                <a:ea typeface="Arial-Rounded" pitchFamily="34" charset="0"/>
                <a:cs typeface="Arial" pitchFamily="34" charset="0"/>
              </a:rPr>
              <a:t>liễu</a:t>
            </a:r>
            <a:r>
              <a:rPr lang="en-US" sz="2800" dirty="0" smtClean="0">
                <a:latin typeface="Arial" pitchFamily="34" charset="0"/>
                <a:ea typeface="Arial-Rounded" pitchFamily="34" charset="0"/>
                <a:cs typeface="Arial" pitchFamily="34" charset="0"/>
              </a:rPr>
              <a:t> (…).</a:t>
            </a:r>
            <a:endParaRPr lang="en-US" sz="2800" dirty="0">
              <a:latin typeface="Arial" pitchFamily="34" charset="0"/>
              <a:ea typeface="Arial-Rounded" pitchFamily="34" charset="0"/>
              <a:cs typeface="Arial" pitchFamily="34" charset="0"/>
            </a:endParaRPr>
          </a:p>
        </p:txBody>
      </p:sp>
      <p:sp>
        <p:nvSpPr>
          <p:cNvPr id="7" name="Title 1"/>
          <p:cNvSpPr txBox="1">
            <a:spLocks/>
          </p:cNvSpPr>
          <p:nvPr/>
        </p:nvSpPr>
        <p:spPr>
          <a:xfrm>
            <a:off x="221673" y="3158679"/>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dirty="0" smtClean="0">
                <a:latin typeface="Arial" pitchFamily="34" charset="0"/>
                <a:cs typeface="Arial" pitchFamily="34" charset="0"/>
              </a:rPr>
              <a:t>	</a:t>
            </a:r>
            <a:r>
              <a:rPr lang="en-US" sz="3600" dirty="0" err="1" smtClean="0">
                <a:solidFill>
                  <a:srgbClr val="FF0000"/>
                </a:solidFill>
                <a:latin typeface="Arial" pitchFamily="34" charset="0"/>
                <a:cs typeface="Arial" pitchFamily="34" charset="0"/>
              </a:rPr>
              <a:t>Cành</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liễu</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mềm</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mại</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có</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thể</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chuyển</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động</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theo</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chiều</a:t>
            </a:r>
            <a:r>
              <a:rPr lang="en-US" sz="3600" dirty="0" smtClean="0">
                <a:solidFill>
                  <a:srgbClr val="FF0000"/>
                </a:solidFill>
                <a:latin typeface="Arial" pitchFamily="34" charset="0"/>
                <a:cs typeface="Arial" pitchFamily="34" charset="0"/>
              </a:rPr>
              <a:t> </a:t>
            </a:r>
            <a:r>
              <a:rPr lang="en-US" sz="3600" dirty="0" err="1" smtClean="0">
                <a:solidFill>
                  <a:srgbClr val="FF0000"/>
                </a:solidFill>
                <a:latin typeface="Arial" pitchFamily="34" charset="0"/>
                <a:cs typeface="Arial" pitchFamily="34" charset="0"/>
              </a:rPr>
              <a:t>gió</a:t>
            </a:r>
            <a:endParaRPr lang="en-US" sz="3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59501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 xmlns:a16="http://schemas.microsoft.com/office/drawing/2014/main" id="{AC2D3647-B4A8-4223-98C7-FAF6AAB6156A}"/>
              </a:ext>
            </a:extLst>
          </p:cNvPr>
          <p:cNvPicPr>
            <a:picLocks noChangeAspect="1"/>
          </p:cNvPicPr>
          <p:nvPr/>
        </p:nvPicPr>
        <p:blipFill>
          <a:blip r:embed="rId3"/>
          <a:stretch>
            <a:fillRect/>
          </a:stretch>
        </p:blipFill>
        <p:spPr>
          <a:xfrm>
            <a:off x="2817406" y="342341"/>
            <a:ext cx="3505200" cy="3366814"/>
          </a:xfrm>
          <a:prstGeom prst="rect">
            <a:avLst/>
          </a:prstGeom>
        </p:spPr>
      </p:pic>
      <p:sp>
        <p:nvSpPr>
          <p:cNvPr id="4" name="文本框 3">
            <a:extLst>
              <a:ext uri="{FF2B5EF4-FFF2-40B4-BE49-F238E27FC236}">
                <a16:creationId xmlns="" xmlns:a16="http://schemas.microsoft.com/office/drawing/2014/main" id="{92AD1C1A-755B-40E8-83FF-B0D421B01833}"/>
              </a:ext>
            </a:extLst>
          </p:cNvPr>
          <p:cNvSpPr txBox="1"/>
          <p:nvPr/>
        </p:nvSpPr>
        <p:spPr>
          <a:xfrm>
            <a:off x="3397397" y="1510935"/>
            <a:ext cx="2309014" cy="1015663"/>
          </a:xfrm>
          <a:prstGeom prst="rect">
            <a:avLst/>
          </a:prstGeom>
          <a:noFill/>
        </p:spPr>
        <p:txBody>
          <a:bodyPr wrap="square" rtlCol="0">
            <a:spAutoFit/>
          </a:bodyPr>
          <a:lstStyle/>
          <a:p>
            <a:pPr algn="ctr"/>
            <a:r>
              <a:rPr lang="en-US" altLang="zh-CN" sz="6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Tiết 3</a:t>
            </a:r>
            <a:endParaRPr lang="zh-CN" altLang="en-US" sz="6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 xmlns:a16="http://schemas.microsoft.com/office/drawing/2014/main" id="{7C54DA5F-A229-41CC-92BA-7D38A00E8BDC}"/>
              </a:ext>
            </a:extLst>
          </p:cNvPr>
          <p:cNvPicPr preferRelativeResize="0">
            <a:picLocks/>
          </p:cNvPicPr>
          <p:nvPr/>
        </p:nvPicPr>
        <p:blipFill rotWithShape="1">
          <a:blip r:embed="rId4"/>
          <a:srcRect l="32794" r="16079" b="94184"/>
          <a:stretch/>
        </p:blipFill>
        <p:spPr>
          <a:xfrm flipH="1">
            <a:off x="3273615" y="1351232"/>
            <a:ext cx="2304000" cy="36000"/>
          </a:xfrm>
          <a:prstGeom prst="rect">
            <a:avLst/>
          </a:prstGeom>
        </p:spPr>
      </p:pic>
      <p:pic>
        <p:nvPicPr>
          <p:cNvPr id="9" name="图片 8">
            <a:extLst>
              <a:ext uri="{FF2B5EF4-FFF2-40B4-BE49-F238E27FC236}">
                <a16:creationId xmlns="" xmlns:a16="http://schemas.microsoft.com/office/drawing/2014/main" id="{F04E01A1-76CE-4498-8BF7-8DF675BBE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 xmlns:a16="http://schemas.microsoft.com/office/drawing/2014/main" id="{E215F3FE-BEF2-4F53-BF30-EA6185713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 xmlns:a16="http://schemas.microsoft.com/office/drawing/2014/main" id="{9D369A16-B1AD-448B-8F65-F2FCB61E3875}"/>
              </a:ext>
            </a:extLst>
          </p:cNvPr>
          <p:cNvPicPr preferRelativeResize="0">
            <a:picLocks/>
          </p:cNvPicPr>
          <p:nvPr/>
        </p:nvPicPr>
        <p:blipFill rotWithShape="1">
          <a:blip r:embed="rId4"/>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830950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89149" y="-78586"/>
            <a:ext cx="3852230" cy="4881814"/>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221062" y="1792762"/>
            <a:ext cx="3588404" cy="769441"/>
          </a:xfrm>
          <a:prstGeom prst="rect">
            <a:avLst/>
          </a:prstGeom>
          <a:noFill/>
        </p:spPr>
        <p:txBody>
          <a:bodyPr wrap="square" rtlCol="0">
            <a:spAutoFit/>
          </a:bodyPr>
          <a:lstStyle/>
          <a:p>
            <a:pPr algn="ctr"/>
            <a:r>
              <a:rPr lang="vi-VN" altLang="zh-CN" sz="4400" b="1" dirty="0"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 từ ngữ</a:t>
            </a:r>
            <a:endParaRPr lang="en-US" altLang="zh-CN" sz="4400" b="1" dirty="0"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05349" y="1015334"/>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vi-VN"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2578024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05178"/>
            <a:ext cx="8305800" cy="14777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2400" y="2528208"/>
            <a:ext cx="8686800" cy="1077085"/>
          </a:xfrm>
          <a:prstGeom prst="rect">
            <a:avLst/>
          </a:prstGeom>
          <a:noFill/>
        </p:spPr>
        <p:txBody>
          <a:bodyPr wrap="square" lIns="91305" tIns="45654" rIns="91305" bIns="45654" rtlCol="0">
            <a:spAutoFit/>
          </a:bodyPr>
          <a:lstStyle/>
          <a:p>
            <a:pPr algn="just"/>
            <a:r>
              <a:rPr lang="en-US" sz="3200" b="1" dirty="0" smtClean="0">
                <a:latin typeface="Arial" pitchFamily="34" charset="0"/>
                <a:ea typeface="Arial-Rounded" pitchFamily="34" charset="0"/>
                <a:cs typeface="Arial" pitchFamily="34" charset="0"/>
              </a:rPr>
              <a:t>a. </a:t>
            </a:r>
            <a:r>
              <a:rPr lang="en-US" sz="3200" b="1" dirty="0" err="1" smtClean="0">
                <a:latin typeface="Arial" pitchFamily="34" charset="0"/>
                <a:ea typeface="Arial-Rounded" pitchFamily="34" charset="0"/>
                <a:cs typeface="Arial" pitchFamily="34" charset="0"/>
              </a:rPr>
              <a:t>Cành</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liễu</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rủ</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lá</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trông</a:t>
            </a:r>
            <a:r>
              <a:rPr lang="en-US" sz="3200" b="1" dirty="0" smtClean="0">
                <a:latin typeface="Arial" pitchFamily="34" charset="0"/>
                <a:ea typeface="Arial-Rounded" pitchFamily="34" charset="0"/>
                <a:cs typeface="Arial" pitchFamily="34" charset="0"/>
              </a:rPr>
              <a:t> (…..…….) </a:t>
            </a:r>
            <a:r>
              <a:rPr lang="en-US" sz="3200" b="1" dirty="0" err="1" smtClean="0">
                <a:latin typeface="Arial" pitchFamily="34" charset="0"/>
                <a:ea typeface="Arial-Rounded" pitchFamily="34" charset="0"/>
                <a:cs typeface="Arial" pitchFamily="34" charset="0"/>
              </a:rPr>
              <a:t>như</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một</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mái</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tóc</a:t>
            </a:r>
            <a:r>
              <a:rPr lang="en-US" sz="3200" b="1" dirty="0" smtClean="0">
                <a:latin typeface="Arial" pitchFamily="34" charset="0"/>
                <a:ea typeface="Arial-Rounded" pitchFamily="34" charset="0"/>
                <a:cs typeface="Arial" pitchFamily="34" charset="0"/>
              </a:rPr>
              <a:t>.</a:t>
            </a:r>
            <a:endParaRPr lang="en-US" sz="3200" b="1" dirty="0">
              <a:latin typeface="Arial" pitchFamily="34" charset="0"/>
              <a:ea typeface="Arial-Rounded" pitchFamily="34" charset="0"/>
              <a:cs typeface="Arial" pitchFamily="34" charset="0"/>
            </a:endParaRPr>
          </a:p>
        </p:txBody>
      </p:sp>
      <p:sp>
        <p:nvSpPr>
          <p:cNvPr id="16" name="TextBox 15"/>
          <p:cNvSpPr txBox="1"/>
          <p:nvPr/>
        </p:nvSpPr>
        <p:spPr>
          <a:xfrm>
            <a:off x="152400" y="3638550"/>
            <a:ext cx="8686800" cy="1077085"/>
          </a:xfrm>
          <a:prstGeom prst="rect">
            <a:avLst/>
          </a:prstGeom>
          <a:noFill/>
        </p:spPr>
        <p:txBody>
          <a:bodyPr wrap="square" lIns="91305" tIns="45654" rIns="91305" bIns="45654" rtlCol="0">
            <a:spAutoFit/>
          </a:bodyPr>
          <a:lstStyle/>
          <a:p>
            <a:pPr algn="just"/>
            <a:r>
              <a:rPr lang="en-US" sz="3200" b="1" dirty="0" smtClean="0">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Cành</a:t>
            </a:r>
            <a:r>
              <a:rPr lang="en-US" sz="3200" b="1" dirty="0" smtClean="0">
                <a:solidFill>
                  <a:srgbClr val="FF0000"/>
                </a:solidFill>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liễu</a:t>
            </a:r>
            <a:r>
              <a:rPr lang="en-US" sz="3200" b="1" dirty="0" smtClean="0">
                <a:solidFill>
                  <a:srgbClr val="FF0000"/>
                </a:solidFill>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rủ</a:t>
            </a:r>
            <a:r>
              <a:rPr lang="en-US" sz="3200" b="1" dirty="0" smtClean="0">
                <a:solidFill>
                  <a:srgbClr val="FF0000"/>
                </a:solidFill>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lá</a:t>
            </a:r>
            <a:r>
              <a:rPr lang="en-US" sz="3200" b="1" dirty="0" smtClean="0">
                <a:solidFill>
                  <a:srgbClr val="FF0000"/>
                </a:solidFill>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trông</a:t>
            </a:r>
            <a:r>
              <a:rPr lang="en-US" sz="3200" b="1" dirty="0" smtClean="0">
                <a:solidFill>
                  <a:srgbClr val="FF0000"/>
                </a:solidFill>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mềm</a:t>
            </a:r>
            <a:r>
              <a:rPr lang="en-US" sz="3200" b="1" dirty="0" smtClean="0">
                <a:solidFill>
                  <a:srgbClr val="FF0000"/>
                </a:solidFill>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mại</a:t>
            </a:r>
            <a:r>
              <a:rPr lang="en-US" sz="3200" b="1" dirty="0" smtClean="0">
                <a:solidFill>
                  <a:srgbClr val="FF0000"/>
                </a:solidFill>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như</a:t>
            </a:r>
            <a:r>
              <a:rPr lang="en-US" sz="3200" b="1" dirty="0" smtClean="0">
                <a:solidFill>
                  <a:srgbClr val="FF0000"/>
                </a:solidFill>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một</a:t>
            </a:r>
            <a:r>
              <a:rPr lang="en-US" sz="3200" b="1" dirty="0" smtClean="0">
                <a:solidFill>
                  <a:srgbClr val="FF0000"/>
                </a:solidFill>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mái</a:t>
            </a:r>
            <a:r>
              <a:rPr lang="en-US" sz="3200" b="1" dirty="0" smtClean="0">
                <a:solidFill>
                  <a:srgbClr val="FF0000"/>
                </a:solidFill>
                <a:latin typeface="Arial" pitchFamily="34" charset="0"/>
                <a:ea typeface="Arial-Rounded" pitchFamily="34" charset="0"/>
                <a:cs typeface="Arial" pitchFamily="34" charset="0"/>
              </a:rPr>
              <a:t> </a:t>
            </a:r>
            <a:r>
              <a:rPr lang="en-US" sz="3200" b="1" dirty="0" err="1" smtClean="0">
                <a:solidFill>
                  <a:srgbClr val="FF0000"/>
                </a:solidFill>
                <a:latin typeface="Arial" pitchFamily="34" charset="0"/>
                <a:ea typeface="Arial-Rounded" pitchFamily="34" charset="0"/>
                <a:cs typeface="Arial" pitchFamily="34" charset="0"/>
              </a:rPr>
              <a:t>tóc</a:t>
            </a:r>
            <a:r>
              <a:rPr lang="en-US" sz="3200" b="1" dirty="0" smtClean="0">
                <a:solidFill>
                  <a:srgbClr val="FF0000"/>
                </a:solidFill>
                <a:latin typeface="Arial" pitchFamily="34" charset="0"/>
                <a:ea typeface="Arial-Rounded" pitchFamily="34" charset="0"/>
                <a:cs typeface="Arial" pitchFamily="34" charset="0"/>
              </a:rPr>
              <a:t>.</a:t>
            </a:r>
            <a:endParaRPr lang="en-US" sz="3200" b="1" dirty="0">
              <a:solidFill>
                <a:srgbClr val="FF0000"/>
              </a:solidFill>
              <a:latin typeface="Arial" pitchFamily="34" charset="0"/>
              <a:ea typeface="Arial-Rounded" pitchFamily="34" charset="0"/>
              <a:cs typeface="Arial" pitchFamily="34" charset="0"/>
            </a:endParaRPr>
          </a:p>
        </p:txBody>
      </p:sp>
      <p:sp>
        <p:nvSpPr>
          <p:cNvPr id="17" name="TextBox 16"/>
          <p:cNvSpPr txBox="1"/>
          <p:nvPr/>
        </p:nvSpPr>
        <p:spPr>
          <a:xfrm>
            <a:off x="2895600" y="1651823"/>
            <a:ext cx="1837825"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xanh tốt</a:t>
            </a:r>
            <a:endParaRPr lang="en-US" sz="3200" b="1">
              <a:latin typeface="Arial" pitchFamily="34" charset="0"/>
              <a:ea typeface="Arial-Rounded" pitchFamily="34" charset="0"/>
              <a:cs typeface="Arial" pitchFamily="34" charset="0"/>
            </a:endParaRPr>
          </a:p>
        </p:txBody>
      </p:sp>
      <p:sp>
        <p:nvSpPr>
          <p:cNvPr id="21" name="TextBox 20"/>
          <p:cNvSpPr txBox="1"/>
          <p:nvPr/>
        </p:nvSpPr>
        <p:spPr>
          <a:xfrm>
            <a:off x="828901" y="1657350"/>
            <a:ext cx="1277484"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lắc lư</a:t>
            </a:r>
            <a:endParaRPr lang="en-US" sz="3200" b="1">
              <a:latin typeface="Arial" pitchFamily="34" charset="0"/>
              <a:ea typeface="Arial-Rounded"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 y="9071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867400" y="1651822"/>
            <a:ext cx="1837825"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dễ gãy</a:t>
            </a:r>
            <a:endParaRPr lang="en-US" sz="3200" b="1">
              <a:latin typeface="Arial" pitchFamily="34" charset="0"/>
              <a:ea typeface="Arial-Rounded" pitchFamily="34" charset="0"/>
              <a:cs typeface="Arial" pitchFamily="34" charset="0"/>
            </a:endParaRPr>
          </a:p>
        </p:txBody>
      </p:sp>
      <p:sp>
        <p:nvSpPr>
          <p:cNvPr id="14" name="TextBox 13"/>
          <p:cNvSpPr txBox="1"/>
          <p:nvPr/>
        </p:nvSpPr>
        <p:spPr>
          <a:xfrm>
            <a:off x="4229100" y="889888"/>
            <a:ext cx="2096865" cy="584763"/>
          </a:xfrm>
          <a:prstGeom prst="rect">
            <a:avLst/>
          </a:prstGeom>
          <a:solidFill>
            <a:srgbClr val="E7F9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mềm mại</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1494313" y="889888"/>
            <a:ext cx="1633242" cy="584763"/>
          </a:xfrm>
          <a:prstGeom prst="rect">
            <a:avLst/>
          </a:prstGeom>
          <a:solidFill>
            <a:srgbClr val="E7F9FF"/>
          </a:solidFill>
          <a:ln>
            <a:noFill/>
          </a:ln>
        </p:spPr>
        <p:txBody>
          <a:bodyPr wrap="square" lIns="91428" tIns="45714" rIns="91428" bIns="45714" rtlCol="0">
            <a:spAutoFit/>
          </a:bodyPr>
          <a:lstStyle/>
          <a:p>
            <a:pPr algn="ctr"/>
            <a:r>
              <a:rPr lang="en-US" sz="3200" b="1" dirty="0" err="1" smtClean="0">
                <a:latin typeface="Arial" pitchFamily="34" charset="0"/>
                <a:ea typeface="Arial-Rounded" pitchFamily="34" charset="0"/>
                <a:cs typeface="Arial" pitchFamily="34" charset="0"/>
              </a:rPr>
              <a:t>dẻo</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dai</a:t>
            </a:r>
            <a:endParaRPr lang="en-US" sz="3200" b="1" dirty="0">
              <a:latin typeface="Arial" pitchFamily="34" charset="0"/>
              <a:ea typeface="Arial-Rounded" pitchFamily="34" charset="0"/>
              <a:cs typeface="Arial" pitchFamily="34" charset="0"/>
            </a:endParaRPr>
          </a:p>
        </p:txBody>
      </p:sp>
      <p:sp>
        <p:nvSpPr>
          <p:cNvPr id="13" name="TextBox 12"/>
          <p:cNvSpPr txBox="1"/>
          <p:nvPr/>
        </p:nvSpPr>
        <p:spPr>
          <a:xfrm>
            <a:off x="914400" y="189830"/>
            <a:ext cx="7962900" cy="476920"/>
          </a:xfrm>
          <a:prstGeom prst="rect">
            <a:avLst/>
          </a:prstGeom>
          <a:noFill/>
        </p:spPr>
        <p:txBody>
          <a:bodyPr wrap="square" lIns="91305" tIns="45654" rIns="91305" bIns="45654" rtlCol="0">
            <a:spAutoFit/>
          </a:bodyPr>
          <a:lstStyle/>
          <a:p>
            <a:pPr algn="just"/>
            <a:r>
              <a:rPr lang="en-US" sz="2500" b="1" dirty="0" err="1" smtClean="0">
                <a:latin typeface="Arial" pitchFamily="34" charset="0"/>
                <a:ea typeface="Arial-Rounded" pitchFamily="34" charset="0"/>
                <a:cs typeface="Arial" pitchFamily="34" charset="0"/>
              </a:rPr>
              <a:t>Chọn</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từ</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ngữ</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để</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hoàn</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thiện</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câu</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và</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viết</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câu</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vào</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vở</a:t>
            </a:r>
            <a:endParaRPr lang="en-US" sz="25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59217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6" grpId="0"/>
      <p:bldP spid="17" grpId="0" animBg="1"/>
      <p:bldP spid="21" grpId="0" animBg="1"/>
      <p:bldP spid="12" grpId="0" animBg="1"/>
      <p:bldP spid="14" grpId="0" animBg="1"/>
      <p:bldP spid="19"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8479225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19050"/>
            <a:ext cx="8399318" cy="830863"/>
          </a:xfrm>
          <a:prstGeom prst="rect">
            <a:avLst/>
          </a:prstGeom>
          <a:noFill/>
        </p:spPr>
        <p:txBody>
          <a:bodyPr wrap="square" lIns="91305" tIns="45654" rIns="91305" bIns="45654" rtlCol="0">
            <a:spAutoFit/>
          </a:bodyPr>
          <a:lstStyle/>
          <a:p>
            <a:pPr algn="just"/>
            <a:r>
              <a:rPr lang="en-US" sz="2400" b="1" dirty="0" err="1" smtClean="0">
                <a:latin typeface="Arial" pitchFamily="34" charset="0"/>
                <a:ea typeface="Arial-Rounded" pitchFamily="34" charset="0"/>
                <a:cs typeface="Arial" pitchFamily="34" charset="0"/>
              </a:rPr>
              <a:t>Quan</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sát</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tranh</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và</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dùng</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từ</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ngữ</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trong</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khung</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để</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nói</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theo</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tranh</a:t>
            </a:r>
            <a:endParaRPr lang="en-US" sz="2400" b="1" dirty="0">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16" name="Rectangle 15"/>
          <p:cNvSpPr/>
          <p:nvPr/>
        </p:nvSpPr>
        <p:spPr>
          <a:xfrm>
            <a:off x="1219200" y="742950"/>
            <a:ext cx="6759734" cy="660022"/>
          </a:xfrm>
          <a:prstGeom prst="rect">
            <a:avLst/>
          </a:prstGeom>
          <a:noFill/>
          <a:ln>
            <a:solidFill>
              <a:srgbClr val="FD2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tx1"/>
                </a:solidFill>
                <a:latin typeface="Arial" pitchFamily="34" charset="0"/>
                <a:cs typeface="Arial" pitchFamily="34" charset="0"/>
              </a:rPr>
              <a:t>học sinh	      cây	  xanh mát	nắng</a:t>
            </a:r>
            <a:endParaRPr lang="en-US" sz="2400" dirty="0">
              <a:solidFill>
                <a:schemeClr val="tx1"/>
              </a:solidFill>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 y="8328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2187963"/>
            <a:ext cx="4456416" cy="830863"/>
          </a:xfrm>
          <a:prstGeom prst="rect">
            <a:avLst/>
          </a:prstGeom>
          <a:noFill/>
        </p:spPr>
        <p:txBody>
          <a:bodyPr wrap="square" lIns="91305" tIns="45654" rIns="91305" bIns="45654" rtlCol="0">
            <a:spAutoFit/>
          </a:bodyPr>
          <a:lstStyle/>
          <a:p>
            <a:pPr algn="just"/>
            <a:r>
              <a:rPr lang="en-US" sz="2400" b="1" dirty="0" smtClean="0">
                <a:latin typeface="Arial" pitchFamily="34" charset="0"/>
                <a:ea typeface="Arial-Rounded" pitchFamily="34" charset="0"/>
                <a:cs typeface="Arial" pitchFamily="34" charset="0"/>
              </a:rPr>
              <a:t>Tranh </a:t>
            </a:r>
            <a:r>
              <a:rPr lang="vi-VN" sz="2400" b="1" dirty="0" smtClean="0">
                <a:latin typeface="Arial" pitchFamily="34" charset="0"/>
                <a:ea typeface="Arial-Rounded" pitchFamily="34" charset="0"/>
                <a:cs typeface="Arial" pitchFamily="34" charset="0"/>
              </a:rPr>
              <a:t>1</a:t>
            </a:r>
            <a:r>
              <a:rPr lang="en-US" sz="2400" b="1" dirty="0" smtClean="0">
                <a:latin typeface="Arial" pitchFamily="34" charset="0"/>
                <a:ea typeface="Arial-Rounded" pitchFamily="34" charset="0"/>
                <a:cs typeface="Arial" pitchFamily="34" charset="0"/>
              </a:rPr>
              <a:t>: Học sinh đi học dưới </a:t>
            </a:r>
            <a:r>
              <a:rPr lang="vi-VN" sz="2400" b="1" dirty="0" smtClean="0">
                <a:latin typeface="Arial" pitchFamily="34" charset="0"/>
                <a:ea typeface="Arial-Rounded" pitchFamily="34" charset="0"/>
                <a:cs typeface="Arial" pitchFamily="34" charset="0"/>
              </a:rPr>
              <a:t>bóng mát của cây xanh</a:t>
            </a:r>
            <a:r>
              <a:rPr lang="en-US" sz="2400" b="1" dirty="0" smtClean="0">
                <a:latin typeface="Arial" pitchFamily="34" charset="0"/>
                <a:ea typeface="Arial-Rounded" pitchFamily="34" charset="0"/>
                <a:cs typeface="Arial" pitchFamily="34" charset="0"/>
              </a:rPr>
              <a:t>.</a:t>
            </a:r>
            <a:endParaRPr lang="en-US" sz="24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02540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2892"/>
          <a:stretch/>
        </p:blipFill>
        <p:spPr bwMode="auto">
          <a:xfrm>
            <a:off x="381000" y="165456"/>
            <a:ext cx="3429000" cy="484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10000" y="1825844"/>
            <a:ext cx="5299841" cy="830863"/>
          </a:xfrm>
          <a:prstGeom prst="rect">
            <a:avLst/>
          </a:prstGeom>
          <a:noFill/>
        </p:spPr>
        <p:txBody>
          <a:bodyPr wrap="square" lIns="91305" tIns="45654" rIns="91305" bIns="45654" rtlCol="0">
            <a:spAutoFit/>
          </a:bodyPr>
          <a:lstStyle/>
          <a:p>
            <a:pPr algn="just"/>
            <a:r>
              <a:rPr lang="en-US" sz="2400" b="1" dirty="0" err="1" smtClean="0">
                <a:latin typeface="Arial" pitchFamily="34" charset="0"/>
                <a:ea typeface="Arial-Rounded" pitchFamily="34" charset="0"/>
                <a:cs typeface="Arial" pitchFamily="34" charset="0"/>
              </a:rPr>
              <a:t>Tranh</a:t>
            </a:r>
            <a:r>
              <a:rPr lang="en-US" sz="2400" b="1" dirty="0" smtClean="0">
                <a:latin typeface="Arial" pitchFamily="34" charset="0"/>
                <a:ea typeface="Arial-Rounded" pitchFamily="34" charset="0"/>
                <a:cs typeface="Arial" pitchFamily="34" charset="0"/>
              </a:rPr>
              <a:t> 2: </a:t>
            </a:r>
            <a:r>
              <a:rPr lang="en-US" sz="2400" b="1" dirty="0" err="1" smtClean="0">
                <a:latin typeface="Arial" pitchFamily="34" charset="0"/>
                <a:ea typeface="Arial-Rounded" pitchFamily="34" charset="0"/>
                <a:cs typeface="Arial" pitchFamily="34" charset="0"/>
              </a:rPr>
              <a:t>Học</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sinh</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đi</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học</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dưới</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trời</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nắng</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chói</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chang</a:t>
            </a:r>
            <a:r>
              <a:rPr lang="en-US" sz="2400" b="1" dirty="0" smtClean="0">
                <a:latin typeface="Arial" pitchFamily="34" charset="0"/>
                <a:ea typeface="Arial-Rounded" pitchFamily="34" charset="0"/>
                <a:cs typeface="Arial" pitchFamily="34" charset="0"/>
              </a:rPr>
              <a:t>.</a:t>
            </a:r>
            <a:endParaRPr lang="en-US" sz="24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6741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 xmlns:a16="http://schemas.microsoft.com/office/drawing/2014/main" id="{AC2D3647-B4A8-4223-98C7-FAF6AAB6156A}"/>
              </a:ext>
            </a:extLst>
          </p:cNvPr>
          <p:cNvPicPr>
            <a:picLocks noChangeAspect="1"/>
          </p:cNvPicPr>
          <p:nvPr/>
        </p:nvPicPr>
        <p:blipFill>
          <a:blip r:embed="rId3"/>
          <a:stretch>
            <a:fillRect/>
          </a:stretch>
        </p:blipFill>
        <p:spPr>
          <a:xfrm>
            <a:off x="2817406" y="342341"/>
            <a:ext cx="3505200" cy="3366814"/>
          </a:xfrm>
          <a:prstGeom prst="rect">
            <a:avLst/>
          </a:prstGeom>
        </p:spPr>
      </p:pic>
      <p:sp>
        <p:nvSpPr>
          <p:cNvPr id="4" name="文本框 3">
            <a:extLst>
              <a:ext uri="{FF2B5EF4-FFF2-40B4-BE49-F238E27FC236}">
                <a16:creationId xmlns="" xmlns:a16="http://schemas.microsoft.com/office/drawing/2014/main" id="{92AD1C1A-755B-40E8-83FF-B0D421B01833}"/>
              </a:ext>
            </a:extLst>
          </p:cNvPr>
          <p:cNvSpPr txBox="1"/>
          <p:nvPr/>
        </p:nvSpPr>
        <p:spPr>
          <a:xfrm>
            <a:off x="3397397" y="1510935"/>
            <a:ext cx="2309014" cy="1015663"/>
          </a:xfrm>
          <a:prstGeom prst="rect">
            <a:avLst/>
          </a:prstGeom>
          <a:noFill/>
        </p:spPr>
        <p:txBody>
          <a:bodyPr wrap="square" rtlCol="0">
            <a:spAutoFit/>
          </a:bodyPr>
          <a:lstStyle/>
          <a:p>
            <a:pPr algn="ctr"/>
            <a:r>
              <a:rPr lang="en-US" altLang="zh-CN" sz="6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Tiết </a:t>
            </a:r>
            <a:r>
              <a:rPr lang="en-US" altLang="zh-CN" sz="6000" b="1" dirty="0" smtClean="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4</a:t>
            </a:r>
            <a:endParaRPr lang="zh-CN" altLang="en-US" sz="6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 xmlns:a16="http://schemas.microsoft.com/office/drawing/2014/main" id="{7C54DA5F-A229-41CC-92BA-7D38A00E8BDC}"/>
              </a:ext>
            </a:extLst>
          </p:cNvPr>
          <p:cNvPicPr preferRelativeResize="0">
            <a:picLocks/>
          </p:cNvPicPr>
          <p:nvPr/>
        </p:nvPicPr>
        <p:blipFill rotWithShape="1">
          <a:blip r:embed="rId4"/>
          <a:srcRect l="32794" r="16079" b="94184"/>
          <a:stretch/>
        </p:blipFill>
        <p:spPr>
          <a:xfrm flipH="1">
            <a:off x="3273615" y="1351232"/>
            <a:ext cx="2304000" cy="36000"/>
          </a:xfrm>
          <a:prstGeom prst="rect">
            <a:avLst/>
          </a:prstGeom>
        </p:spPr>
      </p:pic>
      <p:pic>
        <p:nvPicPr>
          <p:cNvPr id="9" name="图片 8">
            <a:extLst>
              <a:ext uri="{FF2B5EF4-FFF2-40B4-BE49-F238E27FC236}">
                <a16:creationId xmlns="" xmlns:a16="http://schemas.microsoft.com/office/drawing/2014/main" id="{F04E01A1-76CE-4498-8BF7-8DF675BBE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 xmlns:a16="http://schemas.microsoft.com/office/drawing/2014/main" id="{E215F3FE-BEF2-4F53-BF30-EA6185713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 xmlns:a16="http://schemas.microsoft.com/office/drawing/2014/main" id="{9D369A16-B1AD-448B-8F65-F2FCB61E3875}"/>
              </a:ext>
            </a:extLst>
          </p:cNvPr>
          <p:cNvPicPr preferRelativeResize="0">
            <a:picLocks/>
          </p:cNvPicPr>
          <p:nvPr/>
        </p:nvPicPr>
        <p:blipFill rotWithShape="1">
          <a:blip r:embed="rId4"/>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3084493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vi-VN"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 viết</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vi-VN"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7</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2307252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31233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308312"/>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Thân cây liễu không to nhưng dẻo dai. Cành liễu mềm mại, có thể chuyển động theo chiều gió. Vì vậy, cây không dễ bị gãy.</a:t>
            </a:r>
            <a:endParaRPr lang="en-US" sz="3600">
              <a:latin typeface="Arial" pitchFamily="34" charset="0"/>
              <a:ea typeface="Arial-Rounded" pitchFamily="34" charset="0"/>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68" y="50803"/>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465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CÂY LIỄU DẺO DAI</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8510" b="16444"/>
          <a:stretch/>
        </p:blipFill>
        <p:spPr>
          <a:xfrm>
            <a:off x="3575145" y="3523400"/>
            <a:ext cx="1781175" cy="1443628"/>
          </a:xfrm>
          <a:prstGeom prst="rect">
            <a:avLst/>
          </a:prstGeom>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84938" y="406476"/>
            <a:ext cx="4035670" cy="461665"/>
          </a:xfrm>
          <a:prstGeom prst="rect">
            <a:avLst/>
          </a:prstGeom>
        </p:spPr>
        <p:txBody>
          <a:bodyPr wrap="square">
            <a:spAutoFit/>
          </a:bodyPr>
          <a:lstStyle/>
          <a:p>
            <a:pPr algn="ctr"/>
            <a:r>
              <a:rPr lang="en-US" altLang="zh-CN" sz="2400" b="1" dirty="0"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Luyện </a:t>
            </a:r>
            <a:r>
              <a:rPr lang="vi-VN" altLang="zh-CN" sz="2400" b="1" dirty="0"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viết từ khó</a:t>
            </a:r>
            <a:endParaRPr lang="en-US" altLang="zh-CN" sz="2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Rectangle 4"/>
          <p:cNvSpPr/>
          <p:nvPr/>
        </p:nvSpPr>
        <p:spPr>
          <a:xfrm>
            <a:off x="533400" y="1542782"/>
            <a:ext cx="1749612" cy="461665"/>
          </a:xfrm>
          <a:prstGeom prst="rect">
            <a:avLst/>
          </a:prstGeom>
        </p:spPr>
        <p:txBody>
          <a:bodyPr wrap="square">
            <a:spAutoFit/>
          </a:bodyPr>
          <a:lstStyle/>
          <a:p>
            <a:pPr algn="ctr"/>
            <a:r>
              <a:rPr lang="vi-VN" altLang="zh-CN" sz="2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d</a:t>
            </a:r>
            <a:r>
              <a:rPr lang="vi-VN" altLang="zh-CN" sz="2400" b="1" dirty="0"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ẻo </a:t>
            </a:r>
            <a:r>
              <a:rPr lang="vi-VN" altLang="zh-CN" sz="2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dai</a:t>
            </a:r>
            <a:endParaRPr lang="en-US" altLang="zh-CN" sz="2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Rectangle 6"/>
          <p:cNvSpPr/>
          <p:nvPr/>
        </p:nvSpPr>
        <p:spPr>
          <a:xfrm>
            <a:off x="2274165" y="1578408"/>
            <a:ext cx="1123462" cy="461665"/>
          </a:xfrm>
          <a:prstGeom prst="rect">
            <a:avLst/>
          </a:prstGeom>
        </p:spPr>
        <p:txBody>
          <a:bodyPr wrap="square">
            <a:spAutoFit/>
          </a:bodyPr>
          <a:lstStyle/>
          <a:p>
            <a:pPr algn="ctr"/>
            <a:r>
              <a:rPr lang="vi-VN"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d</a:t>
            </a:r>
            <a:r>
              <a:rPr lang="vi-VN" altLang="zh-CN" sz="2400" b="1" dirty="0" smtClean="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ẻo</a:t>
            </a:r>
            <a:endParaRPr lang="en-US"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cxnSp>
        <p:nvCxnSpPr>
          <p:cNvPr id="8" name="Straight Arrow Connector 7">
            <a:extLst>
              <a:ext uri="{FF2B5EF4-FFF2-40B4-BE49-F238E27FC236}">
                <a16:creationId xmlns="" xmlns:a16="http://schemas.microsoft.com/office/drawing/2014/main" id="{15BA5F20-CE1D-4C91-98A3-74D5AF780AED}"/>
              </a:ext>
            </a:extLst>
          </p:cNvPr>
          <p:cNvCxnSpPr/>
          <p:nvPr/>
        </p:nvCxnSpPr>
        <p:spPr>
          <a:xfrm flipV="1">
            <a:off x="3538942" y="1240975"/>
            <a:ext cx="587733" cy="4943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887A1CE7-5A83-4F97-BBE2-9062569EFBF8}"/>
              </a:ext>
            </a:extLst>
          </p:cNvPr>
          <p:cNvCxnSpPr/>
          <p:nvPr/>
        </p:nvCxnSpPr>
        <p:spPr>
          <a:xfrm>
            <a:off x="3538942" y="1867445"/>
            <a:ext cx="696191" cy="1812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78B59ADC-C4D4-4339-8528-9179FB5526E5}"/>
              </a:ext>
            </a:extLst>
          </p:cNvPr>
          <p:cNvCxnSpPr/>
          <p:nvPr/>
        </p:nvCxnSpPr>
        <p:spPr>
          <a:xfrm>
            <a:off x="3497881" y="1950523"/>
            <a:ext cx="628794" cy="54329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41042" y="977664"/>
            <a:ext cx="631898" cy="461665"/>
          </a:xfrm>
          <a:prstGeom prst="rect">
            <a:avLst/>
          </a:prstGeom>
        </p:spPr>
        <p:txBody>
          <a:bodyPr wrap="square">
            <a:spAutoFit/>
          </a:bodyPr>
          <a:lstStyle/>
          <a:p>
            <a:pPr algn="ctr"/>
            <a:r>
              <a:rPr lang="vi-VN" altLang="zh-CN" sz="2400" b="1" dirty="0"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d</a:t>
            </a:r>
            <a:endParaRPr lang="en-US"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3" name="Rectangle 12"/>
          <p:cNvSpPr/>
          <p:nvPr/>
        </p:nvSpPr>
        <p:spPr>
          <a:xfrm>
            <a:off x="4172238" y="1612073"/>
            <a:ext cx="946027" cy="461665"/>
          </a:xfrm>
          <a:prstGeom prst="rect">
            <a:avLst/>
          </a:prstGeom>
        </p:spPr>
        <p:txBody>
          <a:bodyPr wrap="square">
            <a:spAutoFit/>
          </a:bodyPr>
          <a:lstStyle/>
          <a:p>
            <a:pPr algn="ctr"/>
            <a:r>
              <a:rPr lang="vi-VN" altLang="zh-CN" sz="2400" b="1" dirty="0"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eo</a:t>
            </a:r>
            <a:endParaRPr lang="en-US"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4" name="Rectangle 13"/>
          <p:cNvSpPr/>
          <p:nvPr/>
        </p:nvSpPr>
        <p:spPr>
          <a:xfrm>
            <a:off x="4126675" y="2256296"/>
            <a:ext cx="1740725" cy="461665"/>
          </a:xfrm>
          <a:prstGeom prst="rect">
            <a:avLst/>
          </a:prstGeom>
        </p:spPr>
        <p:txBody>
          <a:bodyPr wrap="square">
            <a:spAutoFit/>
          </a:bodyPr>
          <a:lstStyle/>
          <a:p>
            <a:pPr algn="ctr"/>
            <a:r>
              <a:rPr lang="vi-VN" altLang="zh-CN" sz="2400" b="1" dirty="0"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altLang="zh-CN" sz="2400" b="1" dirty="0" smtClean="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thanh </a:t>
            </a:r>
            <a:r>
              <a:rPr lang="vi-VN"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h</a:t>
            </a:r>
            <a:r>
              <a:rPr lang="vi-VN" altLang="zh-CN" sz="2400" b="1" dirty="0" smtClean="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ỏi</a:t>
            </a:r>
            <a:endParaRPr lang="en-US"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5" name="Rectangle 14"/>
          <p:cNvSpPr/>
          <p:nvPr/>
        </p:nvSpPr>
        <p:spPr>
          <a:xfrm>
            <a:off x="152400" y="3393355"/>
            <a:ext cx="2130612" cy="461665"/>
          </a:xfrm>
          <a:prstGeom prst="rect">
            <a:avLst/>
          </a:prstGeom>
        </p:spPr>
        <p:txBody>
          <a:bodyPr wrap="square">
            <a:spAutoFit/>
          </a:bodyPr>
          <a:lstStyle/>
          <a:p>
            <a:pPr algn="ctr"/>
            <a:r>
              <a:rPr lang="vi-VN" altLang="zh-CN" sz="2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c</a:t>
            </a:r>
            <a:r>
              <a:rPr lang="vi-VN" altLang="zh-CN" sz="2400" b="1" dirty="0"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huyển động</a:t>
            </a:r>
            <a:endParaRPr lang="en-US" altLang="zh-CN" sz="2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cxnSp>
        <p:nvCxnSpPr>
          <p:cNvPr id="17" name="Straight Arrow Connector 16">
            <a:extLst>
              <a:ext uri="{FF2B5EF4-FFF2-40B4-BE49-F238E27FC236}">
                <a16:creationId xmlns="" xmlns:a16="http://schemas.microsoft.com/office/drawing/2014/main" id="{15BA5F20-CE1D-4C91-98A3-74D5AF780AED}"/>
              </a:ext>
            </a:extLst>
          </p:cNvPr>
          <p:cNvCxnSpPr/>
          <p:nvPr/>
        </p:nvCxnSpPr>
        <p:spPr>
          <a:xfrm flipV="1">
            <a:off x="3655018" y="3060888"/>
            <a:ext cx="659156" cy="46781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887A1CE7-5A83-4F97-BBE2-9062569EFBF8}"/>
              </a:ext>
            </a:extLst>
          </p:cNvPr>
          <p:cNvCxnSpPr/>
          <p:nvPr/>
        </p:nvCxnSpPr>
        <p:spPr>
          <a:xfrm>
            <a:off x="3657921" y="3681727"/>
            <a:ext cx="724999" cy="233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78B59ADC-C4D4-4339-8528-9179FB5526E5}"/>
              </a:ext>
            </a:extLst>
          </p:cNvPr>
          <p:cNvCxnSpPr/>
          <p:nvPr/>
        </p:nvCxnSpPr>
        <p:spPr>
          <a:xfrm>
            <a:off x="3632089" y="3791244"/>
            <a:ext cx="499138" cy="6090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314174" y="2777084"/>
            <a:ext cx="676900" cy="461665"/>
          </a:xfrm>
          <a:prstGeom prst="rect">
            <a:avLst/>
          </a:prstGeom>
        </p:spPr>
        <p:txBody>
          <a:bodyPr wrap="square">
            <a:spAutoFit/>
          </a:bodyPr>
          <a:lstStyle/>
          <a:p>
            <a:pPr algn="ctr"/>
            <a:r>
              <a:rPr lang="vi-VN" altLang="zh-CN" sz="2400" b="1" dirty="0"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ch</a:t>
            </a:r>
            <a:endParaRPr lang="en-US"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9" name="Rectangle 28"/>
          <p:cNvSpPr/>
          <p:nvPr/>
        </p:nvSpPr>
        <p:spPr>
          <a:xfrm>
            <a:off x="4281861" y="3450256"/>
            <a:ext cx="975939" cy="461665"/>
          </a:xfrm>
          <a:prstGeom prst="rect">
            <a:avLst/>
          </a:prstGeom>
        </p:spPr>
        <p:txBody>
          <a:bodyPr wrap="square">
            <a:spAutoFit/>
          </a:bodyPr>
          <a:lstStyle/>
          <a:p>
            <a:pPr algn="ctr"/>
            <a:r>
              <a:rPr lang="vi-VN" altLang="zh-CN" sz="2400" b="1"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altLang="zh-CN" sz="2400" b="1" smtClean="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uyên</a:t>
            </a:r>
            <a:endParaRPr lang="en-US"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0" name="Rectangle 29"/>
          <p:cNvSpPr/>
          <p:nvPr/>
        </p:nvSpPr>
        <p:spPr>
          <a:xfrm>
            <a:off x="4038124" y="4071280"/>
            <a:ext cx="1905476" cy="461665"/>
          </a:xfrm>
          <a:prstGeom prst="rect">
            <a:avLst/>
          </a:prstGeom>
        </p:spPr>
        <p:txBody>
          <a:bodyPr wrap="square">
            <a:spAutoFit/>
          </a:bodyPr>
          <a:lstStyle/>
          <a:p>
            <a:pPr algn="ctr"/>
            <a:r>
              <a:rPr lang="vi-VN" altLang="zh-CN" sz="2400" b="1" dirty="0"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altLang="zh-CN" sz="2400" b="1" dirty="0" smtClean="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thanh </a:t>
            </a:r>
            <a:r>
              <a:rPr lang="vi-VN"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h</a:t>
            </a:r>
            <a:r>
              <a:rPr lang="vi-VN" altLang="zh-CN" sz="2400" b="1" dirty="0" smtClean="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ỏi</a:t>
            </a:r>
            <a:endParaRPr lang="en-US"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6" name="Rectangle 25"/>
          <p:cNvSpPr/>
          <p:nvPr/>
        </p:nvSpPr>
        <p:spPr>
          <a:xfrm>
            <a:off x="2240001" y="3405485"/>
            <a:ext cx="1265199" cy="461665"/>
          </a:xfrm>
          <a:prstGeom prst="rect">
            <a:avLst/>
          </a:prstGeom>
        </p:spPr>
        <p:txBody>
          <a:bodyPr wrap="square">
            <a:spAutoFit/>
          </a:bodyPr>
          <a:lstStyle/>
          <a:p>
            <a:pPr algn="ctr"/>
            <a:r>
              <a:rPr lang="vi-VN" altLang="zh-CN" sz="2400" b="1">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c</a:t>
            </a:r>
            <a:r>
              <a:rPr lang="vi-VN" altLang="zh-CN" sz="2400" b="1" smtClean="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rPr>
              <a:t>huyển</a:t>
            </a:r>
            <a:endParaRPr lang="en-US" altLang="zh-CN" sz="2400" b="1" dirty="0">
              <a:solidFill>
                <a:schemeClr val="tx2"/>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848934285"/>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60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22" presetClass="entr" presetSubtype="8"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12" grpId="0"/>
      <p:bldP spid="13" grpId="0"/>
      <p:bldP spid="14" grpId="0"/>
      <p:bldP spid="15" grpId="0"/>
      <p:bldP spid="28" grpId="0"/>
      <p:bldP spid="29" grpId="0"/>
      <p:bldP spid="30"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128370"/>
            <a:ext cx="8241170" cy="507698"/>
          </a:xfrm>
          <a:prstGeom prst="rect">
            <a:avLst/>
          </a:prstGeom>
          <a:noFill/>
        </p:spPr>
        <p:txBody>
          <a:bodyPr wrap="square" lIns="91305" tIns="45654" rIns="91305" bIns="45654" rtlCol="0">
            <a:spAutoFit/>
          </a:bodyPr>
          <a:lstStyle/>
          <a:p>
            <a:pPr algn="just"/>
            <a:r>
              <a:rPr lang="en-US" sz="2700" b="1" smtClean="0">
                <a:latin typeface="Arial" pitchFamily="34" charset="0"/>
                <a:ea typeface="Arial-Rounded" pitchFamily="34" charset="0"/>
                <a:cs typeface="Arial" pitchFamily="34" charset="0"/>
              </a:rPr>
              <a:t>Chọn chữ phù hợp thay cho bông hoa</a:t>
            </a:r>
            <a:endParaRPr lang="en-US" sz="2700" b="1">
              <a:latin typeface="Arial" pitchFamily="34" charset="0"/>
              <a:ea typeface="Arial-Rounded"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2" y="57150"/>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74230" y="647484"/>
            <a:ext cx="8241170"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a. </a:t>
            </a:r>
            <a:r>
              <a:rPr lang="en-US" sz="2700" i="1" smtClean="0">
                <a:latin typeface="Arial" pitchFamily="34" charset="0"/>
                <a:ea typeface="Arial-Rounded" pitchFamily="34" charset="0"/>
                <a:cs typeface="Arial" pitchFamily="34" charset="0"/>
              </a:rPr>
              <a:t>tr </a:t>
            </a:r>
            <a:r>
              <a:rPr lang="en-US" sz="2700" smtClean="0">
                <a:latin typeface="Arial" pitchFamily="34" charset="0"/>
                <a:ea typeface="Arial-Rounded" pitchFamily="34" charset="0"/>
                <a:cs typeface="Arial" pitchFamily="34" charset="0"/>
              </a:rPr>
              <a:t>hay </a:t>
            </a:r>
            <a:r>
              <a:rPr lang="en-US" sz="2700" i="1" smtClean="0">
                <a:latin typeface="Arial" pitchFamily="34" charset="0"/>
                <a:ea typeface="Arial-Rounded" pitchFamily="34" charset="0"/>
                <a:cs typeface="Arial" pitchFamily="34" charset="0"/>
              </a:rPr>
              <a:t>ch?</a:t>
            </a:r>
            <a:endParaRPr lang="en-US" sz="2700">
              <a:latin typeface="Arial" pitchFamily="34" charset="0"/>
              <a:ea typeface="Arial-Rounded" pitchFamily="34" charset="0"/>
              <a:cs typeface="Arial" pitchFamily="34" charset="0"/>
            </a:endParaRPr>
          </a:p>
        </p:txBody>
      </p:sp>
      <p:sp>
        <p:nvSpPr>
          <p:cNvPr id="25" name="TextBox 24"/>
          <p:cNvSpPr txBox="1"/>
          <p:nvPr/>
        </p:nvSpPr>
        <p:spPr>
          <a:xfrm>
            <a:off x="674230" y="1657350"/>
            <a:ext cx="8241170" cy="507698"/>
          </a:xfrm>
          <a:prstGeom prst="rect">
            <a:avLst/>
          </a:prstGeom>
          <a:noFill/>
        </p:spPr>
        <p:txBody>
          <a:bodyPr wrap="square" lIns="91305" tIns="45654" rIns="91305" bIns="45654" rtlCol="0">
            <a:spAutoFit/>
          </a:bodyPr>
          <a:lstStyle/>
          <a:p>
            <a:pPr algn="just"/>
            <a:r>
              <a:rPr lang="en-US" sz="2700">
                <a:latin typeface="Arial" pitchFamily="34" charset="0"/>
                <a:ea typeface="Arial-Rounded" pitchFamily="34" charset="0"/>
                <a:cs typeface="Arial" pitchFamily="34" charset="0"/>
              </a:rPr>
              <a:t>b</a:t>
            </a:r>
            <a:r>
              <a:rPr lang="en-US" sz="2700" smtClean="0">
                <a:latin typeface="Arial" pitchFamily="34" charset="0"/>
                <a:ea typeface="Arial-Rounded" pitchFamily="34" charset="0"/>
                <a:cs typeface="Arial" pitchFamily="34" charset="0"/>
              </a:rPr>
              <a:t>. </a:t>
            </a:r>
            <a:r>
              <a:rPr lang="en-US" sz="2700" i="1" dirty="0" smtClean="0">
                <a:latin typeface="Arial" pitchFamily="34" charset="0"/>
                <a:ea typeface="Arial-Rounded" pitchFamily="34" charset="0"/>
                <a:cs typeface="Arial" pitchFamily="34" charset="0"/>
              </a:rPr>
              <a:t>r </a:t>
            </a:r>
            <a:r>
              <a:rPr lang="en-US" sz="2700" dirty="0" smtClean="0">
                <a:latin typeface="Arial" pitchFamily="34" charset="0"/>
                <a:ea typeface="Arial-Rounded" pitchFamily="34" charset="0"/>
                <a:cs typeface="Arial" pitchFamily="34" charset="0"/>
              </a:rPr>
              <a:t>hay </a:t>
            </a:r>
            <a:r>
              <a:rPr lang="en-US" sz="2700" i="1" dirty="0" smtClean="0">
                <a:latin typeface="Arial" pitchFamily="34" charset="0"/>
                <a:ea typeface="Arial-Rounded" pitchFamily="34" charset="0"/>
                <a:cs typeface="Arial" pitchFamily="34" charset="0"/>
              </a:rPr>
              <a:t>d?</a:t>
            </a:r>
            <a:endParaRPr lang="en-US" sz="2700" dirty="0">
              <a:latin typeface="Arial" pitchFamily="34" charset="0"/>
              <a:ea typeface="Arial-Rounded" pitchFamily="34" charset="0"/>
              <a:cs typeface="Arial" pitchFamily="34" charset="0"/>
            </a:endParaRPr>
          </a:p>
        </p:txBody>
      </p:sp>
      <p:sp>
        <p:nvSpPr>
          <p:cNvPr id="26" name="TextBox 25"/>
          <p:cNvSpPr txBox="1"/>
          <p:nvPr/>
        </p:nvSpPr>
        <p:spPr>
          <a:xfrm>
            <a:off x="1295400" y="1123950"/>
            <a:ext cx="1517055"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ồi non</a:t>
            </a:r>
            <a:endParaRPr lang="en-US" sz="2700">
              <a:latin typeface="Arial" pitchFamily="34" charset="0"/>
              <a:ea typeface="Arial-Rounded" pitchFamily="34" charset="0"/>
              <a:cs typeface="Arial" pitchFamily="34" charset="0"/>
            </a:endParaRPr>
          </a:p>
        </p:txBody>
      </p:sp>
      <p:sp>
        <p:nvSpPr>
          <p:cNvPr id="27" name="TextBox 26"/>
          <p:cNvSpPr txBox="1"/>
          <p:nvPr/>
        </p:nvSpPr>
        <p:spPr>
          <a:xfrm>
            <a:off x="914400" y="1117751"/>
            <a:ext cx="565114" cy="507698"/>
          </a:xfrm>
          <a:prstGeom prst="rect">
            <a:avLst/>
          </a:prstGeom>
          <a:noFill/>
        </p:spPr>
        <p:txBody>
          <a:bodyPr wrap="square" lIns="91305" tIns="45654" rIns="91305" bIns="45654" rtlCol="0">
            <a:spAutoFit/>
          </a:bodyPr>
          <a:lstStyle/>
          <a:p>
            <a:pPr algn="just"/>
            <a:r>
              <a:rPr lang="en-US" sz="2700" smtClean="0">
                <a:solidFill>
                  <a:srgbClr val="FF0000"/>
                </a:solidFill>
                <a:latin typeface="Arial" pitchFamily="34" charset="0"/>
                <a:ea typeface="Arial-Rounded" pitchFamily="34" charset="0"/>
                <a:cs typeface="Arial" pitchFamily="34" charset="0"/>
              </a:rPr>
              <a:t>ch</a:t>
            </a:r>
            <a:endParaRPr lang="en-US" sz="2700">
              <a:solidFill>
                <a:srgbClr val="FF0000"/>
              </a:solidFill>
              <a:latin typeface="Arial" pitchFamily="34" charset="0"/>
              <a:ea typeface="Arial-Rounded" pitchFamily="34" charset="0"/>
              <a:cs typeface="Arial" pitchFamily="34" charset="0"/>
            </a:endParaRPr>
          </a:p>
        </p:txBody>
      </p:sp>
      <p:pic>
        <p:nvPicPr>
          <p:cNvPr id="23"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60" y="1177387"/>
            <a:ext cx="464503" cy="46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359745" y="1130149"/>
            <a:ext cx="1517055"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đũa </a:t>
            </a:r>
            <a:r>
              <a:rPr lang="en-US" sz="2700" smtClean="0">
                <a:solidFill>
                  <a:srgbClr val="FF0000"/>
                </a:solidFill>
                <a:latin typeface="Arial" pitchFamily="34" charset="0"/>
                <a:ea typeface="Arial-Rounded" pitchFamily="34" charset="0"/>
                <a:cs typeface="Arial" pitchFamily="34" charset="0"/>
              </a:rPr>
              <a:t> tr</a:t>
            </a:r>
            <a:r>
              <a:rPr lang="en-US" sz="2700" smtClean="0">
                <a:latin typeface="Arial" pitchFamily="34" charset="0"/>
                <a:ea typeface="Arial-Rounded" pitchFamily="34" charset="0"/>
                <a:cs typeface="Arial" pitchFamily="34" charset="0"/>
              </a:rPr>
              <a:t>e</a:t>
            </a:r>
            <a:endParaRPr lang="en-US" sz="2700">
              <a:latin typeface="Arial" pitchFamily="34" charset="0"/>
              <a:ea typeface="Arial-Rounded" pitchFamily="34" charset="0"/>
              <a:cs typeface="Arial" pitchFamily="34" charset="0"/>
            </a:endParaRPr>
          </a:p>
        </p:txBody>
      </p:sp>
      <p:pic>
        <p:nvPicPr>
          <p:cNvPr id="31"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7170" y="1169893"/>
            <a:ext cx="464503" cy="46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6026745" y="1123950"/>
            <a:ext cx="2279055"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trồng trọt</a:t>
            </a:r>
            <a:endParaRPr lang="en-US" sz="2700">
              <a:latin typeface="Arial" pitchFamily="34" charset="0"/>
              <a:ea typeface="Arial-Rounded" pitchFamily="34" charset="0"/>
              <a:cs typeface="Arial" pitchFamily="34" charset="0"/>
            </a:endParaRPr>
          </a:p>
        </p:txBody>
      </p:sp>
      <p:pic>
        <p:nvPicPr>
          <p:cNvPr id="34"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8830" y="1163352"/>
            <a:ext cx="464503" cy="46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143000" y="2114550"/>
            <a:ext cx="1517055" cy="507698"/>
          </a:xfrm>
          <a:prstGeom prst="rect">
            <a:avLst/>
          </a:prstGeom>
          <a:noFill/>
        </p:spPr>
        <p:txBody>
          <a:bodyPr wrap="square" lIns="91305" tIns="45654" rIns="91305" bIns="45654" rtlCol="0">
            <a:spAutoFit/>
          </a:bodyPr>
          <a:lstStyle/>
          <a:p>
            <a:pPr algn="just"/>
            <a:r>
              <a:rPr lang="en-US" sz="2700" smtClean="0">
                <a:solidFill>
                  <a:srgbClr val="FF0000"/>
                </a:solidFill>
                <a:latin typeface="Arial" pitchFamily="34" charset="0"/>
                <a:ea typeface="Arial-Rounded" pitchFamily="34" charset="0"/>
                <a:cs typeface="Arial" pitchFamily="34" charset="0"/>
              </a:rPr>
              <a:t>r</a:t>
            </a:r>
            <a:r>
              <a:rPr lang="en-US" sz="2700" smtClean="0">
                <a:latin typeface="Arial" pitchFamily="34" charset="0"/>
                <a:ea typeface="Arial-Rounded" pitchFamily="34" charset="0"/>
                <a:cs typeface="Arial" pitchFamily="34" charset="0"/>
              </a:rPr>
              <a:t>ễ cây</a:t>
            </a:r>
            <a:endParaRPr lang="en-US" sz="2700">
              <a:latin typeface="Arial" pitchFamily="34" charset="0"/>
              <a:ea typeface="Arial-Rounded" pitchFamily="34" charset="0"/>
              <a:cs typeface="Arial" pitchFamily="34" charset="0"/>
            </a:endParaRPr>
          </a:p>
        </p:txBody>
      </p:sp>
      <p:sp>
        <p:nvSpPr>
          <p:cNvPr id="36" name="TextBox 35"/>
          <p:cNvSpPr txBox="1"/>
          <p:nvPr/>
        </p:nvSpPr>
        <p:spPr>
          <a:xfrm>
            <a:off x="3359745" y="2120749"/>
            <a:ext cx="1517055" cy="507698"/>
          </a:xfrm>
          <a:prstGeom prst="rect">
            <a:avLst/>
          </a:prstGeom>
          <a:noFill/>
        </p:spPr>
        <p:txBody>
          <a:bodyPr wrap="square" lIns="91305" tIns="45654" rIns="91305" bIns="45654" rtlCol="0">
            <a:spAutoFit/>
          </a:bodyPr>
          <a:lstStyle/>
          <a:p>
            <a:pPr algn="just"/>
            <a:r>
              <a:rPr lang="en-US" sz="2700" smtClean="0">
                <a:solidFill>
                  <a:srgbClr val="FF0000"/>
                </a:solidFill>
                <a:latin typeface="Arial" pitchFamily="34" charset="0"/>
                <a:ea typeface="Arial-Rounded" pitchFamily="34" charset="0"/>
                <a:cs typeface="Arial" pitchFamily="34" charset="0"/>
              </a:rPr>
              <a:t>d</a:t>
            </a:r>
            <a:r>
              <a:rPr lang="en-US" sz="2700" smtClean="0">
                <a:latin typeface="Arial" pitchFamily="34" charset="0"/>
                <a:ea typeface="Arial-Rounded" pitchFamily="34" charset="0"/>
                <a:cs typeface="Arial" pitchFamily="34" charset="0"/>
              </a:rPr>
              <a:t>ễ dàng</a:t>
            </a:r>
            <a:endParaRPr lang="en-US" sz="2700">
              <a:latin typeface="Arial" pitchFamily="34" charset="0"/>
              <a:ea typeface="Arial-Rounded" pitchFamily="34" charset="0"/>
              <a:cs typeface="Arial" pitchFamily="34" charset="0"/>
            </a:endParaRPr>
          </a:p>
        </p:txBody>
      </p:sp>
      <p:sp>
        <p:nvSpPr>
          <p:cNvPr id="37" name="TextBox 36"/>
          <p:cNvSpPr txBox="1"/>
          <p:nvPr/>
        </p:nvSpPr>
        <p:spPr>
          <a:xfrm>
            <a:off x="6026745" y="2114550"/>
            <a:ext cx="2279055"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mềm   </a:t>
            </a:r>
            <a:r>
              <a:rPr lang="en-US" sz="2700" smtClean="0">
                <a:solidFill>
                  <a:srgbClr val="FF0000"/>
                </a:solidFill>
                <a:latin typeface="Arial" pitchFamily="34" charset="0"/>
                <a:ea typeface="Arial-Rounded" pitchFamily="34" charset="0"/>
                <a:cs typeface="Arial" pitchFamily="34" charset="0"/>
              </a:rPr>
              <a:t>d</a:t>
            </a:r>
            <a:r>
              <a:rPr lang="en-US" sz="2700" smtClean="0">
                <a:latin typeface="Arial" pitchFamily="34" charset="0"/>
                <a:ea typeface="Arial-Rounded" pitchFamily="34" charset="0"/>
                <a:cs typeface="Arial" pitchFamily="34" charset="0"/>
              </a:rPr>
              <a:t>ẻo</a:t>
            </a:r>
            <a:endParaRPr lang="en-US" sz="2700">
              <a:latin typeface="Arial" pitchFamily="34" charset="0"/>
              <a:ea typeface="Arial-Rounded" pitchFamily="34" charset="0"/>
              <a:cs typeface="Arial" pitchFamily="34" charset="0"/>
            </a:endParaRPr>
          </a:p>
        </p:txBody>
      </p:sp>
      <p:pic>
        <p:nvPicPr>
          <p:cNvPr id="38"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275" y="2172876"/>
            <a:ext cx="464503" cy="46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3740" y="2165048"/>
            <a:ext cx="464503" cy="46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6880" y="2149696"/>
            <a:ext cx="464503" cy="46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67" y="1800543"/>
            <a:ext cx="1412833" cy="334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168" y="2499864"/>
            <a:ext cx="2643187" cy="248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45" y="2526171"/>
            <a:ext cx="2346089" cy="187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42999" y="4535804"/>
            <a:ext cx="139541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83417" y="3982934"/>
            <a:ext cx="139541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6693" y="4538687"/>
            <a:ext cx="139541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1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l="30657" t="44921" r="8244" b="41352"/>
          <a:stretch/>
        </p:blipFill>
        <p:spPr bwMode="auto">
          <a:xfrm>
            <a:off x="4445259" y="4647730"/>
            <a:ext cx="3829386" cy="70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350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23"/>
                                        </p:tgtEl>
                                        <p:attrNameLst>
                                          <p:attrName>ppt_x</p:attrName>
                                        </p:attrNameLst>
                                      </p:cBhvr>
                                      <p:tavLst>
                                        <p:tav tm="0">
                                          <p:val>
                                            <p:strVal val="ppt_x"/>
                                          </p:val>
                                        </p:tav>
                                        <p:tav tm="100000">
                                          <p:val>
                                            <p:strVal val="0-ppt_w/2"/>
                                          </p:val>
                                        </p:tav>
                                      </p:tavLst>
                                    </p:anim>
                                    <p:anim calcmode="lin" valueType="num">
                                      <p:cBhvr additive="base">
                                        <p:cTn id="7" dur="500"/>
                                        <p:tgtEl>
                                          <p:spTgt spid="23"/>
                                        </p:tgtEl>
                                        <p:attrNameLst>
                                          <p:attrName>ppt_y</p:attrName>
                                        </p:attrNameLst>
                                      </p:cBhvr>
                                      <p:tavLst>
                                        <p:tav tm="0">
                                          <p:val>
                                            <p:strVal val="ppt_y"/>
                                          </p:val>
                                        </p:tav>
                                        <p:tav tm="100000">
                                          <p:val>
                                            <p:strVal val="0-ppt_h/2"/>
                                          </p:val>
                                        </p:tav>
                                      </p:tavLst>
                                    </p:anim>
                                    <p:set>
                                      <p:cBhvr>
                                        <p:cTn id="8" dur="1" fill="hold">
                                          <p:stCondLst>
                                            <p:cond delay="499"/>
                                          </p:stCondLst>
                                        </p:cTn>
                                        <p:tgtEl>
                                          <p:spTgt spid="23"/>
                                        </p:tgtEl>
                                        <p:attrNameLst>
                                          <p:attrName>style.visibility</p:attrName>
                                        </p:attrNameLst>
                                      </p:cBhvr>
                                      <p:to>
                                        <p:strVal val="hidden"/>
                                      </p:to>
                                    </p:set>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1500"/>
                                        <p:tgtEl>
                                          <p:spTgt spid="3074"/>
                                        </p:tgtEl>
                                      </p:cBhvr>
                                    </p:animEffect>
                                  </p:childTnLst>
                                </p:cTn>
                              </p:par>
                            </p:childTnLst>
                          </p:cTn>
                        </p:par>
                      </p:childTnLst>
                    </p:cTn>
                  </p:par>
                </p:childTnLst>
              </p:cTn>
              <p:nextCondLst>
                <p:cond evt="onClick" delay="0">
                  <p:tgtEl>
                    <p:spTgt spid="23"/>
                  </p:tgtEl>
                </p:cond>
              </p:nextCondLst>
            </p:seq>
            <p:seq concurrent="1" nextAc="seek">
              <p:cTn id="13" restart="whenNotActive" fill="hold" evtFilter="cancelBubble" nodeType="interactiveSeq">
                <p:stCondLst>
                  <p:cond evt="onClick" delay="0">
                    <p:tgtEl>
                      <p:spTgt spid="31"/>
                    </p:tgtEl>
                  </p:cond>
                </p:stCondLst>
                <p:endSync evt="end" delay="0">
                  <p:rtn val="all"/>
                </p:endSync>
                <p:childTnLst>
                  <p:par>
                    <p:cTn id="14" fill="hold">
                      <p:stCondLst>
                        <p:cond delay="0"/>
                      </p:stCondLst>
                      <p:childTnLst>
                        <p:par>
                          <p:cTn id="15" fill="hold">
                            <p:stCondLst>
                              <p:cond delay="0"/>
                            </p:stCondLst>
                            <p:childTnLst>
                              <p:par>
                                <p:cTn id="16" presetID="2" presetClass="exit" presetSubtype="9" fill="hold" nodeType="clickEffect">
                                  <p:stCondLst>
                                    <p:cond delay="0"/>
                                  </p:stCondLst>
                                  <p:childTnLst>
                                    <p:anim calcmode="lin" valueType="num">
                                      <p:cBhvr additive="base">
                                        <p:cTn id="17" dur="500"/>
                                        <p:tgtEl>
                                          <p:spTgt spid="31"/>
                                        </p:tgtEl>
                                        <p:attrNameLst>
                                          <p:attrName>ppt_x</p:attrName>
                                        </p:attrNameLst>
                                      </p:cBhvr>
                                      <p:tavLst>
                                        <p:tav tm="0">
                                          <p:val>
                                            <p:strVal val="ppt_x"/>
                                          </p:val>
                                        </p:tav>
                                        <p:tav tm="100000">
                                          <p:val>
                                            <p:strVal val="0-ppt_w/2"/>
                                          </p:val>
                                        </p:tav>
                                      </p:tavLst>
                                    </p:anim>
                                    <p:anim calcmode="lin" valueType="num">
                                      <p:cBhvr additive="base">
                                        <p:cTn id="18" dur="500"/>
                                        <p:tgtEl>
                                          <p:spTgt spid="31"/>
                                        </p:tgtEl>
                                        <p:attrNameLst>
                                          <p:attrName>ppt_y</p:attrName>
                                        </p:attrNameLst>
                                      </p:cBhvr>
                                      <p:tavLst>
                                        <p:tav tm="0">
                                          <p:val>
                                            <p:strVal val="ppt_y"/>
                                          </p:val>
                                        </p:tav>
                                        <p:tav tm="100000">
                                          <p:val>
                                            <p:strVal val="0-ppt_h/2"/>
                                          </p:val>
                                        </p:tav>
                                      </p:tavLst>
                                    </p:anim>
                                    <p:set>
                                      <p:cBhvr>
                                        <p:cTn id="19" dur="1" fill="hold">
                                          <p:stCondLst>
                                            <p:cond delay="499"/>
                                          </p:stCondLst>
                                        </p:cTn>
                                        <p:tgtEl>
                                          <p:spTgt spid="31"/>
                                        </p:tgtEl>
                                        <p:attrNameLst>
                                          <p:attrName>style.visibility</p:attrName>
                                        </p:attrNameLst>
                                      </p:cBhvr>
                                      <p:to>
                                        <p:strVal val="hidden"/>
                                      </p:to>
                                    </p:se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wipe(down)">
                                      <p:cBhvr>
                                        <p:cTn id="23" dur="1250"/>
                                        <p:tgtEl>
                                          <p:spTgt spid="3075"/>
                                        </p:tgtEl>
                                      </p:cBhvr>
                                    </p:animEffect>
                                  </p:childTnLst>
                                </p:cTn>
                              </p:par>
                            </p:childTnLst>
                          </p:cTn>
                        </p:par>
                      </p:childTnLst>
                    </p:cTn>
                  </p:par>
                </p:childTnLst>
              </p:cTn>
              <p:nextCondLst>
                <p:cond evt="onClick" delay="0">
                  <p:tgtEl>
                    <p:spTgt spid="31"/>
                  </p:tgtEl>
                </p:cond>
              </p:nextCondLst>
            </p:seq>
            <p:seq concurrent="1" nextAc="seek">
              <p:cTn id="24" restart="whenNotActive" fill="hold" evtFilter="cancelBubble" nodeType="interactiveSeq">
                <p:stCondLst>
                  <p:cond evt="onClick" delay="0">
                    <p:tgtEl>
                      <p:spTgt spid="34"/>
                    </p:tgtEl>
                  </p:cond>
                </p:stCondLst>
                <p:endSync evt="end" delay="0">
                  <p:rtn val="all"/>
                </p:endSync>
                <p:childTnLst>
                  <p:par>
                    <p:cTn id="25" fill="hold">
                      <p:stCondLst>
                        <p:cond delay="0"/>
                      </p:stCondLst>
                      <p:childTnLst>
                        <p:par>
                          <p:cTn id="26" fill="hold">
                            <p:stCondLst>
                              <p:cond delay="0"/>
                            </p:stCondLst>
                            <p:childTnLst>
                              <p:par>
                                <p:cTn id="27" presetID="2" presetClass="exit" presetSubtype="9" fill="hold" nodeType="clickEffect">
                                  <p:stCondLst>
                                    <p:cond delay="0"/>
                                  </p:stCondLst>
                                  <p:childTnLst>
                                    <p:anim calcmode="lin" valueType="num">
                                      <p:cBhvr additive="base">
                                        <p:cTn id="28" dur="500"/>
                                        <p:tgtEl>
                                          <p:spTgt spid="34"/>
                                        </p:tgtEl>
                                        <p:attrNameLst>
                                          <p:attrName>ppt_x</p:attrName>
                                        </p:attrNameLst>
                                      </p:cBhvr>
                                      <p:tavLst>
                                        <p:tav tm="0">
                                          <p:val>
                                            <p:strVal val="ppt_x"/>
                                          </p:val>
                                        </p:tav>
                                        <p:tav tm="100000">
                                          <p:val>
                                            <p:strVal val="0-ppt_w/2"/>
                                          </p:val>
                                        </p:tav>
                                      </p:tavLst>
                                    </p:anim>
                                    <p:anim calcmode="lin" valueType="num">
                                      <p:cBhvr additive="base">
                                        <p:cTn id="29" dur="500"/>
                                        <p:tgtEl>
                                          <p:spTgt spid="34"/>
                                        </p:tgtEl>
                                        <p:attrNameLst>
                                          <p:attrName>ppt_y</p:attrName>
                                        </p:attrNameLst>
                                      </p:cBhvr>
                                      <p:tavLst>
                                        <p:tav tm="0">
                                          <p:val>
                                            <p:strVal val="ppt_y"/>
                                          </p:val>
                                        </p:tav>
                                        <p:tav tm="100000">
                                          <p:val>
                                            <p:strVal val="0-ppt_h/2"/>
                                          </p:val>
                                        </p:tav>
                                      </p:tavLst>
                                    </p:anim>
                                    <p:set>
                                      <p:cBhvr>
                                        <p:cTn id="30" dur="1" fill="hold">
                                          <p:stCondLst>
                                            <p:cond delay="499"/>
                                          </p:stCondLst>
                                        </p:cTn>
                                        <p:tgtEl>
                                          <p:spTgt spid="34"/>
                                        </p:tgtEl>
                                        <p:attrNameLst>
                                          <p:attrName>style.visibility</p:attrName>
                                        </p:attrNameLst>
                                      </p:cBhvr>
                                      <p:to>
                                        <p:strVal val="hidden"/>
                                      </p:to>
                                    </p:se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3076"/>
                                        </p:tgtEl>
                                        <p:attrNameLst>
                                          <p:attrName>style.visibility</p:attrName>
                                        </p:attrNameLst>
                                      </p:cBhvr>
                                      <p:to>
                                        <p:strVal val="visible"/>
                                      </p:to>
                                    </p:set>
                                    <p:animEffect transition="in" filter="wipe(down)">
                                      <p:cBhvr>
                                        <p:cTn id="34" dur="1250"/>
                                        <p:tgtEl>
                                          <p:spTgt spid="3076"/>
                                        </p:tgtEl>
                                      </p:cBhvr>
                                    </p:animEffect>
                                  </p:childTnLst>
                                </p:cTn>
                              </p:par>
                            </p:childTnLst>
                          </p:cTn>
                        </p:par>
                      </p:childTnLst>
                    </p:cTn>
                  </p:par>
                </p:childTnLst>
              </p:cTn>
              <p:nextCondLst>
                <p:cond evt="onClick" delay="0">
                  <p:tgtEl>
                    <p:spTgt spid="34"/>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 presetClass="exit" presetSubtype="9" fill="hold" nodeType="click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0-ppt_h/2"/>
                                          </p:val>
                                        </p:tav>
                                      </p:tavLst>
                                    </p:anim>
                                    <p:set>
                                      <p:cBhvr>
                                        <p:cTn id="41" dur="1" fill="hold">
                                          <p:stCondLst>
                                            <p:cond delay="499"/>
                                          </p:stCondLst>
                                        </p:cTn>
                                        <p:tgtEl>
                                          <p:spTgt spid="38"/>
                                        </p:tgtEl>
                                        <p:attrNameLst>
                                          <p:attrName>style.visibility</p:attrName>
                                        </p:attrNameLst>
                                      </p:cBhvr>
                                      <p:to>
                                        <p:strVal val="hidden"/>
                                      </p:to>
                                    </p:se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3077"/>
                                        </p:tgtEl>
                                        <p:attrNameLst>
                                          <p:attrName>style.visibility</p:attrName>
                                        </p:attrNameLst>
                                      </p:cBhvr>
                                      <p:to>
                                        <p:strVal val="visible"/>
                                      </p:to>
                                    </p:set>
                                    <p:animEffect transition="in" filter="wipe(down)">
                                      <p:cBhvr>
                                        <p:cTn id="45" dur="750"/>
                                        <p:tgtEl>
                                          <p:spTgt spid="3077"/>
                                        </p:tgtEl>
                                      </p:cBhvr>
                                    </p:animEffect>
                                  </p:childTnLst>
                                </p:cTn>
                              </p:par>
                            </p:childTnLst>
                          </p:cTn>
                        </p:par>
                      </p:childTnLst>
                    </p:cTn>
                  </p:par>
                </p:childTnLst>
              </p:cTn>
              <p:nextCondLst>
                <p:cond evt="onClick" delay="0">
                  <p:tgtEl>
                    <p:spTgt spid="38"/>
                  </p:tgtEl>
                </p:cond>
              </p:nextCondLst>
            </p:seq>
            <p:seq concurrent="1" nextAc="seek">
              <p:cTn id="46" restart="whenNotActive" fill="hold" evtFilter="cancelBubble" nodeType="interactiveSeq">
                <p:stCondLst>
                  <p:cond evt="onClick" delay="0">
                    <p:tgtEl>
                      <p:spTgt spid="39"/>
                    </p:tgtEl>
                  </p:cond>
                </p:stCondLst>
                <p:endSync evt="end" delay="0">
                  <p:rtn val="all"/>
                </p:endSync>
                <p:childTnLst>
                  <p:par>
                    <p:cTn id="47" fill="hold">
                      <p:stCondLst>
                        <p:cond delay="0"/>
                      </p:stCondLst>
                      <p:childTnLst>
                        <p:par>
                          <p:cTn id="48" fill="hold">
                            <p:stCondLst>
                              <p:cond delay="0"/>
                            </p:stCondLst>
                            <p:childTnLst>
                              <p:par>
                                <p:cTn id="49" presetID="2" presetClass="exit" presetSubtype="9" fill="hold" nodeType="clickEffect">
                                  <p:stCondLst>
                                    <p:cond delay="0"/>
                                  </p:stCondLst>
                                  <p:childTnLst>
                                    <p:anim calcmode="lin" valueType="num">
                                      <p:cBhvr additive="base">
                                        <p:cTn id="50" dur="500"/>
                                        <p:tgtEl>
                                          <p:spTgt spid="39"/>
                                        </p:tgtEl>
                                        <p:attrNameLst>
                                          <p:attrName>ppt_x</p:attrName>
                                        </p:attrNameLst>
                                      </p:cBhvr>
                                      <p:tavLst>
                                        <p:tav tm="0">
                                          <p:val>
                                            <p:strVal val="ppt_x"/>
                                          </p:val>
                                        </p:tav>
                                        <p:tav tm="100000">
                                          <p:val>
                                            <p:strVal val="0-ppt_w/2"/>
                                          </p:val>
                                        </p:tav>
                                      </p:tavLst>
                                    </p:anim>
                                    <p:anim calcmode="lin" valueType="num">
                                      <p:cBhvr additive="base">
                                        <p:cTn id="51" dur="500"/>
                                        <p:tgtEl>
                                          <p:spTgt spid="39"/>
                                        </p:tgtEl>
                                        <p:attrNameLst>
                                          <p:attrName>ppt_y</p:attrName>
                                        </p:attrNameLst>
                                      </p:cBhvr>
                                      <p:tavLst>
                                        <p:tav tm="0">
                                          <p:val>
                                            <p:strVal val="ppt_y"/>
                                          </p:val>
                                        </p:tav>
                                        <p:tav tm="100000">
                                          <p:val>
                                            <p:strVal val="0-ppt_h/2"/>
                                          </p:val>
                                        </p:tav>
                                      </p:tavLst>
                                    </p:anim>
                                    <p:set>
                                      <p:cBhvr>
                                        <p:cTn id="52" dur="1" fill="hold">
                                          <p:stCondLst>
                                            <p:cond delay="499"/>
                                          </p:stCondLst>
                                        </p:cTn>
                                        <p:tgtEl>
                                          <p:spTgt spid="39"/>
                                        </p:tgtEl>
                                        <p:attrNameLst>
                                          <p:attrName>style.visibility</p:attrName>
                                        </p:attrNameLst>
                                      </p:cBhvr>
                                      <p:to>
                                        <p:strVal val="hidden"/>
                                      </p:to>
                                    </p:se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down)">
                                      <p:cBhvr>
                                        <p:cTn id="56" dur="750"/>
                                        <p:tgtEl>
                                          <p:spTgt spid="49"/>
                                        </p:tgtEl>
                                      </p:cBhvr>
                                    </p:animEffect>
                                  </p:childTnLst>
                                </p:cTn>
                              </p:par>
                              <p:par>
                                <p:cTn id="57" presetID="22" presetClass="entr" presetSubtype="4"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down)">
                                      <p:cBhvr>
                                        <p:cTn id="59" dur="750"/>
                                        <p:tgtEl>
                                          <p:spTgt spid="49"/>
                                        </p:tgtEl>
                                      </p:cBhvr>
                                    </p:animEffect>
                                  </p:childTnLst>
                                </p:cTn>
                              </p:par>
                            </p:childTnLst>
                          </p:cTn>
                        </p:par>
                      </p:childTnLst>
                    </p:cTn>
                  </p:par>
                </p:childTnLst>
              </p:cTn>
              <p:nextCondLst>
                <p:cond evt="onClick" delay="0">
                  <p:tgtEl>
                    <p:spTgt spid="39"/>
                  </p:tgtEl>
                </p:cond>
              </p:nextCondLst>
            </p:seq>
            <p:seq concurrent="1" nextAc="seek">
              <p:cTn id="60" restart="whenNotActive" fill="hold" evtFilter="cancelBubble" nodeType="interactiveSeq">
                <p:stCondLst>
                  <p:cond evt="onClick" delay="0">
                    <p:tgtEl>
                      <p:spTgt spid="40"/>
                    </p:tgtEl>
                  </p:cond>
                </p:stCondLst>
                <p:endSync evt="end" delay="0">
                  <p:rtn val="all"/>
                </p:endSync>
                <p:childTnLst>
                  <p:par>
                    <p:cTn id="61" fill="hold">
                      <p:stCondLst>
                        <p:cond delay="0"/>
                      </p:stCondLst>
                      <p:childTnLst>
                        <p:par>
                          <p:cTn id="62" fill="hold">
                            <p:stCondLst>
                              <p:cond delay="0"/>
                            </p:stCondLst>
                            <p:childTnLst>
                              <p:par>
                                <p:cTn id="63" presetID="2" presetClass="exit" presetSubtype="9" fill="hold" nodeType="clickEffect">
                                  <p:stCondLst>
                                    <p:cond delay="0"/>
                                  </p:stCondLst>
                                  <p:childTnLst>
                                    <p:anim calcmode="lin" valueType="num">
                                      <p:cBhvr additive="base">
                                        <p:cTn id="64" dur="500"/>
                                        <p:tgtEl>
                                          <p:spTgt spid="40"/>
                                        </p:tgtEl>
                                        <p:attrNameLst>
                                          <p:attrName>ppt_x</p:attrName>
                                        </p:attrNameLst>
                                      </p:cBhvr>
                                      <p:tavLst>
                                        <p:tav tm="0">
                                          <p:val>
                                            <p:strVal val="ppt_x"/>
                                          </p:val>
                                        </p:tav>
                                        <p:tav tm="100000">
                                          <p:val>
                                            <p:strVal val="0-ppt_w/2"/>
                                          </p:val>
                                        </p:tav>
                                      </p:tavLst>
                                    </p:anim>
                                    <p:anim calcmode="lin" valueType="num">
                                      <p:cBhvr additive="base">
                                        <p:cTn id="65" dur="500"/>
                                        <p:tgtEl>
                                          <p:spTgt spid="40"/>
                                        </p:tgtEl>
                                        <p:attrNameLst>
                                          <p:attrName>ppt_y</p:attrName>
                                        </p:attrNameLst>
                                      </p:cBhvr>
                                      <p:tavLst>
                                        <p:tav tm="0">
                                          <p:val>
                                            <p:strVal val="ppt_y"/>
                                          </p:val>
                                        </p:tav>
                                        <p:tav tm="100000">
                                          <p:val>
                                            <p:strVal val="0-ppt_h/2"/>
                                          </p:val>
                                        </p:tav>
                                      </p:tavLst>
                                    </p:anim>
                                    <p:set>
                                      <p:cBhvr>
                                        <p:cTn id="66" dur="1" fill="hold">
                                          <p:stCondLst>
                                            <p:cond delay="499"/>
                                          </p:stCondLst>
                                        </p:cTn>
                                        <p:tgtEl>
                                          <p:spTgt spid="40"/>
                                        </p:tgtEl>
                                        <p:attrNameLst>
                                          <p:attrName>style.visibility</p:attrName>
                                        </p:attrNameLst>
                                      </p:cBhvr>
                                      <p:to>
                                        <p:strVal val="hidden"/>
                                      </p:to>
                                    </p:set>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3078"/>
                                        </p:tgtEl>
                                        <p:attrNameLst>
                                          <p:attrName>style.visibility</p:attrName>
                                        </p:attrNameLst>
                                      </p:cBhvr>
                                      <p:to>
                                        <p:strVal val="visible"/>
                                      </p:to>
                                    </p:set>
                                    <p:animEffect transition="in" filter="wipe(down)">
                                      <p:cBhvr>
                                        <p:cTn id="70" dur="750"/>
                                        <p:tgtEl>
                                          <p:spTgt spid="3078"/>
                                        </p:tgtEl>
                                      </p:cBhvr>
                                    </p:animEffect>
                                  </p:childTnLst>
                                </p:cTn>
                              </p:par>
                            </p:childTnLst>
                          </p:cTn>
                        </p:par>
                      </p:childTnLst>
                    </p:cTn>
                  </p:par>
                </p:childTnLst>
              </p:cTn>
              <p:nextCondLst>
                <p:cond evt="onClick" delay="0">
                  <p:tgtEl>
                    <p:spTgt spid="40"/>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1" y="253116"/>
            <a:ext cx="8229600" cy="953974"/>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                           Đoán nhanh đoán đúng: Đoán tên các loài cây</a:t>
            </a:r>
            <a:endParaRPr lang="en-US" sz="2800" b="1" i="1">
              <a:latin typeface="Arial" pitchFamily="34" charset="0"/>
              <a:ea typeface="Arial-Rounded"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7" y="178310"/>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442295"/>
            <a:ext cx="4580367" cy="35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762000" y="253116"/>
            <a:ext cx="2619674" cy="449686"/>
            <a:chOff x="886344" y="436620"/>
            <a:chExt cx="2619674" cy="449686"/>
          </a:xfrm>
        </p:grpSpPr>
        <p:sp>
          <p:nvSpPr>
            <p:cNvPr id="20" name="Oval 19"/>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22" name="Oval 21"/>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24" name="Oval 23"/>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25" name="Oval 24"/>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26" name="Oval 25"/>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27" name="Oval 26"/>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28" name="Oval 27"/>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070182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quấn quýt vườn nhà</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Lá thơm dành tặng riêng bà sớm hôm?</a:t>
            </a:r>
            <a:endParaRPr lang="en-US" sz="3600">
              <a:solidFill>
                <a:srgbClr val="0070C0"/>
              </a:solidFill>
              <a:latin typeface="Arial" pitchFamily="34" charset="0"/>
              <a:cs typeface="Arial" pitchFamily="34" charset="0"/>
            </a:endParaRP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trầu</a:t>
            </a:r>
            <a:endParaRPr lang="en-US" sz="3600">
              <a:solidFill>
                <a:srgbClr val="FF0000"/>
              </a:solidFill>
              <a:latin typeface="Arial" pitchFamily="34" charset="0"/>
              <a:cs typeface="Arial" pitchFamily="34" charset="0"/>
            </a:endParaRP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thân nhẵn, lá xanh</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Có buồng quả chín, ngọt lành thơm ngon?</a:t>
            </a:r>
            <a:endParaRPr lang="en-US" sz="3600">
              <a:solidFill>
                <a:srgbClr val="0070C0"/>
              </a:solidFill>
              <a:latin typeface="Arial" pitchFamily="34" charset="0"/>
              <a:cs typeface="Arial" pitchFamily="34" charset="0"/>
            </a:endParaRP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chuối</a:t>
            </a:r>
            <a:endParaRPr lang="en-US" sz="3600">
              <a:solidFill>
                <a:srgbClr val="FF0000"/>
              </a:solidFill>
              <a:latin typeface="Arial" pitchFamily="34" charset="0"/>
              <a:cs typeface="Arial" pitchFamily="34" charset="0"/>
            </a:endParaRP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dirty="0" smtClean="0">
                <a:solidFill>
                  <a:schemeClr val="tx1"/>
                </a:solidFill>
                <a:latin typeface="Arial" pitchFamily="34" charset="0"/>
                <a:cs typeface="Arial" pitchFamily="34" charset="0"/>
              </a:rPr>
              <a:t>Tổng kết</a:t>
            </a:r>
            <a:endParaRPr lang="en-US" sz="3200" b="1" dirty="0">
              <a:solidFill>
                <a:schemeClr val="tx1"/>
              </a:solidFill>
              <a:latin typeface="Arial" pitchFamily="34" charset="0"/>
              <a:cs typeface="Arial" pitchFamily="34" charset="0"/>
            </a:endParaRPr>
          </a:p>
          <a:p>
            <a:pPr marL="457138" indent="-457138" algn="just">
              <a:buFontTx/>
              <a:buChar char="-"/>
            </a:pPr>
            <a:r>
              <a:rPr lang="en-US" sz="3200" dirty="0">
                <a:solidFill>
                  <a:schemeClr val="tx1"/>
                </a:solidFill>
                <a:latin typeface="Arial" pitchFamily="34" charset="0"/>
                <a:cs typeface="Arial" pitchFamily="34" charset="0"/>
              </a:rPr>
              <a:t>Đọc lại bài: </a:t>
            </a:r>
            <a:r>
              <a:rPr lang="en-US" sz="3200" i="1" dirty="0" smtClean="0">
                <a:solidFill>
                  <a:schemeClr val="tx1"/>
                </a:solidFill>
                <a:latin typeface="Arial" pitchFamily="34" charset="0"/>
                <a:cs typeface="Arial" pitchFamily="34" charset="0"/>
              </a:rPr>
              <a:t>Cây liễu dẻo dai</a:t>
            </a:r>
            <a:r>
              <a:rPr lang="en-US" sz="3200" dirty="0" smtClean="0">
                <a:solidFill>
                  <a:schemeClr val="tx1"/>
                </a:solidFill>
                <a:latin typeface="Arial" pitchFamily="34" charset="0"/>
                <a:cs typeface="Arial" pitchFamily="34" charset="0"/>
              </a:rPr>
              <a:t> </a:t>
            </a:r>
            <a:r>
              <a:rPr lang="en-US" sz="3200" dirty="0">
                <a:solidFill>
                  <a:schemeClr val="tx1"/>
                </a:solidFill>
                <a:latin typeface="Arial" pitchFamily="34" charset="0"/>
                <a:cs typeface="Arial" pitchFamily="34" charset="0"/>
              </a:rPr>
              <a:t>(trang </a:t>
            </a:r>
            <a:r>
              <a:rPr lang="en-US" sz="3200" dirty="0" smtClean="0">
                <a:solidFill>
                  <a:schemeClr val="tx1"/>
                </a:solidFill>
                <a:latin typeface="Arial" pitchFamily="34" charset="0"/>
                <a:cs typeface="Arial" pitchFamily="34" charset="0"/>
              </a:rPr>
              <a:t>118, 119).</a:t>
            </a:r>
            <a:endParaRPr lang="en-US" sz="3200" dirty="0">
              <a:solidFill>
                <a:schemeClr val="tx1"/>
              </a:solidFill>
              <a:latin typeface="Arial" pitchFamily="34" charset="0"/>
              <a:cs typeface="Arial" pitchFamily="34" charset="0"/>
            </a:endParaRPr>
          </a:p>
          <a:p>
            <a:pPr marL="457138" indent="-457138" algn="just">
              <a:buFontTx/>
              <a:buChar char="-"/>
            </a:pPr>
            <a:r>
              <a:rPr lang="en-US" sz="3200" dirty="0">
                <a:solidFill>
                  <a:schemeClr val="tx1"/>
                </a:solidFill>
                <a:latin typeface="Arial" pitchFamily="34" charset="0"/>
                <a:cs typeface="Arial" pitchFamily="34" charset="0"/>
              </a:rPr>
              <a:t>Chuẩn bị bài mới (trang </a:t>
            </a:r>
            <a:r>
              <a:rPr lang="en-US" sz="3200" dirty="0" smtClean="0">
                <a:solidFill>
                  <a:schemeClr val="tx1"/>
                </a:solidFill>
                <a:latin typeface="Arial" pitchFamily="34" charset="0"/>
                <a:cs typeface="Arial" pitchFamily="34" charset="0"/>
              </a:rPr>
              <a:t>120, 121).</a:t>
            </a: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 xmlns:a16="http://schemas.microsoft.com/office/drawing/2014/main" id="{AC2D3647-B4A8-4223-98C7-FAF6AAB6156A}"/>
              </a:ext>
            </a:extLst>
          </p:cNvPr>
          <p:cNvPicPr>
            <a:picLocks noChangeAspect="1"/>
          </p:cNvPicPr>
          <p:nvPr/>
        </p:nvPicPr>
        <p:blipFill>
          <a:blip r:embed="rId3"/>
          <a:stretch>
            <a:fillRect/>
          </a:stretch>
        </p:blipFill>
        <p:spPr>
          <a:xfrm>
            <a:off x="2817406" y="342341"/>
            <a:ext cx="3505200" cy="3366814"/>
          </a:xfrm>
          <a:prstGeom prst="rect">
            <a:avLst/>
          </a:prstGeom>
        </p:spPr>
      </p:pic>
      <p:sp>
        <p:nvSpPr>
          <p:cNvPr id="4" name="文本框 3">
            <a:extLst>
              <a:ext uri="{FF2B5EF4-FFF2-40B4-BE49-F238E27FC236}">
                <a16:creationId xmlns="" xmlns:a16="http://schemas.microsoft.com/office/drawing/2014/main" id="{92AD1C1A-755B-40E8-83FF-B0D421B01833}"/>
              </a:ext>
            </a:extLst>
          </p:cNvPr>
          <p:cNvSpPr txBox="1"/>
          <p:nvPr/>
        </p:nvSpPr>
        <p:spPr>
          <a:xfrm>
            <a:off x="3397397" y="1510935"/>
            <a:ext cx="2309014" cy="1015663"/>
          </a:xfrm>
          <a:prstGeom prst="rect">
            <a:avLst/>
          </a:prstGeom>
          <a:noFill/>
        </p:spPr>
        <p:txBody>
          <a:bodyPr wrap="square" rtlCol="0">
            <a:spAutoFit/>
          </a:bodyPr>
          <a:lstStyle/>
          <a:p>
            <a:pPr algn="ctr"/>
            <a:r>
              <a:rPr lang="en-US" altLang="zh-CN" sz="6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 xmlns:a16="http://schemas.microsoft.com/office/drawing/2014/main" id="{7C54DA5F-A229-41CC-92BA-7D38A00E8BDC}"/>
              </a:ext>
            </a:extLst>
          </p:cNvPr>
          <p:cNvPicPr preferRelativeResize="0">
            <a:picLocks/>
          </p:cNvPicPr>
          <p:nvPr/>
        </p:nvPicPr>
        <p:blipFill rotWithShape="1">
          <a:blip r:embed="rId4"/>
          <a:srcRect l="32794" r="16079" b="94184"/>
          <a:stretch/>
        </p:blipFill>
        <p:spPr>
          <a:xfrm flipH="1">
            <a:off x="3273615" y="1351232"/>
            <a:ext cx="2304000" cy="36000"/>
          </a:xfrm>
          <a:prstGeom prst="rect">
            <a:avLst/>
          </a:prstGeom>
        </p:spPr>
      </p:pic>
      <p:pic>
        <p:nvPicPr>
          <p:cNvPr id="9" name="图片 8">
            <a:extLst>
              <a:ext uri="{FF2B5EF4-FFF2-40B4-BE49-F238E27FC236}">
                <a16:creationId xmlns="" xmlns:a16="http://schemas.microsoft.com/office/drawing/2014/main" id="{F04E01A1-76CE-4498-8BF7-8DF675BBE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 xmlns:a16="http://schemas.microsoft.com/office/drawing/2014/main" id="{E215F3FE-BEF2-4F53-BF30-EA6185713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 xmlns:a16="http://schemas.microsoft.com/office/drawing/2014/main" id="{9D369A16-B1AD-448B-8F65-F2FCB61E3875}"/>
              </a:ext>
            </a:extLst>
          </p:cNvPr>
          <p:cNvPicPr preferRelativeResize="0">
            <a:picLocks/>
          </p:cNvPicPr>
          <p:nvPr/>
        </p:nvPicPr>
        <p:blipFill rotWithShape="1">
          <a:blip r:embed="rId4"/>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3850804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93823" y="575706"/>
            <a:ext cx="4961049" cy="4158474"/>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221062" y="2183309"/>
            <a:ext cx="3588404" cy="769441"/>
          </a:xfrm>
          <a:prstGeom prst="rect">
            <a:avLst/>
          </a:prstGeom>
          <a:noFill/>
        </p:spPr>
        <p:txBody>
          <a:bodyPr wrap="square" rtlCol="0">
            <a:spAutoFit/>
          </a:bodyPr>
          <a:lstStyle/>
          <a:p>
            <a:pPr algn="ctr"/>
            <a:r>
              <a:rPr lang="en-US" altLang="zh-CN" sz="4400" b="1" dirty="0"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Nói </a:t>
            </a:r>
          </a:p>
        </p:txBody>
      </p:sp>
      <p:sp>
        <p:nvSpPr>
          <p:cNvPr id="42" name="文本框 41"/>
          <p:cNvSpPr txBox="1"/>
          <p:nvPr/>
        </p:nvSpPr>
        <p:spPr>
          <a:xfrm>
            <a:off x="1505349" y="1419820"/>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5820625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2.5E-6 1.85185E-6 L -2.5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Nói về đặc điểm khác nhau giữa hai cây trong tranh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89149" y="247517"/>
            <a:ext cx="3852230" cy="4076833"/>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221062" y="2107109"/>
            <a:ext cx="3588404" cy="769441"/>
          </a:xfrm>
          <a:prstGeom prst="rect">
            <a:avLst/>
          </a:prstGeom>
          <a:noFill/>
        </p:spPr>
        <p:txBody>
          <a:bodyPr wrap="square" rtlCol="0">
            <a:spAutoFit/>
          </a:bodyPr>
          <a:lstStyle/>
          <a:p>
            <a:pPr algn="ctr"/>
            <a:r>
              <a:rPr lang="vi-VN" altLang="zh-CN" sz="4400" b="1" dirty="0"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en-US" altLang="zh-CN" sz="4400" b="1" dirty="0"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05349" y="1329681"/>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vi-VN"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91365612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Trời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nổi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gió</a:t>
            </a:r>
            <a:r>
              <a:rPr lang="en-US" sz="2200" dirty="0" smtClean="0">
                <a:latin typeface="Arial" pitchFamily="34" charset="0"/>
                <a:ea typeface="Arial-Rounded" pitchFamily="34" charset="0"/>
                <a:cs typeface="Arial" pitchFamily="34" charset="0"/>
              </a:rPr>
              <a:t> to.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ngừng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lắc</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lư</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Thấy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vậy</a:t>
            </a:r>
            <a:r>
              <a:rPr lang="en-US" sz="2200" dirty="0" smtClean="0">
                <a:latin typeface="Arial" pitchFamily="34" charset="0"/>
                <a:ea typeface="Arial-Rounded" pitchFamily="34" charset="0"/>
                <a:cs typeface="Arial" pitchFamily="34" charset="0"/>
              </a:rPr>
              <a:t>, Nam </a:t>
            </a:r>
            <a:r>
              <a:rPr lang="en-US" sz="2200" dirty="0" err="1" smtClean="0">
                <a:latin typeface="Arial" pitchFamily="34" charset="0"/>
                <a:ea typeface="Arial-Rounded" pitchFamily="34" charset="0"/>
                <a:cs typeface="Arial" pitchFamily="34" charset="0"/>
              </a:rPr>
              <a:t>rất</a:t>
            </a:r>
            <a:r>
              <a:rPr lang="en-US" sz="2200" dirty="0" smtClean="0">
                <a:latin typeface="Arial" pitchFamily="34" charset="0"/>
                <a:ea typeface="Arial-Rounded" pitchFamily="34" charset="0"/>
                <a:cs typeface="Arial" pitchFamily="34" charset="0"/>
              </a:rPr>
              <a:t> lo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sẽ</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bị</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gãy</a:t>
            </a:r>
            <a:r>
              <a:rPr lang="en-US" sz="2200" dirty="0" smtClean="0">
                <a:latin typeface="Arial" pitchFamily="34" charset="0"/>
                <a:ea typeface="Arial-Rounded" pitchFamily="34" charset="0"/>
                <a:cs typeface="Arial" pitchFamily="34" charset="0"/>
              </a:rPr>
              <a:t>. Nam </a:t>
            </a:r>
            <a:r>
              <a:rPr lang="en-US" sz="2200" dirty="0" err="1" smtClean="0">
                <a:latin typeface="Arial" pitchFamily="34" charset="0"/>
                <a:ea typeface="Arial-Rounded" pitchFamily="34" charset="0"/>
                <a:cs typeface="Arial" pitchFamily="34" charset="0"/>
              </a:rPr>
              <a:t>hỏi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mẹ</a:t>
            </a:r>
            <a:r>
              <a:rPr lang="en-US" sz="2200" dirty="0" smtClean="0">
                <a:latin typeface="Arial" pitchFamily="34" charset="0"/>
                <a:ea typeface="Arial-Rounded" pitchFamily="34" charset="0"/>
                <a:cs typeface="Arial" pitchFamily="34" charset="0"/>
              </a:rPr>
              <a:t>:</a:t>
            </a:r>
          </a:p>
          <a:p>
            <a:pPr algn="just">
              <a:spcAft>
                <a:spcPts val="600"/>
              </a:spcAft>
            </a:pPr>
            <a:r>
              <a:rPr lang="en-US" sz="2200" dirty="0" smtClean="0">
                <a:latin typeface="Arial" pitchFamily="34" charset="0"/>
                <a:ea typeface="Arial-Rounded" pitchFamily="34" charset="0"/>
                <a:cs typeface="Arial" pitchFamily="34" charset="0"/>
              </a:rPr>
              <a:t>	- </a:t>
            </a:r>
            <a:r>
              <a:rPr lang="en-US" sz="2200" dirty="0" err="1" smtClean="0">
                <a:latin typeface="Arial" pitchFamily="34" charset="0"/>
                <a:ea typeface="Arial-Rounded" pitchFamily="34" charset="0"/>
                <a:cs typeface="Arial" pitchFamily="34" charset="0"/>
              </a:rPr>
              <a:t>Mẹ</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ơi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mềm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yếu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thế</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liệu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bị</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gió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làm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gãy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ạ?</a:t>
            </a:r>
          </a:p>
          <a:p>
            <a:pPr algn="just">
              <a:spcAft>
                <a:spcPts val="600"/>
              </a:spcAft>
            </a:pP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Mẹ</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mỉm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cười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đáp</a:t>
            </a:r>
            <a:r>
              <a:rPr lang="en-US" sz="2200" dirty="0" smtClean="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Con </a:t>
            </a:r>
            <a:r>
              <a:rPr lang="en-US" sz="2200" dirty="0" err="1" smtClean="0">
                <a:latin typeface="Arial" pitchFamily="34" charset="0"/>
                <a:ea typeface="Arial-Rounded" pitchFamily="34" charset="0"/>
                <a:cs typeface="Arial" pitchFamily="34" charset="0"/>
              </a:rPr>
              <a:t>yên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tâm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sẽ</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sao</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đâu</a:t>
            </a:r>
            <a:r>
              <a:rPr lang="en-US" sz="2200" dirty="0" smtClean="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Mẹ</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giải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thích</a:t>
            </a:r>
            <a:r>
              <a:rPr lang="en-US" sz="2200" dirty="0" smtClean="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Thân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tuy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to </a:t>
            </a:r>
            <a:r>
              <a:rPr lang="en-US" sz="2200" dirty="0" err="1" smtClean="0">
                <a:latin typeface="Arial" pitchFamily="34" charset="0"/>
                <a:ea typeface="Arial-Rounded" pitchFamily="34" charset="0"/>
                <a:cs typeface="Arial" pitchFamily="34" charset="0"/>
              </a:rPr>
              <a:t>nhưng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dẻo</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dai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Cành</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mềm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mại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thể</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chuyển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động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theo</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chiều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gió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Vì</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vậy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dễ</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bị</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gãy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còn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là</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loài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dễ</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trồng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Chỉ</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cần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cắm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cành</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xuống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đất</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thể</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nhanh</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chóng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mọc</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lên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con.</a:t>
            </a:r>
          </a:p>
          <a:p>
            <a:pPr algn="r"/>
            <a:r>
              <a:rPr lang="en-US" sz="2200" dirty="0" smtClean="0">
                <a:latin typeface="Arial" pitchFamily="34" charset="0"/>
                <a:ea typeface="Arial-Rounded" pitchFamily="34" charset="0"/>
                <a:cs typeface="Arial" pitchFamily="34" charset="0"/>
              </a:rPr>
              <a:t>(</a:t>
            </a:r>
            <a:r>
              <a:rPr lang="en-US" sz="2200" dirty="0" err="1" smtClean="0">
                <a:latin typeface="Arial" pitchFamily="34" charset="0"/>
                <a:ea typeface="Arial-Rounded" pitchFamily="34" charset="0"/>
                <a:cs typeface="Arial" pitchFamily="34" charset="0"/>
              </a:rPr>
              <a:t>Hải</a:t>
            </a:r>
            <a:r>
              <a:rPr lang="en-US" sz="2200" dirty="0" smtClean="0">
                <a:latin typeface="Arial" pitchFamily="34" charset="0"/>
                <a:ea typeface="Arial-Rounded" pitchFamily="34" charset="0"/>
                <a:cs typeface="Arial" pitchFamily="34" charset="0"/>
              </a:rPr>
              <a:t> An)</a:t>
            </a:r>
            <a:endParaRPr lang="en-US" sz="2200" dirty="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95600" y="133350"/>
            <a:ext cx="3693886" cy="10477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Arial" pitchFamily="34" charset="0"/>
                <a:cs typeface="Arial" pitchFamily="34" charset="0"/>
              </a:rPr>
              <a:t>Luyện đọc</a:t>
            </a:r>
            <a:endParaRPr lang="en-US" sz="3200" b="1" dirty="0">
              <a:latin typeface="Arial" pitchFamily="34" charset="0"/>
              <a:cs typeface="Arial" pitchFamily="34" charset="0"/>
            </a:endParaRPr>
          </a:p>
        </p:txBody>
      </p:sp>
      <p:sp>
        <p:nvSpPr>
          <p:cNvPr id="6" name="Title 1"/>
          <p:cNvSpPr txBox="1">
            <a:spLocks/>
          </p:cNvSpPr>
          <p:nvPr/>
        </p:nvSpPr>
        <p:spPr>
          <a:xfrm>
            <a:off x="3505200" y="1014741"/>
            <a:ext cx="2178269" cy="733754"/>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200" dirty="0">
                <a:latin typeface="Arial" pitchFamily="34" charset="0"/>
                <a:cs typeface="Arial" pitchFamily="34" charset="0"/>
              </a:rPr>
              <a:t>lắc lư</a:t>
            </a:r>
          </a:p>
        </p:txBody>
      </p:sp>
      <p:sp>
        <p:nvSpPr>
          <p:cNvPr id="7" name="Title 1"/>
          <p:cNvSpPr txBox="1">
            <a:spLocks/>
          </p:cNvSpPr>
          <p:nvPr/>
        </p:nvSpPr>
        <p:spPr>
          <a:xfrm>
            <a:off x="3841532" y="1534182"/>
            <a:ext cx="2025868" cy="10477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200" dirty="0">
                <a:latin typeface="Arial" pitchFamily="34" charset="0"/>
                <a:cs typeface="Arial" pitchFamily="34" charset="0"/>
              </a:rPr>
              <a:t>giải thích</a:t>
            </a:r>
          </a:p>
        </p:txBody>
      </p:sp>
      <p:sp>
        <p:nvSpPr>
          <p:cNvPr id="8" name="Title 1"/>
          <p:cNvSpPr txBox="1">
            <a:spLocks/>
          </p:cNvSpPr>
          <p:nvPr/>
        </p:nvSpPr>
        <p:spPr>
          <a:xfrm>
            <a:off x="3231931" y="2249214"/>
            <a:ext cx="2635469" cy="10477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200" dirty="0">
                <a:latin typeface="Arial" pitchFamily="34" charset="0"/>
                <a:cs typeface="Arial" pitchFamily="34" charset="0"/>
              </a:rPr>
              <a:t>trồng</a:t>
            </a:r>
          </a:p>
        </p:txBody>
      </p:sp>
      <p:sp>
        <p:nvSpPr>
          <p:cNvPr id="9" name="Title 1"/>
          <p:cNvSpPr txBox="1">
            <a:spLocks/>
          </p:cNvSpPr>
          <p:nvPr/>
        </p:nvSpPr>
        <p:spPr>
          <a:xfrm>
            <a:off x="3810000" y="2982968"/>
            <a:ext cx="2819400" cy="10477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200" dirty="0">
                <a:latin typeface="Arial" pitchFamily="34" charset="0"/>
                <a:cs typeface="Arial" pitchFamily="34" charset="0"/>
              </a:rPr>
              <a:t>nhanh chóng</a:t>
            </a:r>
          </a:p>
        </p:txBody>
      </p:sp>
    </p:spTree>
    <p:extLst>
      <p:ext uri="{BB962C8B-B14F-4D97-AF65-F5344CB8AC3E}">
        <p14:creationId xmlns:p14="http://schemas.microsoft.com/office/powerpoint/2010/main" val="163642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1869</TotalTime>
  <Words>957</Words>
  <Application>Microsoft Office PowerPoint</Application>
  <PresentationFormat>On-screen Show (16:9)</PresentationFormat>
  <Paragraphs>169</Paragraphs>
  <Slides>35</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宋体</vt:lpstr>
      <vt:lpstr>Arial</vt:lpstr>
      <vt:lpstr>Arial Rounded MT Bold</vt:lpstr>
      <vt:lpstr>Arial-Rounded</vt:lpstr>
      <vt:lpstr>Calibri</vt:lpstr>
      <vt:lpstr>Times New Roman</vt:lpstr>
      <vt:lpstr>幼圆</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Cây gì quấn quýt vườn nhà Lá thơm dành tặng riêng bà sớm hôm?</vt:lpstr>
      <vt:lpstr>Cây gì thân nhẵn, lá xanh Có buồng quả chín, ngọt lành thơm ngon?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User</cp:lastModifiedBy>
  <cp:revision>292</cp:revision>
  <dcterms:created xsi:type="dcterms:W3CDTF">2020-12-08T15:48:47Z</dcterms:created>
  <dcterms:modified xsi:type="dcterms:W3CDTF">2023-04-12T01:39:48Z</dcterms:modified>
</cp:coreProperties>
</file>