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90" r:id="rId2"/>
    <p:sldId id="291" r:id="rId3"/>
    <p:sldId id="256" r:id="rId4"/>
    <p:sldId id="294" r:id="rId5"/>
    <p:sldId id="292" r:id="rId6"/>
    <p:sldId id="257" r:id="rId7"/>
    <p:sldId id="285" r:id="rId8"/>
    <p:sldId id="286" r:id="rId9"/>
    <p:sldId id="295" r:id="rId10"/>
    <p:sldId id="259" r:id="rId11"/>
    <p:sldId id="300" r:id="rId12"/>
    <p:sldId id="301" r:id="rId13"/>
    <p:sldId id="265" r:id="rId14"/>
    <p:sldId id="297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98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DFD"/>
    <a:srgbClr val="FFFFCC"/>
    <a:srgbClr val="CEECFE"/>
    <a:srgbClr val="CCFF99"/>
    <a:srgbClr val="E86030"/>
    <a:srgbClr val="FF0000"/>
    <a:srgbClr val="EA6F44"/>
    <a:srgbClr val="FFD88B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02" autoAdjust="0"/>
  </p:normalViewPr>
  <p:slideViewPr>
    <p:cSldViewPr>
      <p:cViewPr varScale="1">
        <p:scale>
          <a:sx n="123" d="100"/>
          <a:sy n="123" d="100"/>
        </p:scale>
        <p:origin x="101" y="101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DAE27-F421-438F-9E41-0A7F8E6AA36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DE670-A093-493C-9B6E-E6CC2A39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9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75EE527-D28E-49A5-9A82-559A67FDC4F8}" type="slidenum">
              <a:rPr lang="vi-VN" altLang="en-US" smtClean="0"/>
              <a:pPr/>
              <a:t>1</a:t>
            </a:fld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969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93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0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2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72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77D5B74-3BD3-472B-B71A-C54454A01C3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CE6D16-D627-4D9C-B717-E6E3926EE205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13482"/>
      </p:ext>
    </p:extLst>
  </p:cSld>
  <p:clrMapOvr>
    <a:masterClrMapping/>
  </p:clrMapOvr>
  <p:transition spd="slow" advClick="0" advTm="3713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31B4-3D70-4ABE-8088-E66EE6A8E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54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5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6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0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6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61BC-66DF-460A-A572-A5CF25BB2784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8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gif"/><Relationship Id="rId5" Type="http://schemas.openxmlformats.org/officeDocument/2006/relationships/image" Target="../media/image14.png"/><Relationship Id="rId10" Type="http://schemas.openxmlformats.org/officeDocument/2006/relationships/image" Target="../media/image23.gif"/><Relationship Id="rId4" Type="http://schemas.openxmlformats.org/officeDocument/2006/relationships/image" Target="../media/image13.png"/><Relationship Id="rId9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3.gif"/><Relationship Id="rId5" Type="http://schemas.openxmlformats.org/officeDocument/2006/relationships/image" Target="../media/image15.png"/><Relationship Id="rId10" Type="http://schemas.openxmlformats.org/officeDocument/2006/relationships/image" Target="../media/image22.gif"/><Relationship Id="rId4" Type="http://schemas.openxmlformats.org/officeDocument/2006/relationships/image" Target="../media/image27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27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255044" y="1157288"/>
            <a:ext cx="4005263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475185" y="2724150"/>
            <a:ext cx="596145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5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10: </a:t>
            </a:r>
            <a:r>
              <a:rPr lang="en-US" alt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Phép cộng trong phạm vi 10</a:t>
            </a:r>
          </a:p>
        </p:txBody>
      </p:sp>
      <p:pic>
        <p:nvPicPr>
          <p:cNvPr id="17412" name="Picture 10" descr="POINT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375" y="614363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8" descr="POINT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3918346"/>
            <a:ext cx="114300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9" descr="POINT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15250" y="642937"/>
            <a:ext cx="7429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0" descr="POINT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94547"/>
            <a:ext cx="114300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2" name="WordArt 22"/>
          <p:cNvSpPr>
            <a:spLocks noChangeArrowheads="1" noChangeShapeType="1" noTextEdit="1"/>
          </p:cNvSpPr>
          <p:nvPr/>
        </p:nvSpPr>
        <p:spPr bwMode="auto">
          <a:xfrm>
            <a:off x="2000251" y="742950"/>
            <a:ext cx="5193506" cy="32575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375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</a:t>
            </a:r>
          </a:p>
        </p:txBody>
      </p:sp>
      <p:sp>
        <p:nvSpPr>
          <p:cNvPr id="76823" name="WordArt 23"/>
          <p:cNvSpPr>
            <a:spLocks noChangeArrowheads="1" noChangeShapeType="1" noTextEdit="1"/>
          </p:cNvSpPr>
          <p:nvPr/>
        </p:nvSpPr>
        <p:spPr bwMode="auto">
          <a:xfrm>
            <a:off x="2686051" y="1504950"/>
            <a:ext cx="3879056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13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</a:p>
        </p:txBody>
      </p:sp>
      <p:sp>
        <p:nvSpPr>
          <p:cNvPr id="76824" name="WordArt 24"/>
          <p:cNvSpPr>
            <a:spLocks noChangeArrowheads="1" noChangeShapeType="1" noTextEdit="1"/>
          </p:cNvSpPr>
          <p:nvPr/>
        </p:nvSpPr>
        <p:spPr bwMode="auto">
          <a:xfrm>
            <a:off x="3257550" y="2114550"/>
            <a:ext cx="28289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375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375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375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02644" y="3714750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88" b="1" dirty="0">
                <a:solidFill>
                  <a:srgbClr val="CC0099"/>
                </a:solidFill>
                <a:latin typeface="Times New Roman" pitchFamily="18" charset="0"/>
              </a:rPr>
              <a:t>            </a:t>
            </a:r>
            <a:r>
              <a:rPr lang="en-US" b="1" i="1" dirty="0">
                <a:latin typeface="Times New Roman" pitchFamily="18" charset="0"/>
              </a:rPr>
              <a:t>Giáo viên: Phạm Thị Thúy Hòa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39888" y="3257550"/>
            <a:ext cx="596145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5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250" b="1" dirty="0" smtClean="0">
                <a:solidFill>
                  <a:srgbClr val="CC0099"/>
                </a:solidFill>
                <a:latin typeface="Times New Roman" panose="02020603050405020304" pitchFamily="18" charset="0"/>
              </a:rPr>
              <a:t>Tiết 1: Gộp lại thì bằng mấy?</a:t>
            </a:r>
            <a:endParaRPr lang="en-US" altLang="en-US" sz="2250" b="1" dirty="0" smtClean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72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5564" y="1422797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1+ 1 = ?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1428750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5198" y="2641997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3+ 1</a:t>
            </a:r>
            <a:r>
              <a:rPr lang="en-US" sz="2800" smtClean="0"/>
              <a:t>= ? 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3445798" y="2658130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658" y="1191273"/>
            <a:ext cx="202472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smtClean="0"/>
          </a:p>
          <a:p>
            <a:endParaRPr lang="en-US" sz="2800"/>
          </a:p>
        </p:txBody>
      </p:sp>
      <p:pic>
        <p:nvPicPr>
          <p:cNvPr id="14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368" y="1276350"/>
            <a:ext cx="782796" cy="609601"/>
          </a:xfrm>
          <a:prstGeom prst="rect">
            <a:avLst/>
          </a:prstGeom>
          <a:noFill/>
        </p:spPr>
      </p:pic>
      <p:pic>
        <p:nvPicPr>
          <p:cNvPr id="15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600" y="1276351"/>
            <a:ext cx="712221" cy="66845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29494" y="1191964"/>
            <a:ext cx="215010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smtClean="0"/>
          </a:p>
          <a:p>
            <a:endParaRPr lang="en-US" sz="2800"/>
          </a:p>
        </p:txBody>
      </p:sp>
      <p:pic>
        <p:nvPicPr>
          <p:cNvPr id="20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385" y="1365648"/>
            <a:ext cx="609600" cy="615552"/>
          </a:xfrm>
          <a:prstGeom prst="rect">
            <a:avLst/>
          </a:prstGeom>
          <a:noFill/>
        </p:spPr>
      </p:pic>
      <p:pic>
        <p:nvPicPr>
          <p:cNvPr id="21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4673" y="1365648"/>
            <a:ext cx="609601" cy="602455"/>
          </a:xfrm>
          <a:prstGeom prst="rect">
            <a:avLst/>
          </a:prstGeom>
          <a:noFill/>
        </p:spPr>
      </p:pic>
      <p:pic>
        <p:nvPicPr>
          <p:cNvPr id="22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075" y="1342352"/>
            <a:ext cx="685799" cy="60245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42822" y="2495550"/>
            <a:ext cx="217177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3500" smtClean="0"/>
          </a:p>
          <a:p>
            <a:endParaRPr lang="en-US" sz="3500"/>
          </a:p>
        </p:txBody>
      </p:sp>
      <p:pic>
        <p:nvPicPr>
          <p:cNvPr id="24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042" y="2491142"/>
            <a:ext cx="706691" cy="539353"/>
          </a:xfrm>
          <a:prstGeom prst="rect">
            <a:avLst/>
          </a:prstGeom>
          <a:noFill/>
        </p:spPr>
      </p:pic>
      <p:pic>
        <p:nvPicPr>
          <p:cNvPr id="25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23" y="3019185"/>
            <a:ext cx="677686" cy="539353"/>
          </a:xfrm>
          <a:prstGeom prst="rect">
            <a:avLst/>
          </a:prstGeom>
          <a:noFill/>
        </p:spPr>
      </p:pic>
      <p:pic>
        <p:nvPicPr>
          <p:cNvPr id="26" name="Picture 2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508" y="3030495"/>
            <a:ext cx="706691" cy="496731"/>
          </a:xfrm>
          <a:prstGeom prst="rect">
            <a:avLst/>
          </a:prstGeom>
          <a:noFill/>
        </p:spPr>
      </p:pic>
      <p:pic>
        <p:nvPicPr>
          <p:cNvPr id="27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5353" y="3030495"/>
            <a:ext cx="631069" cy="51193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7234124" y="1422797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 + 1 </a:t>
            </a:r>
            <a:r>
              <a:rPr lang="en-US" sz="2800" smtClean="0"/>
              <a:t>= ?</a:t>
            </a:r>
            <a:endParaRPr lang="en-US" sz="2800"/>
          </a:p>
        </p:txBody>
      </p:sp>
      <p:sp>
        <p:nvSpPr>
          <p:cNvPr id="29" name="TextBox 28"/>
          <p:cNvSpPr txBox="1"/>
          <p:nvPr/>
        </p:nvSpPr>
        <p:spPr>
          <a:xfrm>
            <a:off x="8398798" y="1438930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762" y="1352550"/>
            <a:ext cx="3866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12266" y="1504950"/>
            <a:ext cx="4106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b</a:t>
            </a:r>
            <a:r>
              <a:rPr lang="en-US" dirty="0"/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13176" y="2758665"/>
            <a:ext cx="3802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c</a:t>
            </a:r>
            <a:r>
              <a:rPr lang="en-US" dirty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48530" y="2495550"/>
            <a:ext cx="2171778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4000" smtClean="0"/>
          </a:p>
          <a:p>
            <a:endParaRPr lang="en-US" sz="4000"/>
          </a:p>
        </p:txBody>
      </p:sp>
      <p:sp>
        <p:nvSpPr>
          <p:cNvPr id="36" name="TextBox 35"/>
          <p:cNvSpPr txBox="1"/>
          <p:nvPr/>
        </p:nvSpPr>
        <p:spPr>
          <a:xfrm>
            <a:off x="4413956" y="2800350"/>
            <a:ext cx="4026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/>
              <a:t>)</a:t>
            </a:r>
          </a:p>
        </p:txBody>
      </p:sp>
      <p:pic>
        <p:nvPicPr>
          <p:cNvPr id="37" name="Picture 36" descr="C:\Users\Admin\Desktop\Giáo án Toán lớp 1\quả táo đ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296" y="2810650"/>
            <a:ext cx="473240" cy="475456"/>
          </a:xfrm>
          <a:prstGeom prst="rect">
            <a:avLst/>
          </a:prstGeom>
          <a:noFill/>
        </p:spPr>
      </p:pic>
      <p:pic>
        <p:nvPicPr>
          <p:cNvPr id="38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157269"/>
            <a:ext cx="585554" cy="515403"/>
          </a:xfrm>
          <a:prstGeom prst="rect">
            <a:avLst/>
          </a:prstGeom>
          <a:noFill/>
        </p:spPr>
      </p:pic>
      <p:pic>
        <p:nvPicPr>
          <p:cNvPr id="39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093465"/>
            <a:ext cx="690748" cy="565150"/>
          </a:xfrm>
          <a:prstGeom prst="rect">
            <a:avLst/>
          </a:prstGeom>
          <a:noFill/>
        </p:spPr>
      </p:pic>
      <p:pic>
        <p:nvPicPr>
          <p:cNvPr id="40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8196" y="2501600"/>
            <a:ext cx="642752" cy="543335"/>
          </a:xfrm>
          <a:prstGeom prst="rect">
            <a:avLst/>
          </a:prstGeom>
          <a:noFill/>
        </p:spPr>
      </p:pic>
      <p:pic>
        <p:nvPicPr>
          <p:cNvPr id="41" name="Picture 3" descr="C:\Users\Admin\Desktop\Giáo án Toán lớp 1\táo màu x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514" y="2533145"/>
            <a:ext cx="609600" cy="53340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7404192" y="2784217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+ 4 </a:t>
            </a:r>
            <a:r>
              <a:rPr lang="en-US" sz="2800" smtClean="0"/>
              <a:t>= ? </a:t>
            </a:r>
            <a:endParaRPr lang="en-US" sz="2800"/>
          </a:p>
        </p:txBody>
      </p:sp>
      <p:sp>
        <p:nvSpPr>
          <p:cNvPr id="43" name="TextBox 42"/>
          <p:cNvSpPr txBox="1"/>
          <p:nvPr/>
        </p:nvSpPr>
        <p:spPr>
          <a:xfrm>
            <a:off x="8377994" y="2810530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/>
      <p:bldP spid="10" grpId="0" animBg="1"/>
      <p:bldP spid="11" grpId="0"/>
      <p:bldP spid="12" grpId="0" animBg="1"/>
      <p:bldP spid="13" grpId="0" animBg="1"/>
      <p:bldP spid="19" grpId="0" animBg="1"/>
      <p:bldP spid="23" grpId="0" animBg="1"/>
      <p:bldP spid="28" grpId="0"/>
      <p:bldP spid="29" grpId="0" animBg="1"/>
      <p:bldP spid="30" grpId="0"/>
      <p:bldP spid="31" grpId="0"/>
      <p:bldP spid="34" grpId="0"/>
      <p:bldP spid="35" grpId="0" animBg="1"/>
      <p:bldP spid="36" grpId="0"/>
      <p:bldP spid="42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504950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62800" y="39433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8698" y="39433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102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433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203598"/>
            <a:ext cx="3176376" cy="86177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2559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6200" y="2732211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2764" y="132710"/>
            <a:ext cx="576064" cy="584775"/>
            <a:chOff x="539552" y="191130"/>
            <a:chExt cx="576064" cy="584775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8938" y="26350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914400" y="81975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3335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13255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711734" y="1817811"/>
            <a:ext cx="4797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6599312" y="814266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172200" y="12493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6964288" y="12493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8168" y="-1540659"/>
            <a:ext cx="2510217" cy="198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0"/>
          </a:p>
        </p:txBody>
      </p:sp>
      <p:sp>
        <p:nvSpPr>
          <p:cNvPr id="54" name="Flowchart: Display 53"/>
          <p:cNvSpPr/>
          <p:nvPr/>
        </p:nvSpPr>
        <p:spPr>
          <a:xfrm>
            <a:off x="963008" y="868322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5" name="Flowchart: Display 54"/>
          <p:cNvSpPr/>
          <p:nvPr/>
        </p:nvSpPr>
        <p:spPr>
          <a:xfrm>
            <a:off x="579512" y="1352550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2" name="Flowchart: Display 61"/>
          <p:cNvSpPr/>
          <p:nvPr/>
        </p:nvSpPr>
        <p:spPr>
          <a:xfrm>
            <a:off x="3672644" y="792122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" name="Flowchart: Display 62"/>
          <p:cNvSpPr/>
          <p:nvPr/>
        </p:nvSpPr>
        <p:spPr>
          <a:xfrm>
            <a:off x="3276600" y="1276350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5" name="Flowchart: Display 64"/>
          <p:cNvSpPr/>
          <p:nvPr/>
        </p:nvSpPr>
        <p:spPr>
          <a:xfrm>
            <a:off x="4038600" y="12493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0" y="1809750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+ 2 =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1885950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+ 3 =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31">
            <a:extLst>
              <a:ext uri="{FF2B5EF4-FFF2-40B4-BE49-F238E27FC236}">
                <a16:creationId xmlns:a16="http://schemas.microsoft.com/office/drawing/2014/main" id="{E56232A7-4CFC-424D-9066-2B5CA8E5CFA8}"/>
              </a:ext>
            </a:extLst>
          </p:cNvPr>
          <p:cNvSpPr/>
          <p:nvPr/>
        </p:nvSpPr>
        <p:spPr>
          <a:xfrm>
            <a:off x="1902799" y="1933170"/>
            <a:ext cx="405481" cy="40191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8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1828800" y="1885950"/>
            <a:ext cx="497547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1819930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+ 2 =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696200" y="1724406"/>
            <a:ext cx="495300" cy="5334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623979" y="1909559"/>
            <a:ext cx="405221" cy="35739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4572000" y="1853469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4" name="Flowchart: Display 73"/>
          <p:cNvSpPr/>
          <p:nvPr/>
        </p:nvSpPr>
        <p:spPr>
          <a:xfrm>
            <a:off x="1719545" y="3382922"/>
            <a:ext cx="792088" cy="484228"/>
          </a:xfrm>
          <a:prstGeom prst="flowChartDisplay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5" name="Flowchart: Display 74"/>
          <p:cNvSpPr/>
          <p:nvPr/>
        </p:nvSpPr>
        <p:spPr>
          <a:xfrm>
            <a:off x="6866012" y="2800350"/>
            <a:ext cx="792088" cy="484228"/>
          </a:xfrm>
          <a:prstGeom prst="flowChartDisplay">
            <a:avLst/>
          </a:prstGeom>
          <a:solidFill>
            <a:srgbClr val="A9D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6" name="Flowchart: Display 75"/>
          <p:cNvSpPr/>
          <p:nvPr/>
        </p:nvSpPr>
        <p:spPr>
          <a:xfrm>
            <a:off x="6515100" y="3306722"/>
            <a:ext cx="792088" cy="484228"/>
          </a:xfrm>
          <a:prstGeom prst="flowChartDisp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7" name="Flowchart: Display 76"/>
          <p:cNvSpPr/>
          <p:nvPr/>
        </p:nvSpPr>
        <p:spPr>
          <a:xfrm>
            <a:off x="7307188" y="3306722"/>
            <a:ext cx="792088" cy="484228"/>
          </a:xfrm>
          <a:prstGeom prst="flowChartDisplay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8" name="Flowchart: Display 77"/>
          <p:cNvSpPr/>
          <p:nvPr/>
        </p:nvSpPr>
        <p:spPr>
          <a:xfrm>
            <a:off x="1305908" y="2876550"/>
            <a:ext cx="792088" cy="484228"/>
          </a:xfrm>
          <a:prstGeom prst="flowChartDisplay">
            <a:avLst/>
          </a:prstGeom>
          <a:solidFill>
            <a:srgbClr val="A9D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9" name="Flowchart: Display 78"/>
          <p:cNvSpPr/>
          <p:nvPr/>
        </p:nvSpPr>
        <p:spPr>
          <a:xfrm>
            <a:off x="922412" y="3409950"/>
            <a:ext cx="792088" cy="484228"/>
          </a:xfrm>
          <a:prstGeom prst="flowChartDisp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0" name="Flowchart: Display 79"/>
          <p:cNvSpPr/>
          <p:nvPr/>
        </p:nvSpPr>
        <p:spPr>
          <a:xfrm>
            <a:off x="4015544" y="2822494"/>
            <a:ext cx="792088" cy="484228"/>
          </a:xfrm>
          <a:prstGeom prst="flowChartDisplay">
            <a:avLst/>
          </a:prstGeom>
          <a:solidFill>
            <a:srgbClr val="A9D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1" name="Flowchart: Display 80"/>
          <p:cNvSpPr/>
          <p:nvPr/>
        </p:nvSpPr>
        <p:spPr>
          <a:xfrm>
            <a:off x="3619500" y="3333750"/>
            <a:ext cx="792088" cy="484228"/>
          </a:xfrm>
          <a:prstGeom prst="flowChartDisp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2" name="Flowchart: Display 81"/>
          <p:cNvSpPr/>
          <p:nvPr/>
        </p:nvSpPr>
        <p:spPr>
          <a:xfrm>
            <a:off x="4381500" y="3306722"/>
            <a:ext cx="792088" cy="484228"/>
          </a:xfrm>
          <a:prstGeom prst="flowChartDisplay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732229" y="4029730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+ 1 =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90600" y="4058709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2186264" y="4094793"/>
            <a:ext cx="342180" cy="37696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781800" y="4029730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+ 1 =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0798" y="2886730"/>
            <a:ext cx="364202" cy="523220"/>
          </a:xfrm>
          <a:prstGeom prst="rect">
            <a:avLst/>
          </a:prstGeom>
          <a:solidFill>
            <a:srgbClr val="A9DDFD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232976" y="2810530"/>
            <a:ext cx="364202" cy="523220"/>
          </a:xfrm>
          <a:prstGeom prst="rect">
            <a:avLst/>
          </a:prstGeom>
          <a:solidFill>
            <a:srgbClr val="A9DDF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162800" y="2810530"/>
            <a:ext cx="364202" cy="523220"/>
          </a:xfrm>
          <a:prstGeom prst="rect">
            <a:avLst/>
          </a:prstGeom>
          <a:solidFill>
            <a:srgbClr val="A9DDF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2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2133600" y="4058709"/>
            <a:ext cx="497547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3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4953000" y="4099781"/>
            <a:ext cx="342180" cy="30076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4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4953000" y="4019550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5" name="Rounded Rectangle 15">
            <a:extLst>
              <a:ext uri="{FF2B5EF4-FFF2-40B4-BE49-F238E27FC236}">
                <a16:creationId xmlns:a16="http://schemas.microsoft.com/office/drawing/2014/main" id="{4604357E-00FD-4B32-B3F4-F7F0A45014AA}"/>
              </a:ext>
            </a:extLst>
          </p:cNvPr>
          <p:cNvSpPr/>
          <p:nvPr/>
        </p:nvSpPr>
        <p:spPr>
          <a:xfrm>
            <a:off x="8063567" y="4099781"/>
            <a:ext cx="342180" cy="37696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8001000" y="4019550"/>
            <a:ext cx="495300" cy="5334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32" grpId="0" animBg="1"/>
      <p:bldP spid="35" grpId="0" animBg="1"/>
      <p:bldP spid="36" grpId="0" animBg="1"/>
      <p:bldP spid="37" grpId="0" animBg="1"/>
      <p:bldP spid="54" grpId="0" animBg="1"/>
      <p:bldP spid="55" grpId="0" animBg="1"/>
      <p:bldP spid="62" grpId="0" animBg="1"/>
      <p:bldP spid="63" grpId="0" animBg="1"/>
      <p:bldP spid="65" grpId="0" animBg="1"/>
      <p:bldP spid="19" grpId="0"/>
      <p:bldP spid="20" grpId="0"/>
      <p:bldP spid="67" grpId="0" animBg="1"/>
      <p:bldP spid="68" grpId="0" animBg="1"/>
      <p:bldP spid="21" grpId="0"/>
      <p:bldP spid="69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 animBg="1"/>
      <p:bldP spid="86" grpId="0"/>
      <p:bldP spid="22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2057400" y="444872"/>
            <a:ext cx="5126831" cy="113466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85379" y="1516096"/>
              <a:ext cx="1378369" cy="8613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>
                <a:defRPr/>
              </a:pPr>
              <a:r>
                <a:rPr lang="en-US" altLang="zh-CN" sz="3600" b="1" spc="169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Hoạt động vận dụng</a:t>
              </a:r>
              <a:endParaRPr lang="zh-CN" altLang="en-US" sz="3600" b="1" spc="169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78757" y="1885950"/>
            <a:ext cx="5961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5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C0099"/>
                </a:solidFill>
                <a:latin typeface="Times New Roman" panose="02020603050405020304" pitchFamily="18" charset="0"/>
              </a:rPr>
              <a:t>Trò chơi: 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564180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143000" y="1379516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143000" y="3880998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45" y="697991"/>
            <a:ext cx="1107663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25" y="313906"/>
            <a:ext cx="1159103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36" y="3316274"/>
            <a:ext cx="1107663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15" y="2932189"/>
            <a:ext cx="1159103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70" y="697990"/>
            <a:ext cx="1107663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45" y="291678"/>
            <a:ext cx="1159103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4731577"/>
            <a:ext cx="3428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4731577"/>
            <a:ext cx="3428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2230975"/>
            <a:ext cx="3428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230975"/>
            <a:ext cx="3428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7554765" y="4586196"/>
            <a:ext cx="3651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17" y="3645634"/>
            <a:ext cx="1107663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96" y="3261549"/>
            <a:ext cx="1159103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726681" y="2940176"/>
            <a:ext cx="827246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tấy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120823" y="450857"/>
            <a:ext cx="2286000" cy="9406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+ 2 = 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00600" y="514350"/>
            <a:ext cx="453822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507027" y="3769114"/>
            <a:ext cx="1828748" cy="14117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18792" y="3051766"/>
            <a:ext cx="1299903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2" y="4093103"/>
            <a:ext cx="535781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07571" y="3145744"/>
            <a:ext cx="86854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03" y="3865591"/>
            <a:ext cx="654782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2979195"/>
            <a:ext cx="654782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57" y="2578285"/>
            <a:ext cx="43761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6818" y="2748659"/>
            <a:ext cx="49509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70" y="2939278"/>
            <a:ext cx="278606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04" y="2866529"/>
            <a:ext cx="401836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143000" y="1379516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143000" y="3880998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36" y="3316274"/>
            <a:ext cx="1107663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15" y="2932189"/>
            <a:ext cx="1159103" cy="1037934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70" y="697990"/>
            <a:ext cx="1107663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45" y="291678"/>
            <a:ext cx="1159103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4731577"/>
            <a:ext cx="3428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4731577"/>
            <a:ext cx="3428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2230975"/>
            <a:ext cx="3428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230975"/>
            <a:ext cx="3428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7554765" y="4586196"/>
            <a:ext cx="3651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10" y="-37820"/>
            <a:ext cx="1092054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17" y="3645634"/>
            <a:ext cx="1107663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96" y="3261549"/>
            <a:ext cx="1159103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726681" y="2940176"/>
            <a:ext cx="827246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4692" y="222406"/>
            <a:ext cx="8021781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+ 3 = ?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665337" y="438150"/>
            <a:ext cx="609600" cy="5924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507027" y="3769114"/>
            <a:ext cx="1828748" cy="14117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18792" y="3051766"/>
            <a:ext cx="1299903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2" y="4093103"/>
            <a:ext cx="535781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07571" y="3145744"/>
            <a:ext cx="86854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03" y="3865591"/>
            <a:ext cx="654782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2979195"/>
            <a:ext cx="654782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57" y="2578285"/>
            <a:ext cx="43761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6818" y="2748659"/>
            <a:ext cx="49509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89" y="2910776"/>
            <a:ext cx="278606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04" y="2866529"/>
            <a:ext cx="401836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143000" y="1379516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143000" y="3880998"/>
            <a:ext cx="6858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70" y="697990"/>
            <a:ext cx="1107663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45" y="291678"/>
            <a:ext cx="1159103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4731577"/>
            <a:ext cx="3428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4731577"/>
            <a:ext cx="3428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2230975"/>
            <a:ext cx="3428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230975"/>
            <a:ext cx="3428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7554765" y="4586196"/>
            <a:ext cx="3651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2027636" y="1431131"/>
            <a:ext cx="5126831" cy="113466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81" y="1557351"/>
              <a:ext cx="1378369" cy="10459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>
                <a:defRPr/>
              </a:pPr>
              <a:r>
                <a:rPr lang="vi-VN" altLang="zh-CN" sz="4500" b="1" spc="169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4500" b="1" spc="169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68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10" y="-37820"/>
            <a:ext cx="1092054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17" y="3645634"/>
            <a:ext cx="1107663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96" y="3261549"/>
            <a:ext cx="1159103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726681" y="2940176"/>
            <a:ext cx="827246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28751" y="206828"/>
            <a:ext cx="5412921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+ </a:t>
            </a:r>
            <a:r>
              <a:rPr lang="vi-VN" sz="4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?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703437" y="438150"/>
            <a:ext cx="533400" cy="7448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507027" y="3769114"/>
            <a:ext cx="1828748" cy="14117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18792" y="3051766"/>
            <a:ext cx="1299903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2" y="4093103"/>
            <a:ext cx="535781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07571" y="3145744"/>
            <a:ext cx="86854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03" y="3865591"/>
            <a:ext cx="654782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2979195"/>
            <a:ext cx="654782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57" y="2578285"/>
            <a:ext cx="43761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6818" y="2748659"/>
            <a:ext cx="49509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70" y="2939278"/>
            <a:ext cx="278606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04" y="2866529"/>
            <a:ext cx="401836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8259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686991"/>
            <a:ext cx="1016794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98" y="467916"/>
            <a:ext cx="1015603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57150"/>
            <a:ext cx="1016794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100264"/>
            <a:ext cx="1015603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748" y="2109482"/>
            <a:ext cx="1015603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05" y="4043363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42" y="3514725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1" y="3487341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3914775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3530204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-400050"/>
            <a:ext cx="1393031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1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4" y="-457200"/>
            <a:ext cx="1393031" cy="22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5" descr="sunflower_sist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50" y="3943350"/>
            <a:ext cx="1085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5" descr="sunflower_sist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9925" y="3943350"/>
            <a:ext cx="1085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5" descr="sunflower_sist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9500" y="3983831"/>
            <a:ext cx="1085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5" descr="sunflower_sist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1897" y="3983831"/>
            <a:ext cx="1085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7201" y="1519266"/>
            <a:ext cx="8286749" cy="16811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CanUp">
              <a:avLst/>
            </a:prstTxWarp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93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93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CHÂN THÀNH CẢM ƠN CÁC THẦY CÔ GIÁO VÀ CÁC   EM </a:t>
            </a:r>
            <a:r>
              <a:rPr lang="en-US" sz="493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7019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804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914400" y="897731"/>
            <a:ext cx="67818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trong phạm vi 10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78446" y="1659731"/>
            <a:ext cx="67818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1: Gộp lại thì bằng mấy?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04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2027636" y="1431131"/>
            <a:ext cx="5126831" cy="113466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81" y="1557351"/>
              <a:ext cx="1378369" cy="10459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>
                <a:defRPr/>
              </a:pPr>
              <a:r>
                <a:rPr lang="vi-VN" altLang="zh-CN" sz="4500" b="1" spc="169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Kh</a:t>
              </a:r>
              <a:r>
                <a:rPr lang="en-US" altLang="zh-CN" sz="4500" b="1" spc="169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ám phá</a:t>
              </a:r>
              <a:endParaRPr lang="zh-CN" altLang="en-US" sz="4500" b="1" spc="169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38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304800" y="1047750"/>
            <a:ext cx="4114800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68543" y="901614"/>
            <a:ext cx="4536504" cy="1126531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50733" y="2038350"/>
            <a:ext cx="4541747" cy="2549247"/>
            <a:chOff x="4686543" y="2498065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686543" y="2498065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31897" y="2647798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711423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711423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711423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550024" y="2775049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98096" y="2775049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7260" y="3990453"/>
            <a:ext cx="266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  <a:p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01248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6285" y="3012481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3872" y="3556061"/>
            <a:ext cx="36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Ba </a:t>
            </a:r>
            <a:r>
              <a:rPr lang="vi-VN" sz="2400" dirty="0" smtClean="0">
                <a:latin typeface=".VnAvant" pitchFamily="34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2400" dirty="0" err="1" smtClean="0">
                <a:latin typeface=".VnAvant" pitchFamily="34" charset="0"/>
              </a:rPr>
              <a:t>ng</a:t>
            </a:r>
            <a:r>
              <a:rPr lang="en-US" sz="2400" dirty="0" smtClean="0">
                <a:latin typeface=".VnAvant" pitchFamily="34" charset="0"/>
              </a:rPr>
              <a:t> hai </a:t>
            </a:r>
            <a:r>
              <a:rPr lang="en-US" sz="2400" dirty="0" err="1" smtClean="0">
                <a:latin typeface=".VnAvant" pitchFamily="34" charset="0"/>
              </a:rPr>
              <a:t>b»ng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n¨m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5512" y="3012481"/>
            <a:ext cx="70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7601" y="3012481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+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6542" y="3012481"/>
            <a:ext cx="63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0733" y="4089461"/>
            <a:ext cx="218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.VnAvant" pitchFamily="34" charset="0"/>
              </a:rPr>
              <a:t>DÊu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céng</a:t>
            </a:r>
            <a:r>
              <a:rPr lang="en-US" sz="2400" dirty="0" smtClean="0">
                <a:latin typeface=".VnAvant" pitchFamily="34" charset="0"/>
              </a:rPr>
              <a:t> : 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0126" y="408946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0027" y="1200150"/>
            <a:ext cx="1937943" cy="3555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3000"/>
          </a:p>
        </p:txBody>
      </p:sp>
      <p:sp>
        <p:nvSpPr>
          <p:cNvPr id="27" name="TextBox 26"/>
          <p:cNvSpPr txBox="1"/>
          <p:nvPr/>
        </p:nvSpPr>
        <p:spPr>
          <a:xfrm>
            <a:off x="32041" y="1047750"/>
            <a:ext cx="2400706" cy="3555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3000"/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7" r="1227" b="23506"/>
          <a:stretch>
            <a:fillRect/>
          </a:stretch>
        </p:blipFill>
        <p:spPr bwMode="auto">
          <a:xfrm>
            <a:off x="-1693863" y="571500"/>
            <a:ext cx="1693863" cy="160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06787" y="3937397"/>
            <a:ext cx="22066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ea typeface="AvantGarde"/>
                <a:cs typeface="AvantGarde"/>
              </a:rPr>
              <a:t>1 + 3 </a:t>
            </a:r>
            <a:r>
              <a:rPr lang="en-US" sz="3400" b="1" dirty="0" smtClean="0">
                <a:solidFill>
                  <a:srgbClr val="002060"/>
                </a:solidFill>
                <a:latin typeface="Times New Roman" pitchFamily="18" charset="0"/>
                <a:ea typeface="AvantGarde"/>
                <a:cs typeface="AvantGarde"/>
              </a:rPr>
              <a:t>=</a:t>
            </a:r>
            <a:r>
              <a:rPr lang="vi-VN" sz="3400" b="1" dirty="0" smtClean="0">
                <a:solidFill>
                  <a:srgbClr val="002060"/>
                </a:solidFill>
                <a:latin typeface="Times New Roman" pitchFamily="18" charset="0"/>
                <a:ea typeface="AvantGarde"/>
                <a:cs typeface="AvantGarde"/>
              </a:rPr>
              <a:t> 4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  <a:ea typeface="AvantGarde"/>
              <a:cs typeface="AvantGarde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"/>
            <a:ext cx="2209800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485900"/>
            <a:ext cx="2209800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914650"/>
            <a:ext cx="23479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85800" y="171450"/>
            <a:ext cx="7162800" cy="36957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133600" y="4552950"/>
            <a:ext cx="49530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Một cộng ba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b»ng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. </a:t>
            </a:r>
            <a:endParaRPr lang="vi-VN" sz="32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3175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56302 0.0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60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0.00486 L -0.57084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-0.56371 -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520" y="1428750"/>
            <a:ext cx="14510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/>
              <a:t>3 + 2 = </a:t>
            </a:r>
            <a:endParaRPr lang="en-US" sz="3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56520" y="2178844"/>
            <a:ext cx="14510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/>
              <a:t>1</a:t>
            </a:r>
            <a:r>
              <a:rPr lang="en-US" sz="3400" b="1" dirty="0" smtClean="0"/>
              <a:t> + 3 = </a:t>
            </a:r>
            <a:endParaRPr lang="en-US" sz="3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51920" y="2178844"/>
            <a:ext cx="4058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50840" y="1422797"/>
            <a:ext cx="5036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/>
              <a:t> 5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6989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33739" y="1952625"/>
            <a:ext cx="2451497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2027636" y="1431131"/>
            <a:ext cx="5126831" cy="113466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81" y="1557351"/>
              <a:ext cx="1378369" cy="10459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>
                <a:defRPr/>
              </a:pPr>
              <a:r>
                <a:rPr lang="en-US" altLang="zh-CN" sz="4500" b="1" spc="169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Hoạt động</a:t>
              </a:r>
              <a:endParaRPr lang="zh-CN" altLang="en-US" sz="4500" b="1" spc="169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60" name="1"/>
          <p:cNvGrpSpPr>
            <a:grpSpLocks/>
          </p:cNvGrpSpPr>
          <p:nvPr/>
        </p:nvGrpSpPr>
        <p:grpSpPr bwMode="auto">
          <a:xfrm>
            <a:off x="1143001" y="2219326"/>
            <a:ext cx="6909197" cy="2213372"/>
            <a:chOff x="-53293" y="2190760"/>
            <a:chExt cx="9211855" cy="2951064"/>
          </a:xfrm>
        </p:grpSpPr>
        <p:pic>
          <p:nvPicPr>
            <p:cNvPr id="19461" name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0923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</TotalTime>
  <Words>326</Words>
  <Application>Microsoft Office PowerPoint</Application>
  <PresentationFormat>On-screen Show (16:9)</PresentationFormat>
  <Paragraphs>132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Microsoft YaHei</vt:lpstr>
      <vt:lpstr>SimSun</vt:lpstr>
      <vt:lpstr>.VnAvant</vt:lpstr>
      <vt:lpstr>Arial</vt:lpstr>
      <vt:lpstr>Arial Black</vt:lpstr>
      <vt:lpstr>AvantGarde</vt:lpstr>
      <vt:lpstr>Calibri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PC</cp:lastModifiedBy>
  <cp:revision>170</cp:revision>
  <dcterms:created xsi:type="dcterms:W3CDTF">2020-08-13T02:48:37Z</dcterms:created>
  <dcterms:modified xsi:type="dcterms:W3CDTF">2023-11-01T21:34:51Z</dcterms:modified>
</cp:coreProperties>
</file>