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9" r:id="rId15"/>
    <p:sldId id="271" r:id="rId16"/>
    <p:sldId id="270" r:id="rId17"/>
  </p:sldIdLst>
  <p:sldSz cx="18288000" cy="10287000"/>
  <p:notesSz cx="6858000" cy="9144000"/>
  <p:embeddedFontLs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Bold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UTM Avo 1" panose="020B0604020202020204"/>
      <p:regular r:id="rId27"/>
    </p:embeddedFont>
    <p:embeddedFont>
      <p:font typeface="UTM Avo 2" panose="020B0604020202020204"/>
      <p:regular r:id="rId28"/>
    </p:embeddedFont>
    <p:embeddedFont>
      <p:font typeface="UTM Avo 3" panose="020B0604020202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gif"/><Relationship Id="rId2" Type="http://schemas.openxmlformats.org/officeDocument/2006/relationships/image" Target="../media/image9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svg"/><Relationship Id="rId7" Type="http://schemas.openxmlformats.org/officeDocument/2006/relationships/image" Target="../media/image4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10" Type="http://schemas.openxmlformats.org/officeDocument/2006/relationships/image" Target="../media/image52.gif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48800" y="4330526"/>
            <a:ext cx="6574371" cy="5964869"/>
          </a:xfrm>
          <a:custGeom>
            <a:avLst/>
            <a:gdLst/>
            <a:ahLst/>
            <a:cxnLst/>
            <a:rect l="l" t="t" r="r" b="b"/>
            <a:pathLst>
              <a:path w="5845083" h="5364093">
                <a:moveTo>
                  <a:pt x="0" y="0"/>
                </a:moveTo>
                <a:lnTo>
                  <a:pt x="5845084" y="0"/>
                </a:lnTo>
                <a:lnTo>
                  <a:pt x="5845084" y="5364093"/>
                </a:lnTo>
                <a:lnTo>
                  <a:pt x="0" y="5364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48191" y="1485900"/>
            <a:ext cx="7295809" cy="12539671"/>
          </a:xfrm>
          <a:custGeom>
            <a:avLst/>
            <a:gdLst/>
            <a:ahLst/>
            <a:cxnLst/>
            <a:rect l="l" t="t" r="r" b="b"/>
            <a:pathLst>
              <a:path w="7295809" h="12539671">
                <a:moveTo>
                  <a:pt x="0" y="0"/>
                </a:moveTo>
                <a:lnTo>
                  <a:pt x="7295809" y="0"/>
                </a:lnTo>
                <a:lnTo>
                  <a:pt x="7295809" y="12539672"/>
                </a:lnTo>
                <a:lnTo>
                  <a:pt x="0" y="12539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48933" y="982969"/>
            <a:ext cx="7823780" cy="2767662"/>
          </a:xfrm>
          <a:custGeom>
            <a:avLst/>
            <a:gdLst/>
            <a:ahLst/>
            <a:cxnLst/>
            <a:rect l="l" t="t" r="r" b="b"/>
            <a:pathLst>
              <a:path w="7823780" h="2767662">
                <a:moveTo>
                  <a:pt x="0" y="0"/>
                </a:moveTo>
                <a:lnTo>
                  <a:pt x="7823780" y="0"/>
                </a:lnTo>
                <a:lnTo>
                  <a:pt x="7823780" y="2767662"/>
                </a:lnTo>
                <a:lnTo>
                  <a:pt x="0" y="2767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77232" y="1635914"/>
            <a:ext cx="12749159" cy="122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5400" dirty="0">
                <a:solidFill>
                  <a:srgbClr val="000000"/>
                </a:solidFill>
                <a:latin typeface="UTM Avo 1"/>
              </a:rPr>
              <a:t>MÔN: KHOA HỌC</a:t>
            </a:r>
          </a:p>
        </p:txBody>
      </p:sp>
      <p:sp>
        <p:nvSpPr>
          <p:cNvPr id="6" name="Freeform 6"/>
          <p:cNvSpPr/>
          <p:nvPr/>
        </p:nvSpPr>
        <p:spPr>
          <a:xfrm>
            <a:off x="7965572" y="3027199"/>
            <a:ext cx="7307141" cy="172714"/>
          </a:xfrm>
          <a:custGeom>
            <a:avLst/>
            <a:gdLst/>
            <a:ahLst/>
            <a:cxnLst/>
            <a:rect l="l" t="t" r="r" b="b"/>
            <a:pathLst>
              <a:path w="7307141" h="172714">
                <a:moveTo>
                  <a:pt x="0" y="0"/>
                </a:moveTo>
                <a:lnTo>
                  <a:pt x="7307141" y="0"/>
                </a:lnTo>
                <a:lnTo>
                  <a:pt x="7307141" y="172714"/>
                </a:lnTo>
                <a:lnTo>
                  <a:pt x="0" y="1727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129045" y="-295501"/>
            <a:ext cx="7469531" cy="108921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80"/>
              </a:lnSpc>
            </a:pPr>
            <a:endParaRPr>
              <a:latin typeface="UTM Avo" panose="020406030505060202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381000" y="-673029"/>
            <a:ext cx="18518973" cy="10889616"/>
            <a:chOff x="0" y="0"/>
            <a:chExt cx="1972185" cy="2868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2185" cy="2868047"/>
            </a:xfrm>
            <a:custGeom>
              <a:avLst/>
              <a:gdLst/>
              <a:ahLst/>
              <a:cxnLst/>
              <a:rect l="l" t="t" r="r" b="b"/>
              <a:pathLst>
                <a:path w="1972185" h="2868047">
                  <a:moveTo>
                    <a:pt x="0" y="0"/>
                  </a:moveTo>
                  <a:lnTo>
                    <a:pt x="1972185" y="0"/>
                  </a:lnTo>
                  <a:lnTo>
                    <a:pt x="1972185" y="2868047"/>
                  </a:lnTo>
                  <a:lnTo>
                    <a:pt x="0" y="2868047"/>
                  </a:ln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72185" cy="2887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37517" y="2640706"/>
            <a:ext cx="8001000" cy="5030655"/>
          </a:xfrm>
          <a:custGeom>
            <a:avLst/>
            <a:gdLst/>
            <a:ahLst/>
            <a:cxnLst/>
            <a:rect l="l" t="t" r="r" b="b"/>
            <a:pathLst>
              <a:path w="9599192" h="5973851">
                <a:moveTo>
                  <a:pt x="9570490" y="4170232"/>
                </a:moveTo>
                <a:cubicBezTo>
                  <a:pt x="9556012" y="4766081"/>
                  <a:pt x="9528453" y="4878983"/>
                  <a:pt x="9484256" y="4982869"/>
                </a:cubicBezTo>
                <a:cubicBezTo>
                  <a:pt x="9451618" y="5059451"/>
                  <a:pt x="9406532" y="5130825"/>
                  <a:pt x="9360940" y="5200294"/>
                </a:cubicBezTo>
                <a:cubicBezTo>
                  <a:pt x="9261626" y="5351805"/>
                  <a:pt x="9153676" y="5512841"/>
                  <a:pt x="9008388" y="5623966"/>
                </a:cubicBezTo>
                <a:cubicBezTo>
                  <a:pt x="8824872" y="5764174"/>
                  <a:pt x="8595638" y="5831611"/>
                  <a:pt x="8370213" y="5865646"/>
                </a:cubicBezTo>
                <a:cubicBezTo>
                  <a:pt x="8108846" y="5905144"/>
                  <a:pt x="7844179" y="5902223"/>
                  <a:pt x="7580527" y="5908192"/>
                </a:cubicBezTo>
                <a:cubicBezTo>
                  <a:pt x="7310017" y="5914414"/>
                  <a:pt x="7039888" y="5930289"/>
                  <a:pt x="6769758" y="5944895"/>
                </a:cubicBezTo>
                <a:cubicBezTo>
                  <a:pt x="2582291" y="5973851"/>
                  <a:pt x="1825117" y="5964452"/>
                  <a:pt x="1292479" y="5894221"/>
                </a:cubicBezTo>
                <a:cubicBezTo>
                  <a:pt x="841502" y="5834786"/>
                  <a:pt x="587502" y="5724423"/>
                  <a:pt x="286639" y="5362600"/>
                </a:cubicBezTo>
                <a:cubicBezTo>
                  <a:pt x="151130" y="5199658"/>
                  <a:pt x="54610" y="5003189"/>
                  <a:pt x="28702" y="4791607"/>
                </a:cubicBezTo>
                <a:cubicBezTo>
                  <a:pt x="0" y="2874112"/>
                  <a:pt x="39751" y="1080262"/>
                  <a:pt x="154559" y="878713"/>
                </a:cubicBezTo>
                <a:cubicBezTo>
                  <a:pt x="272288" y="671830"/>
                  <a:pt x="363347" y="509524"/>
                  <a:pt x="561594" y="374015"/>
                </a:cubicBezTo>
                <a:cubicBezTo>
                  <a:pt x="763397" y="235966"/>
                  <a:pt x="1094105" y="214757"/>
                  <a:pt x="1329309" y="154559"/>
                </a:cubicBezTo>
                <a:cubicBezTo>
                  <a:pt x="1393698" y="138049"/>
                  <a:pt x="1458595" y="123444"/>
                  <a:pt x="1523746" y="110363"/>
                </a:cubicBezTo>
                <a:cubicBezTo>
                  <a:pt x="1588770" y="97409"/>
                  <a:pt x="1772793" y="54610"/>
                  <a:pt x="1838960" y="50165"/>
                </a:cubicBezTo>
                <a:cubicBezTo>
                  <a:pt x="2134743" y="30353"/>
                  <a:pt x="2061083" y="46609"/>
                  <a:pt x="2189734" y="32004"/>
                </a:cubicBezTo>
                <a:cubicBezTo>
                  <a:pt x="2456053" y="1524"/>
                  <a:pt x="2705735" y="14986"/>
                  <a:pt x="4872175" y="7620"/>
                </a:cubicBezTo>
                <a:cubicBezTo>
                  <a:pt x="6902093" y="0"/>
                  <a:pt x="7227594" y="39624"/>
                  <a:pt x="7503438" y="32004"/>
                </a:cubicBezTo>
                <a:cubicBezTo>
                  <a:pt x="7767090" y="24765"/>
                  <a:pt x="8111895" y="42672"/>
                  <a:pt x="8374531" y="72771"/>
                </a:cubicBezTo>
                <a:cubicBezTo>
                  <a:pt x="8809632" y="122428"/>
                  <a:pt x="9056647" y="161163"/>
                  <a:pt x="9307727" y="540258"/>
                </a:cubicBezTo>
                <a:cubicBezTo>
                  <a:pt x="9371734" y="638302"/>
                  <a:pt x="9429012" y="740664"/>
                  <a:pt x="9474732" y="848614"/>
                </a:cubicBezTo>
                <a:cubicBezTo>
                  <a:pt x="9560965" y="1052957"/>
                  <a:pt x="9599192" y="1273937"/>
                  <a:pt x="9570490" y="4170232"/>
                </a:cubicBezTo>
                <a:close/>
              </a:path>
            </a:pathLst>
          </a:custGeom>
          <a:solidFill>
            <a:srgbClr val="FFF9F0"/>
          </a:solidFill>
        </p:spPr>
        <p:txBody>
          <a:bodyPr/>
          <a:lstStyle/>
          <a:p>
            <a:endParaRPr lang="en-SG" dirty="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8738D8C-E5FA-90BD-4B17-0C1552BB6601}"/>
              </a:ext>
            </a:extLst>
          </p:cNvPr>
          <p:cNvGrpSpPr/>
          <p:nvPr/>
        </p:nvGrpSpPr>
        <p:grpSpPr>
          <a:xfrm>
            <a:off x="1225998" y="1228114"/>
            <a:ext cx="6483671" cy="1376427"/>
            <a:chOff x="0" y="0"/>
            <a:chExt cx="5504189" cy="1835236"/>
          </a:xfrm>
        </p:grpSpPr>
        <p:grpSp>
          <p:nvGrpSpPr>
            <p:cNvPr id="31" name="Group 7">
              <a:extLst>
                <a:ext uri="{FF2B5EF4-FFF2-40B4-BE49-F238E27FC236}">
                  <a16:creationId xmlns:a16="http://schemas.microsoft.com/office/drawing/2014/main" id="{862E7B68-1F45-143C-4D69-D1021DE5DCB2}"/>
                </a:ext>
              </a:extLst>
            </p:cNvPr>
            <p:cNvGrpSpPr/>
            <p:nvPr/>
          </p:nvGrpSpPr>
          <p:grpSpPr>
            <a:xfrm>
              <a:off x="0" y="0"/>
              <a:ext cx="5504189" cy="1313012"/>
              <a:chOff x="0" y="0"/>
              <a:chExt cx="12736129" cy="3038175"/>
            </a:xfrm>
          </p:grpSpPr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DDE6FE9B-EC78-2530-0AE8-215E738ADE1B}"/>
                  </a:ext>
                </a:extLst>
              </p:cNvPr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</p:sp>
        </p:grp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FE9E1F12-21BA-BF3F-86F5-D88A5FF470C6}"/>
                </a:ext>
              </a:extLst>
            </p:cNvPr>
            <p:cNvSpPr txBox="1"/>
            <p:nvPr/>
          </p:nvSpPr>
          <p:spPr>
            <a:xfrm>
              <a:off x="390489" y="262156"/>
              <a:ext cx="4723210" cy="157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2"/>
                </a:lnSpc>
              </a:pP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Đặc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học</a:t>
              </a:r>
              <a:endParaRPr lang="en-US" sz="4201" b="1" dirty="0">
                <a:solidFill>
                  <a:srgbClr val="2D44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4" name="Freeform 13">
            <a:extLst>
              <a:ext uri="{FF2B5EF4-FFF2-40B4-BE49-F238E27FC236}">
                <a16:creationId xmlns:a16="http://schemas.microsoft.com/office/drawing/2014/main" id="{E861582D-4CC6-AA3C-4366-49B031D8C1BD}"/>
              </a:ext>
            </a:extLst>
          </p:cNvPr>
          <p:cNvSpPr/>
          <p:nvPr/>
        </p:nvSpPr>
        <p:spPr>
          <a:xfrm>
            <a:off x="9380717" y="2640706"/>
            <a:ext cx="8001000" cy="5276106"/>
          </a:xfrm>
          <a:custGeom>
            <a:avLst/>
            <a:gdLst/>
            <a:ahLst/>
            <a:cxnLst/>
            <a:rect l="l" t="t" r="r" b="b"/>
            <a:pathLst>
              <a:path w="9599192" h="5973851">
                <a:moveTo>
                  <a:pt x="9570490" y="4170232"/>
                </a:moveTo>
                <a:cubicBezTo>
                  <a:pt x="9556012" y="4766081"/>
                  <a:pt x="9528453" y="4878983"/>
                  <a:pt x="9484256" y="4982869"/>
                </a:cubicBezTo>
                <a:cubicBezTo>
                  <a:pt x="9451618" y="5059451"/>
                  <a:pt x="9406532" y="5130825"/>
                  <a:pt x="9360940" y="5200294"/>
                </a:cubicBezTo>
                <a:cubicBezTo>
                  <a:pt x="9261626" y="5351805"/>
                  <a:pt x="9153676" y="5512841"/>
                  <a:pt x="9008388" y="5623966"/>
                </a:cubicBezTo>
                <a:cubicBezTo>
                  <a:pt x="8824872" y="5764174"/>
                  <a:pt x="8595638" y="5831611"/>
                  <a:pt x="8370213" y="5865646"/>
                </a:cubicBezTo>
                <a:cubicBezTo>
                  <a:pt x="8108846" y="5905144"/>
                  <a:pt x="7844179" y="5902223"/>
                  <a:pt x="7580527" y="5908192"/>
                </a:cubicBezTo>
                <a:cubicBezTo>
                  <a:pt x="7310017" y="5914414"/>
                  <a:pt x="7039888" y="5930289"/>
                  <a:pt x="6769758" y="5944895"/>
                </a:cubicBezTo>
                <a:cubicBezTo>
                  <a:pt x="2582291" y="5973851"/>
                  <a:pt x="1825117" y="5964452"/>
                  <a:pt x="1292479" y="5894221"/>
                </a:cubicBezTo>
                <a:cubicBezTo>
                  <a:pt x="841502" y="5834786"/>
                  <a:pt x="587502" y="5724423"/>
                  <a:pt x="286639" y="5362600"/>
                </a:cubicBezTo>
                <a:cubicBezTo>
                  <a:pt x="151130" y="5199658"/>
                  <a:pt x="54610" y="5003189"/>
                  <a:pt x="28702" y="4791607"/>
                </a:cubicBezTo>
                <a:cubicBezTo>
                  <a:pt x="0" y="2874112"/>
                  <a:pt x="39751" y="1080262"/>
                  <a:pt x="154559" y="878713"/>
                </a:cubicBezTo>
                <a:cubicBezTo>
                  <a:pt x="272288" y="671830"/>
                  <a:pt x="363347" y="509524"/>
                  <a:pt x="561594" y="374015"/>
                </a:cubicBezTo>
                <a:cubicBezTo>
                  <a:pt x="763397" y="235966"/>
                  <a:pt x="1094105" y="214757"/>
                  <a:pt x="1329309" y="154559"/>
                </a:cubicBezTo>
                <a:cubicBezTo>
                  <a:pt x="1393698" y="138049"/>
                  <a:pt x="1458595" y="123444"/>
                  <a:pt x="1523746" y="110363"/>
                </a:cubicBezTo>
                <a:cubicBezTo>
                  <a:pt x="1588770" y="97409"/>
                  <a:pt x="1772793" y="54610"/>
                  <a:pt x="1838960" y="50165"/>
                </a:cubicBezTo>
                <a:cubicBezTo>
                  <a:pt x="2134743" y="30353"/>
                  <a:pt x="2061083" y="46609"/>
                  <a:pt x="2189734" y="32004"/>
                </a:cubicBezTo>
                <a:cubicBezTo>
                  <a:pt x="2456053" y="1524"/>
                  <a:pt x="2705735" y="14986"/>
                  <a:pt x="4872175" y="7620"/>
                </a:cubicBezTo>
                <a:cubicBezTo>
                  <a:pt x="6902093" y="0"/>
                  <a:pt x="7227594" y="39624"/>
                  <a:pt x="7503438" y="32004"/>
                </a:cubicBezTo>
                <a:cubicBezTo>
                  <a:pt x="7767090" y="24765"/>
                  <a:pt x="8111895" y="42672"/>
                  <a:pt x="8374531" y="72771"/>
                </a:cubicBezTo>
                <a:cubicBezTo>
                  <a:pt x="8809632" y="122428"/>
                  <a:pt x="9056647" y="161163"/>
                  <a:pt x="9307727" y="540258"/>
                </a:cubicBezTo>
                <a:cubicBezTo>
                  <a:pt x="9371734" y="638302"/>
                  <a:pt x="9429012" y="740664"/>
                  <a:pt x="9474732" y="848614"/>
                </a:cubicBezTo>
                <a:cubicBezTo>
                  <a:pt x="9560965" y="1052957"/>
                  <a:pt x="9599192" y="1273937"/>
                  <a:pt x="9570490" y="4170232"/>
                </a:cubicBezTo>
                <a:close/>
              </a:path>
            </a:pathLst>
          </a:custGeom>
          <a:solidFill>
            <a:srgbClr val="FFF9F0"/>
          </a:solidFill>
        </p:spPr>
        <p:txBody>
          <a:bodyPr/>
          <a:lstStyle/>
          <a:p>
            <a:endParaRPr lang="en-SG" dirty="0"/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6FA015B8-DD8B-80C8-55B6-82133CE0E365}"/>
              </a:ext>
            </a:extLst>
          </p:cNvPr>
          <p:cNvGrpSpPr/>
          <p:nvPr/>
        </p:nvGrpSpPr>
        <p:grpSpPr>
          <a:xfrm>
            <a:off x="10269198" y="1228114"/>
            <a:ext cx="6483671" cy="984759"/>
            <a:chOff x="0" y="0"/>
            <a:chExt cx="5504189" cy="1313012"/>
          </a:xfrm>
        </p:grpSpPr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474D0284-7A76-202E-B29E-24CA2147CF75}"/>
                </a:ext>
              </a:extLst>
            </p:cNvPr>
            <p:cNvGrpSpPr/>
            <p:nvPr/>
          </p:nvGrpSpPr>
          <p:grpSpPr>
            <a:xfrm>
              <a:off x="0" y="0"/>
              <a:ext cx="5504189" cy="1313012"/>
              <a:chOff x="0" y="0"/>
              <a:chExt cx="12736129" cy="3038175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36023045-809C-78AD-8779-A17244956E22}"/>
                  </a:ext>
                </a:extLst>
              </p:cNvPr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</p:sp>
        </p:grp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EF34C880-C44B-FE98-7496-954D6F9CFDED}"/>
                </a:ext>
              </a:extLst>
            </p:cNvPr>
            <p:cNvSpPr txBox="1"/>
            <p:nvPr/>
          </p:nvSpPr>
          <p:spPr>
            <a:xfrm>
              <a:off x="390489" y="262156"/>
              <a:ext cx="4723210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2"/>
                </a:lnSpc>
              </a:pP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Đặc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xã</a:t>
              </a: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hội</a:t>
              </a:r>
              <a:endParaRPr lang="en-US" sz="4201" b="1" dirty="0">
                <a:solidFill>
                  <a:srgbClr val="2D44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9" name="TextBox 14">
            <a:extLst>
              <a:ext uri="{FF2B5EF4-FFF2-40B4-BE49-F238E27FC236}">
                <a16:creationId xmlns:a16="http://schemas.microsoft.com/office/drawing/2014/main" id="{57AC14F4-2224-A140-691A-B18D430E7D10}"/>
              </a:ext>
            </a:extLst>
          </p:cNvPr>
          <p:cNvSpPr txBox="1"/>
          <p:nvPr/>
        </p:nvSpPr>
        <p:spPr>
          <a:xfrm>
            <a:off x="710400" y="3430904"/>
            <a:ext cx="7255233" cy="448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Là đặc </a:t>
            </a:r>
            <a:r>
              <a:rPr lang="en-US" sz="4000" dirty="0" err="1">
                <a:latin typeface="UTM Avo" panose="02040603050506020204" pitchFamily="18" charset="0"/>
              </a:rPr>
              <a:t>điểm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sinh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ra</a:t>
            </a:r>
            <a:r>
              <a:rPr lang="en-US" sz="4000" dirty="0">
                <a:latin typeface="UTM Avo" panose="02040603050506020204" pitchFamily="18" charset="0"/>
              </a:rPr>
              <a:t> đã có như </a:t>
            </a:r>
            <a:r>
              <a:rPr lang="en-US" sz="4000" dirty="0" err="1">
                <a:latin typeface="UTM Avo" panose="02040603050506020204" pitchFamily="18" charset="0"/>
              </a:rPr>
              <a:t>màu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mắt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cấu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tạo</a:t>
            </a:r>
            <a:r>
              <a:rPr lang="en-US" sz="4000" dirty="0">
                <a:latin typeface="UTM Avo" panose="02040603050506020204" pitchFamily="18" charset="0"/>
              </a:rPr>
              <a:t> các </a:t>
            </a:r>
            <a:r>
              <a:rPr lang="en-US" sz="4000" dirty="0" err="1">
                <a:latin typeface="UTM Avo" panose="02040603050506020204" pitchFamily="18" charset="0"/>
              </a:rPr>
              <a:t>cơ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quan</a:t>
            </a:r>
            <a:r>
              <a:rPr lang="en-US" sz="4000" dirty="0">
                <a:latin typeface="UTM Avo" panose="02040603050506020204" pitchFamily="18" charset="0"/>
              </a:rPr>
              <a:t> trong </a:t>
            </a:r>
            <a:r>
              <a:rPr lang="en-US" sz="4000" dirty="0" err="1">
                <a:latin typeface="UTM Avo" panose="02040603050506020204" pitchFamily="18" charset="0"/>
              </a:rPr>
              <a:t>cơ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thể</a:t>
            </a:r>
            <a:r>
              <a:rPr lang="en-US" sz="4000" dirty="0">
                <a:latin typeface="UTM Avo" panose="02040603050506020204" pitchFamily="18" charset="0"/>
              </a:rPr>
              <a:t>,… và </a:t>
            </a:r>
            <a:r>
              <a:rPr lang="en-US" sz="4000" dirty="0" err="1">
                <a:latin typeface="UTM Avo" panose="02040603050506020204" pitchFamily="18" charset="0"/>
              </a:rPr>
              <a:t>ít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thay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đổi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2FD9297-B72C-F2C3-9F78-B1B1A7601EC3}"/>
              </a:ext>
            </a:extLst>
          </p:cNvPr>
          <p:cNvSpPr txBox="1"/>
          <p:nvPr/>
        </p:nvSpPr>
        <p:spPr>
          <a:xfrm>
            <a:off x="9753600" y="3499697"/>
            <a:ext cx="7255233" cy="3562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Là đặc </a:t>
            </a:r>
            <a:r>
              <a:rPr lang="en-US" sz="4000" dirty="0" err="1">
                <a:latin typeface="UTM Avo" panose="02040603050506020204" pitchFamily="18" charset="0"/>
              </a:rPr>
              <a:t>điểm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hình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thành</a:t>
            </a:r>
            <a:r>
              <a:rPr lang="en-US" sz="4000" dirty="0">
                <a:latin typeface="UTM Avo" panose="02040603050506020204" pitchFamily="18" charset="0"/>
              </a:rPr>
              <a:t> trong </a:t>
            </a:r>
            <a:r>
              <a:rPr lang="en-US" sz="4000" dirty="0" err="1">
                <a:latin typeface="UTM Avo" panose="02040603050506020204" pitchFamily="18" charset="0"/>
              </a:rPr>
              <a:t>quá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trình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lên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học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giao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tiếp</a:t>
            </a:r>
            <a:r>
              <a:rPr lang="en-US" sz="4000" dirty="0">
                <a:latin typeface="UTM Avo" panose="02040603050506020204" pitchFamily="18" charset="0"/>
              </a:rPr>
              <a:t> và có </a:t>
            </a:r>
            <a:r>
              <a:rPr lang="en-US" sz="4000" dirty="0" err="1">
                <a:latin typeface="UTM Avo" panose="02040603050506020204" pitchFamily="18" charset="0"/>
              </a:rPr>
              <a:t>thể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thay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đổi</a:t>
            </a:r>
            <a:r>
              <a:rPr lang="en-US" sz="4000" dirty="0">
                <a:latin typeface="UTM Avo" panose="02040603050506020204" pitchFamily="18" charset="0"/>
              </a:rPr>
              <a:t> ở </a:t>
            </a:r>
            <a:r>
              <a:rPr lang="en-US" sz="4000" dirty="0" err="1">
                <a:latin typeface="UTM Avo" panose="02040603050506020204" pitchFamily="18" charset="0"/>
              </a:rPr>
              <a:t>mỗi</a:t>
            </a:r>
            <a:r>
              <a:rPr lang="en-US" sz="4000" dirty="0">
                <a:latin typeface="UTM Avo" panose="02040603050506020204" pitchFamily="18" charset="0"/>
              </a:rPr>
              <a:t> người.</a:t>
            </a:r>
          </a:p>
        </p:txBody>
      </p:sp>
    </p:spTree>
    <p:extLst>
      <p:ext uri="{BB962C8B-B14F-4D97-AF65-F5344CB8AC3E}">
        <p14:creationId xmlns:p14="http://schemas.microsoft.com/office/powerpoint/2010/main" val="3272831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A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1257300"/>
            <a:ext cx="16048613" cy="8229600"/>
          </a:xfrm>
          <a:custGeom>
            <a:avLst/>
            <a:gdLst/>
            <a:ahLst/>
            <a:cxnLst/>
            <a:rect l="l" t="t" r="r" b="b"/>
            <a:pathLst>
              <a:path w="16048613" h="8229600">
                <a:moveTo>
                  <a:pt x="0" y="0"/>
                </a:moveTo>
                <a:lnTo>
                  <a:pt x="16048613" y="0"/>
                </a:lnTo>
                <a:lnTo>
                  <a:pt x="160486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4800" y="4762500"/>
            <a:ext cx="3128953" cy="5377888"/>
          </a:xfrm>
          <a:custGeom>
            <a:avLst/>
            <a:gdLst/>
            <a:ahLst/>
            <a:cxnLst/>
            <a:rect l="l" t="t" r="r" b="b"/>
            <a:pathLst>
              <a:path w="3128953" h="5377888">
                <a:moveTo>
                  <a:pt x="0" y="0"/>
                </a:moveTo>
                <a:lnTo>
                  <a:pt x="3128953" y="0"/>
                </a:lnTo>
                <a:lnTo>
                  <a:pt x="3128953" y="5377888"/>
                </a:lnTo>
                <a:lnTo>
                  <a:pt x="0" y="5377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3401" y="354842"/>
            <a:ext cx="17265928" cy="1909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54" b="1" dirty="0">
                <a:solidFill>
                  <a:srgbClr val="FFFFFF"/>
                </a:solidFill>
                <a:latin typeface="UTM Avo" panose="02040603050506020204" pitchFamily="18" charset="0"/>
              </a:rPr>
              <a:t>SỰ KHÁC BIỆT CƠ BẢN VỀ ĐẶC ĐIỂM SINH HỌC GIỮA NAM VÀ NỮ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0857E3-AB94-0548-4EF1-D3BA3298E311}"/>
              </a:ext>
            </a:extLst>
          </p:cNvPr>
          <p:cNvGrpSpPr/>
          <p:nvPr/>
        </p:nvGrpSpPr>
        <p:grpSpPr>
          <a:xfrm>
            <a:off x="507178" y="3113524"/>
            <a:ext cx="7732991" cy="5334000"/>
            <a:chOff x="507178" y="3113524"/>
            <a:chExt cx="7732991" cy="5334000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6F4032F2-3808-F144-1206-74DF697A9956}"/>
                </a:ext>
              </a:extLst>
            </p:cNvPr>
            <p:cNvGrpSpPr/>
            <p:nvPr/>
          </p:nvGrpSpPr>
          <p:grpSpPr>
            <a:xfrm>
              <a:off x="507178" y="3113524"/>
              <a:ext cx="7732991" cy="5334000"/>
              <a:chOff x="0" y="0"/>
              <a:chExt cx="35028866" cy="7417747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4BB05725-D82C-83D0-9C12-D8B97201E5B5}"/>
                  </a:ext>
                </a:extLst>
              </p:cNvPr>
              <p:cNvSpPr/>
              <p:nvPr/>
            </p:nvSpPr>
            <p:spPr>
              <a:xfrm>
                <a:off x="-19558" y="-6477"/>
                <a:ext cx="35067729" cy="7438067"/>
              </a:xfrm>
              <a:custGeom>
                <a:avLst/>
                <a:gdLst/>
                <a:ahLst/>
                <a:cxnLst/>
                <a:rect l="l" t="t" r="r" b="b"/>
                <a:pathLst>
                  <a:path w="35067729" h="7438067">
                    <a:moveTo>
                      <a:pt x="35039027" y="5410081"/>
                    </a:moveTo>
                    <a:cubicBezTo>
                      <a:pt x="35024547" y="6230297"/>
                      <a:pt x="34996989" y="6343200"/>
                      <a:pt x="34952793" y="6447086"/>
                    </a:cubicBezTo>
                    <a:cubicBezTo>
                      <a:pt x="34920153" y="6523667"/>
                      <a:pt x="34875068" y="6595041"/>
                      <a:pt x="34829477" y="6664510"/>
                    </a:cubicBezTo>
                    <a:cubicBezTo>
                      <a:pt x="34730162" y="6816021"/>
                      <a:pt x="34622212" y="6977057"/>
                      <a:pt x="34476925" y="7088182"/>
                    </a:cubicBezTo>
                    <a:cubicBezTo>
                      <a:pt x="34293410" y="7228390"/>
                      <a:pt x="34064175" y="7295827"/>
                      <a:pt x="33838750" y="7329863"/>
                    </a:cubicBezTo>
                    <a:cubicBezTo>
                      <a:pt x="33577383" y="7369360"/>
                      <a:pt x="33312717" y="7366439"/>
                      <a:pt x="33049064" y="7372408"/>
                    </a:cubicBezTo>
                    <a:cubicBezTo>
                      <a:pt x="32778554" y="7378631"/>
                      <a:pt x="32508425" y="7394506"/>
                      <a:pt x="32238295" y="7409111"/>
                    </a:cubicBezTo>
                    <a:cubicBezTo>
                      <a:pt x="2582291" y="7438067"/>
                      <a:pt x="1825117" y="7428669"/>
                      <a:pt x="1292479" y="7358438"/>
                    </a:cubicBezTo>
                    <a:cubicBezTo>
                      <a:pt x="841502" y="7299002"/>
                      <a:pt x="587502" y="7188639"/>
                      <a:pt x="286639" y="6826816"/>
                    </a:cubicBezTo>
                    <a:cubicBezTo>
                      <a:pt x="151130" y="6663875"/>
                      <a:pt x="54610" y="6467406"/>
                      <a:pt x="28702" y="6255824"/>
                    </a:cubicBezTo>
                    <a:cubicBezTo>
                      <a:pt x="0" y="355814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8111139" y="7620"/>
                    </a:cubicBezTo>
                    <a:cubicBezTo>
                      <a:pt x="32370628" y="0"/>
                      <a:pt x="32696131" y="39624"/>
                      <a:pt x="32971975" y="32004"/>
                    </a:cubicBezTo>
                    <a:cubicBezTo>
                      <a:pt x="33235627" y="24765"/>
                      <a:pt x="33580430" y="42672"/>
                      <a:pt x="33843069" y="72771"/>
                    </a:cubicBezTo>
                    <a:cubicBezTo>
                      <a:pt x="34278168" y="122428"/>
                      <a:pt x="34525185" y="161163"/>
                      <a:pt x="34776264" y="540258"/>
                    </a:cubicBezTo>
                    <a:cubicBezTo>
                      <a:pt x="34840270" y="638302"/>
                      <a:pt x="34897547" y="740664"/>
                      <a:pt x="34943268" y="848614"/>
                    </a:cubicBezTo>
                    <a:cubicBezTo>
                      <a:pt x="35029502" y="1052957"/>
                      <a:pt x="35067729" y="1273937"/>
                      <a:pt x="35039027" y="5410081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771719" y="3936512"/>
              <a:ext cx="7203852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4000" dirty="0" err="1">
                  <a:latin typeface="UTM Avo" panose="02040603050506020204" pitchFamily="18" charset="0"/>
                </a:rPr>
                <a:t>Nữ</a:t>
              </a:r>
              <a:r>
                <a:rPr lang="en-US" sz="4000" dirty="0">
                  <a:latin typeface="UTM Avo" panose="02040603050506020204" pitchFamily="18" charset="0"/>
                </a:rPr>
                <a:t> có </a:t>
              </a:r>
              <a:r>
                <a:rPr lang="en-US" sz="4000" dirty="0" err="1">
                  <a:latin typeface="UTM Avo" panose="02040603050506020204" pitchFamily="18" charset="0"/>
                </a:rPr>
                <a:t>cơ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dục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nữ</a:t>
              </a:r>
              <a:r>
                <a:rPr lang="en-US" sz="4000" dirty="0">
                  <a:latin typeface="UTM Avo" panose="02040603050506020204" pitchFamily="18" charset="0"/>
                </a:rPr>
                <a:t>. </a:t>
              </a:r>
              <a:r>
                <a:rPr lang="en-US" sz="4000" dirty="0" err="1">
                  <a:latin typeface="UTM Avo" panose="02040603050506020204" pitchFamily="18" charset="0"/>
                </a:rPr>
                <a:t>Cơ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dục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nữ</a:t>
              </a:r>
              <a:r>
                <a:rPr lang="en-US" sz="4000" dirty="0">
                  <a:latin typeface="UTM Avo" panose="02040603050506020204" pitchFamily="18" charset="0"/>
                </a:rPr>
                <a:t> có </a:t>
              </a:r>
              <a:r>
                <a:rPr lang="en-US" sz="4000" dirty="0" err="1">
                  <a:latin typeface="UTM Avo" panose="02040603050506020204" pitchFamily="18" charset="0"/>
                </a:rPr>
                <a:t>buồng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trứng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ra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trứng</a:t>
              </a:r>
              <a:r>
                <a:rPr lang="en-US" sz="4000" dirty="0">
                  <a:latin typeface="UTM Avo" panose="02040603050506020204" pitchFamily="18" charset="0"/>
                </a:rPr>
                <a:t>; có </a:t>
              </a:r>
              <a:r>
                <a:rPr lang="en-US" sz="4000" dirty="0" err="1">
                  <a:latin typeface="UTM Avo" panose="02040603050506020204" pitchFamily="18" charset="0"/>
                </a:rPr>
                <a:t>hiện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tượng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hành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kinh</a:t>
              </a:r>
              <a:r>
                <a:rPr lang="en-US" sz="4000" dirty="0">
                  <a:latin typeface="UTM Avo" panose="02040603050506020204" pitchFamily="18" charset="0"/>
                </a:rPr>
                <a:t> (</a:t>
              </a:r>
              <a:r>
                <a:rPr lang="en-US" sz="4000" dirty="0" err="1">
                  <a:latin typeface="UTM Avo" panose="02040603050506020204" pitchFamily="18" charset="0"/>
                </a:rPr>
                <a:t>kinh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nguyệt</a:t>
              </a:r>
              <a:r>
                <a:rPr lang="en-US" sz="4000" dirty="0">
                  <a:latin typeface="UTM Avo" panose="02040603050506020204" pitchFamily="18" charset="0"/>
                </a:rPr>
                <a:t>), có </a:t>
              </a:r>
              <a:r>
                <a:rPr lang="en-US" sz="4000" dirty="0" err="1">
                  <a:latin typeface="UTM Avo" panose="02040603050506020204" pitchFamily="18" charset="0"/>
                </a:rPr>
                <a:t>khả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năng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mai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thai</a:t>
              </a:r>
              <a:r>
                <a:rPr lang="en-US" sz="4000" dirty="0">
                  <a:latin typeface="UTM Avo" panose="02040603050506020204" pitchFamily="18" charset="0"/>
                </a:rPr>
                <a:t> và </a:t>
              </a:r>
              <a:r>
                <a:rPr lang="en-US" sz="4000" dirty="0" err="1"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latin typeface="UTM Avo" panose="02040603050506020204" pitchFamily="18" charset="0"/>
                </a:rPr>
                <a:t> con.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69A6DE-781B-A2C7-3EEC-5C3E546674DE}"/>
              </a:ext>
            </a:extLst>
          </p:cNvPr>
          <p:cNvGrpSpPr/>
          <p:nvPr/>
        </p:nvGrpSpPr>
        <p:grpSpPr>
          <a:xfrm>
            <a:off x="9677400" y="3103570"/>
            <a:ext cx="7732991" cy="5334000"/>
            <a:chOff x="9677400" y="3103570"/>
            <a:chExt cx="7732991" cy="5334000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557D060-ED01-416F-E0FB-C86D3187F48F}"/>
                </a:ext>
              </a:extLst>
            </p:cNvPr>
            <p:cNvGrpSpPr/>
            <p:nvPr/>
          </p:nvGrpSpPr>
          <p:grpSpPr>
            <a:xfrm>
              <a:off x="9677400" y="3103570"/>
              <a:ext cx="7732991" cy="5334000"/>
              <a:chOff x="0" y="0"/>
              <a:chExt cx="35028866" cy="7417747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3778AE90-F1D9-AE67-1833-CFF60C979F8A}"/>
                  </a:ext>
                </a:extLst>
              </p:cNvPr>
              <p:cNvSpPr/>
              <p:nvPr/>
            </p:nvSpPr>
            <p:spPr>
              <a:xfrm>
                <a:off x="-19558" y="-6477"/>
                <a:ext cx="35067729" cy="7438067"/>
              </a:xfrm>
              <a:custGeom>
                <a:avLst/>
                <a:gdLst/>
                <a:ahLst/>
                <a:cxnLst/>
                <a:rect l="l" t="t" r="r" b="b"/>
                <a:pathLst>
                  <a:path w="35067729" h="7438067">
                    <a:moveTo>
                      <a:pt x="35039027" y="5410081"/>
                    </a:moveTo>
                    <a:cubicBezTo>
                      <a:pt x="35024547" y="6230297"/>
                      <a:pt x="34996989" y="6343200"/>
                      <a:pt x="34952793" y="6447086"/>
                    </a:cubicBezTo>
                    <a:cubicBezTo>
                      <a:pt x="34920153" y="6523667"/>
                      <a:pt x="34875068" y="6595041"/>
                      <a:pt x="34829477" y="6664510"/>
                    </a:cubicBezTo>
                    <a:cubicBezTo>
                      <a:pt x="34730162" y="6816021"/>
                      <a:pt x="34622212" y="6977057"/>
                      <a:pt x="34476925" y="7088182"/>
                    </a:cubicBezTo>
                    <a:cubicBezTo>
                      <a:pt x="34293410" y="7228390"/>
                      <a:pt x="34064175" y="7295827"/>
                      <a:pt x="33838750" y="7329863"/>
                    </a:cubicBezTo>
                    <a:cubicBezTo>
                      <a:pt x="33577383" y="7369360"/>
                      <a:pt x="33312717" y="7366439"/>
                      <a:pt x="33049064" y="7372408"/>
                    </a:cubicBezTo>
                    <a:cubicBezTo>
                      <a:pt x="32778554" y="7378631"/>
                      <a:pt x="32508425" y="7394506"/>
                      <a:pt x="32238295" y="7409111"/>
                    </a:cubicBezTo>
                    <a:cubicBezTo>
                      <a:pt x="2582291" y="7438067"/>
                      <a:pt x="1825117" y="7428669"/>
                      <a:pt x="1292479" y="7358438"/>
                    </a:cubicBezTo>
                    <a:cubicBezTo>
                      <a:pt x="841502" y="7299002"/>
                      <a:pt x="587502" y="7188639"/>
                      <a:pt x="286639" y="6826816"/>
                    </a:cubicBezTo>
                    <a:cubicBezTo>
                      <a:pt x="151130" y="6663875"/>
                      <a:pt x="54610" y="6467406"/>
                      <a:pt x="28702" y="6255824"/>
                    </a:cubicBezTo>
                    <a:cubicBezTo>
                      <a:pt x="0" y="355814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8111139" y="7620"/>
                    </a:cubicBezTo>
                    <a:cubicBezTo>
                      <a:pt x="32370628" y="0"/>
                      <a:pt x="32696131" y="39624"/>
                      <a:pt x="32971975" y="32004"/>
                    </a:cubicBezTo>
                    <a:cubicBezTo>
                      <a:pt x="33235627" y="24765"/>
                      <a:pt x="33580430" y="42672"/>
                      <a:pt x="33843069" y="72771"/>
                    </a:cubicBezTo>
                    <a:cubicBezTo>
                      <a:pt x="34278168" y="122428"/>
                      <a:pt x="34525185" y="161163"/>
                      <a:pt x="34776264" y="540258"/>
                    </a:cubicBezTo>
                    <a:cubicBezTo>
                      <a:pt x="34840270" y="638302"/>
                      <a:pt x="34897547" y="740664"/>
                      <a:pt x="34943268" y="848614"/>
                    </a:cubicBezTo>
                    <a:cubicBezTo>
                      <a:pt x="35029502" y="1052957"/>
                      <a:pt x="35067729" y="1273937"/>
                      <a:pt x="35039027" y="5410081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0058400" y="3857677"/>
              <a:ext cx="7010399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Nam có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dục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nam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dục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nam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có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hoàn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trùng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; có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tượng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mộng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xuất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tinh</a:t>
              </a:r>
              <a:r>
                <a:rPr lang="en-US" sz="40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FB884E1B-A33B-B72C-EE51-887C119FABA1}"/>
              </a:ext>
            </a:extLst>
          </p:cNvPr>
          <p:cNvGrpSpPr/>
          <p:nvPr/>
        </p:nvGrpSpPr>
        <p:grpSpPr>
          <a:xfrm>
            <a:off x="2481277" y="2593372"/>
            <a:ext cx="4128142" cy="984759"/>
            <a:chOff x="0" y="0"/>
            <a:chExt cx="5504189" cy="1313012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36B48782-A0D2-DA3F-836C-F7FC4E164524}"/>
                </a:ext>
              </a:extLst>
            </p:cNvPr>
            <p:cNvGrpSpPr/>
            <p:nvPr/>
          </p:nvGrpSpPr>
          <p:grpSpPr>
            <a:xfrm>
              <a:off x="0" y="0"/>
              <a:ext cx="5504189" cy="1313012"/>
              <a:chOff x="0" y="0"/>
              <a:chExt cx="12736129" cy="3038175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072181E6-7C93-CC7A-0FFD-1698A6B31EC0}"/>
                  </a:ext>
                </a:extLst>
              </p:cNvPr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</p:sp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DDF3A2B8-2035-9F55-B69B-75872E18BE03}"/>
                </a:ext>
              </a:extLst>
            </p:cNvPr>
            <p:cNvSpPr txBox="1"/>
            <p:nvPr/>
          </p:nvSpPr>
          <p:spPr>
            <a:xfrm>
              <a:off x="390489" y="262156"/>
              <a:ext cx="4723211" cy="81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2"/>
                </a:lnSpc>
              </a:pP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nữ</a:t>
              </a:r>
              <a:endParaRPr lang="en-US" sz="4201" b="1" dirty="0">
                <a:solidFill>
                  <a:srgbClr val="2D44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B4EC86EC-054A-D202-8A33-7E8B7B47C443}"/>
              </a:ext>
            </a:extLst>
          </p:cNvPr>
          <p:cNvGrpSpPr/>
          <p:nvPr/>
        </p:nvGrpSpPr>
        <p:grpSpPr>
          <a:xfrm>
            <a:off x="11963400" y="2439257"/>
            <a:ext cx="4128142" cy="984759"/>
            <a:chOff x="0" y="0"/>
            <a:chExt cx="5504189" cy="131301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2469874B-5EED-4953-7022-107C9C67B206}"/>
                </a:ext>
              </a:extLst>
            </p:cNvPr>
            <p:cNvGrpSpPr/>
            <p:nvPr/>
          </p:nvGrpSpPr>
          <p:grpSpPr>
            <a:xfrm>
              <a:off x="0" y="0"/>
              <a:ext cx="5504189" cy="1313012"/>
              <a:chOff x="0" y="0"/>
              <a:chExt cx="12736129" cy="3038175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57D3E55-3B92-C187-F9AF-9CDE74613E24}"/>
                  </a:ext>
                </a:extLst>
              </p:cNvPr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74DC3CE-F198-2126-0B91-A996EEA12EFC}"/>
                </a:ext>
              </a:extLst>
            </p:cNvPr>
            <p:cNvSpPr txBox="1"/>
            <p:nvPr/>
          </p:nvSpPr>
          <p:spPr>
            <a:xfrm>
              <a:off x="390489" y="262156"/>
              <a:ext cx="4723211" cy="81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2"/>
                </a:lnSpc>
              </a:pPr>
              <a:r>
                <a:rPr lang="en-US" sz="4201" b="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nam</a:t>
              </a:r>
              <a:endParaRPr lang="en-US" sz="4201" b="1" dirty="0">
                <a:solidFill>
                  <a:srgbClr val="2D446E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416" y="498739"/>
            <a:ext cx="16007169" cy="8682641"/>
            <a:chOff x="0" y="0"/>
            <a:chExt cx="17951302" cy="9737181"/>
          </a:xfrm>
        </p:grpSpPr>
        <p:sp>
          <p:nvSpPr>
            <p:cNvPr id="3" name="Freeform 3"/>
            <p:cNvSpPr/>
            <p:nvPr/>
          </p:nvSpPr>
          <p:spPr>
            <a:xfrm>
              <a:off x="-19558" y="-6477"/>
              <a:ext cx="17990163" cy="9757501"/>
            </a:xfrm>
            <a:custGeom>
              <a:avLst/>
              <a:gdLst/>
              <a:ahLst/>
              <a:cxnLst/>
              <a:rect l="l" t="t" r="r" b="b"/>
              <a:pathLst>
                <a:path w="17990163" h="9757501">
                  <a:moveTo>
                    <a:pt x="17961461" y="7374100"/>
                  </a:moveTo>
                  <a:cubicBezTo>
                    <a:pt x="17946983" y="8549731"/>
                    <a:pt x="17919425" y="8662635"/>
                    <a:pt x="17875229" y="8766521"/>
                  </a:cubicBezTo>
                  <a:cubicBezTo>
                    <a:pt x="17842589" y="8843101"/>
                    <a:pt x="17797505" y="8914475"/>
                    <a:pt x="17751911" y="8983945"/>
                  </a:cubicBezTo>
                  <a:cubicBezTo>
                    <a:pt x="17652598" y="9135455"/>
                    <a:pt x="17544648" y="9296491"/>
                    <a:pt x="17399359" y="9407616"/>
                  </a:cubicBezTo>
                  <a:cubicBezTo>
                    <a:pt x="17215845" y="9547824"/>
                    <a:pt x="16986609" y="9615261"/>
                    <a:pt x="16761184" y="9649298"/>
                  </a:cubicBezTo>
                  <a:cubicBezTo>
                    <a:pt x="16499819" y="9688795"/>
                    <a:pt x="16235151" y="9685874"/>
                    <a:pt x="15971499" y="9691842"/>
                  </a:cubicBezTo>
                  <a:cubicBezTo>
                    <a:pt x="15700988" y="9698065"/>
                    <a:pt x="15430859" y="9713940"/>
                    <a:pt x="15160731" y="9728546"/>
                  </a:cubicBezTo>
                  <a:cubicBezTo>
                    <a:pt x="2582291" y="9757501"/>
                    <a:pt x="1825117" y="9748103"/>
                    <a:pt x="1292479" y="9677873"/>
                  </a:cubicBezTo>
                  <a:cubicBezTo>
                    <a:pt x="841502" y="9618436"/>
                    <a:pt x="587502" y="9508074"/>
                    <a:pt x="286639" y="9146250"/>
                  </a:cubicBezTo>
                  <a:cubicBezTo>
                    <a:pt x="151130" y="8983310"/>
                    <a:pt x="54610" y="8786840"/>
                    <a:pt x="28702" y="8575259"/>
                  </a:cubicBezTo>
                  <a:cubicBezTo>
                    <a:pt x="0" y="4641699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9233940" y="7620"/>
                  </a:cubicBezTo>
                  <a:cubicBezTo>
                    <a:pt x="15293064" y="0"/>
                    <a:pt x="15618566" y="39624"/>
                    <a:pt x="15894411" y="32004"/>
                  </a:cubicBezTo>
                  <a:cubicBezTo>
                    <a:pt x="16158061" y="24765"/>
                    <a:pt x="16502867" y="42672"/>
                    <a:pt x="16765503" y="72771"/>
                  </a:cubicBezTo>
                  <a:cubicBezTo>
                    <a:pt x="17200605" y="122428"/>
                    <a:pt x="17447620" y="161163"/>
                    <a:pt x="17698699" y="540258"/>
                  </a:cubicBezTo>
                  <a:cubicBezTo>
                    <a:pt x="17762708" y="638302"/>
                    <a:pt x="17819985" y="740664"/>
                    <a:pt x="17865704" y="848614"/>
                  </a:cubicBezTo>
                  <a:cubicBezTo>
                    <a:pt x="17951936" y="1052957"/>
                    <a:pt x="17990163" y="1273937"/>
                    <a:pt x="17961461" y="7374100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248995" y="2845241"/>
            <a:ext cx="13099668" cy="5879659"/>
          </a:xfrm>
          <a:custGeom>
            <a:avLst/>
            <a:gdLst/>
            <a:ahLst/>
            <a:cxnLst/>
            <a:rect l="l" t="t" r="r" b="b"/>
            <a:pathLst>
              <a:path w="12563683" h="4898147">
                <a:moveTo>
                  <a:pt x="0" y="0"/>
                </a:moveTo>
                <a:lnTo>
                  <a:pt x="12563684" y="0"/>
                </a:lnTo>
                <a:lnTo>
                  <a:pt x="12563684" y="4898147"/>
                </a:lnTo>
                <a:lnTo>
                  <a:pt x="0" y="4898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76400" y="798622"/>
            <a:ext cx="14672263" cy="172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Liệt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kê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và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sắp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xếp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đặc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sinh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, đặc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xã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hội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của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nam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nữ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theo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gợi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ý </a:t>
            </a:r>
            <a:r>
              <a:rPr lang="en-US" sz="40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dưới</a:t>
            </a:r>
            <a:r>
              <a:rPr lang="en-US" sz="4000" b="1" dirty="0">
                <a:solidFill>
                  <a:srgbClr val="2D446E"/>
                </a:solidFill>
                <a:latin typeface="UTM Avo" panose="02040603050506020204" pitchFamily="18" charset="0"/>
              </a:rPr>
              <a:t> đây: </a:t>
            </a:r>
          </a:p>
        </p:txBody>
      </p:sp>
      <p:sp>
        <p:nvSpPr>
          <p:cNvPr id="4" name="Freeform 4"/>
          <p:cNvSpPr/>
          <p:nvPr/>
        </p:nvSpPr>
        <p:spPr>
          <a:xfrm>
            <a:off x="152400" y="4838700"/>
            <a:ext cx="3962400" cy="5595929"/>
          </a:xfrm>
          <a:custGeom>
            <a:avLst/>
            <a:gdLst/>
            <a:ahLst/>
            <a:cxnLst/>
            <a:rect l="l" t="t" r="r" b="b"/>
            <a:pathLst>
              <a:path w="5003706" h="6281729">
                <a:moveTo>
                  <a:pt x="0" y="0"/>
                </a:moveTo>
                <a:lnTo>
                  <a:pt x="5003706" y="0"/>
                </a:lnTo>
                <a:lnTo>
                  <a:pt x="5003706" y="6281729"/>
                </a:lnTo>
                <a:lnTo>
                  <a:pt x="0" y="62817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0407" r="-186596" b="-51547"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A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8761" y="56398"/>
            <a:ext cx="16901232" cy="10230602"/>
            <a:chOff x="0" y="0"/>
            <a:chExt cx="18953952" cy="11473148"/>
          </a:xfrm>
        </p:grpSpPr>
        <p:sp>
          <p:nvSpPr>
            <p:cNvPr id="3" name="Freeform 3"/>
            <p:cNvSpPr/>
            <p:nvPr/>
          </p:nvSpPr>
          <p:spPr>
            <a:xfrm>
              <a:off x="-19558" y="-6477"/>
              <a:ext cx="18992814" cy="11493469"/>
            </a:xfrm>
            <a:custGeom>
              <a:avLst/>
              <a:gdLst/>
              <a:ahLst/>
              <a:cxnLst/>
              <a:rect l="l" t="t" r="r" b="b"/>
              <a:pathLst>
                <a:path w="18992814" h="11493469">
                  <a:moveTo>
                    <a:pt x="18964112" y="8844058"/>
                  </a:moveTo>
                  <a:cubicBezTo>
                    <a:pt x="18949634" y="10285698"/>
                    <a:pt x="18922076" y="10398602"/>
                    <a:pt x="18877880" y="10502487"/>
                  </a:cubicBezTo>
                  <a:cubicBezTo>
                    <a:pt x="18845240" y="10579069"/>
                    <a:pt x="18800156" y="10650443"/>
                    <a:pt x="18754562" y="10719911"/>
                  </a:cubicBezTo>
                  <a:cubicBezTo>
                    <a:pt x="18655248" y="10871422"/>
                    <a:pt x="18547298" y="11032458"/>
                    <a:pt x="18402010" y="11143583"/>
                  </a:cubicBezTo>
                  <a:cubicBezTo>
                    <a:pt x="18218495" y="11283792"/>
                    <a:pt x="17989260" y="11351229"/>
                    <a:pt x="17763835" y="11385265"/>
                  </a:cubicBezTo>
                  <a:cubicBezTo>
                    <a:pt x="17502469" y="11424761"/>
                    <a:pt x="17237802" y="11421841"/>
                    <a:pt x="16974149" y="11427809"/>
                  </a:cubicBezTo>
                  <a:cubicBezTo>
                    <a:pt x="16703639" y="11434032"/>
                    <a:pt x="16433510" y="11449907"/>
                    <a:pt x="16163382" y="11464512"/>
                  </a:cubicBezTo>
                  <a:cubicBezTo>
                    <a:pt x="2582291" y="11493469"/>
                    <a:pt x="1825117" y="11484070"/>
                    <a:pt x="1292479" y="11413840"/>
                  </a:cubicBezTo>
                  <a:cubicBezTo>
                    <a:pt x="841502" y="11354404"/>
                    <a:pt x="587502" y="11244041"/>
                    <a:pt x="286639" y="10882218"/>
                  </a:cubicBezTo>
                  <a:cubicBezTo>
                    <a:pt x="151130" y="10719277"/>
                    <a:pt x="54610" y="10522807"/>
                    <a:pt x="28702" y="10311226"/>
                  </a:cubicBezTo>
                  <a:cubicBezTo>
                    <a:pt x="0" y="5452681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9755134" y="7620"/>
                  </a:cubicBezTo>
                  <a:cubicBezTo>
                    <a:pt x="16295715" y="0"/>
                    <a:pt x="16621216" y="39624"/>
                    <a:pt x="16897061" y="32004"/>
                  </a:cubicBezTo>
                  <a:cubicBezTo>
                    <a:pt x="17160712" y="24765"/>
                    <a:pt x="17505517" y="42672"/>
                    <a:pt x="17768154" y="72771"/>
                  </a:cubicBezTo>
                  <a:cubicBezTo>
                    <a:pt x="18203256" y="122428"/>
                    <a:pt x="18450270" y="161163"/>
                    <a:pt x="18701349" y="540258"/>
                  </a:cubicBezTo>
                  <a:cubicBezTo>
                    <a:pt x="18765358" y="638302"/>
                    <a:pt x="18822635" y="740664"/>
                    <a:pt x="18868355" y="848614"/>
                  </a:cubicBezTo>
                  <a:cubicBezTo>
                    <a:pt x="18954587" y="1052957"/>
                    <a:pt x="18992814" y="1273937"/>
                    <a:pt x="18964112" y="8844058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13647" y="6610102"/>
            <a:ext cx="6930353" cy="1098402"/>
            <a:chOff x="0" y="0"/>
            <a:chExt cx="9240470" cy="146453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240470" cy="1464536"/>
              <a:chOff x="0" y="0"/>
              <a:chExt cx="19312465" cy="306086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9558" y="-6477"/>
                <a:ext cx="19351327" cy="3081182"/>
              </a:xfrm>
              <a:custGeom>
                <a:avLst/>
                <a:gdLst/>
                <a:ahLst/>
                <a:cxnLst/>
                <a:rect l="l" t="t" r="r" b="b"/>
                <a:pathLst>
                  <a:path w="19351327" h="3081182">
                    <a:moveTo>
                      <a:pt x="19322625" y="1720818"/>
                    </a:moveTo>
                    <a:cubicBezTo>
                      <a:pt x="19308147" y="1873412"/>
                      <a:pt x="19280589" y="1986315"/>
                      <a:pt x="19236391" y="2090201"/>
                    </a:cubicBezTo>
                    <a:cubicBezTo>
                      <a:pt x="19203753" y="2166782"/>
                      <a:pt x="19158667" y="2238156"/>
                      <a:pt x="19113075" y="2307625"/>
                    </a:cubicBezTo>
                    <a:cubicBezTo>
                      <a:pt x="19013761" y="2459136"/>
                      <a:pt x="18905811" y="2620172"/>
                      <a:pt x="18760523" y="2731297"/>
                    </a:cubicBezTo>
                    <a:cubicBezTo>
                      <a:pt x="18577008" y="2871505"/>
                      <a:pt x="18347773" y="2938942"/>
                      <a:pt x="18122348" y="2972978"/>
                    </a:cubicBezTo>
                    <a:cubicBezTo>
                      <a:pt x="17860982" y="3012475"/>
                      <a:pt x="17596315" y="3009554"/>
                      <a:pt x="17332662" y="3015523"/>
                    </a:cubicBezTo>
                    <a:cubicBezTo>
                      <a:pt x="17062152" y="3021746"/>
                      <a:pt x="16792023" y="3037621"/>
                      <a:pt x="16521893" y="3052226"/>
                    </a:cubicBezTo>
                    <a:cubicBezTo>
                      <a:pt x="2582291" y="3081182"/>
                      <a:pt x="1825117" y="3071784"/>
                      <a:pt x="1292479" y="3001553"/>
                    </a:cubicBezTo>
                    <a:cubicBezTo>
                      <a:pt x="841502" y="2942117"/>
                      <a:pt x="587502" y="2831754"/>
                      <a:pt x="286639" y="2469931"/>
                    </a:cubicBezTo>
                    <a:cubicBezTo>
                      <a:pt x="151130" y="2306990"/>
                      <a:pt x="54610" y="2110521"/>
                      <a:pt x="28702" y="1898939"/>
                    </a:cubicBezTo>
                    <a:cubicBezTo>
                      <a:pt x="0" y="1522761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941495" y="7620"/>
                    </a:cubicBezTo>
                    <a:cubicBezTo>
                      <a:pt x="16654228" y="0"/>
                      <a:pt x="16979729" y="39624"/>
                      <a:pt x="17255573" y="32004"/>
                    </a:cubicBezTo>
                    <a:cubicBezTo>
                      <a:pt x="17519225" y="24765"/>
                      <a:pt x="17864030" y="42672"/>
                      <a:pt x="18126667" y="72771"/>
                    </a:cubicBezTo>
                    <a:cubicBezTo>
                      <a:pt x="18561767" y="122428"/>
                      <a:pt x="18808783" y="161163"/>
                      <a:pt x="19059862" y="540258"/>
                    </a:cubicBezTo>
                    <a:cubicBezTo>
                      <a:pt x="19123869" y="638302"/>
                      <a:pt x="19181147" y="740664"/>
                      <a:pt x="19226868" y="848614"/>
                    </a:cubicBezTo>
                    <a:cubicBezTo>
                      <a:pt x="19313100" y="1052957"/>
                      <a:pt x="19351327" y="1273937"/>
                      <a:pt x="19322625" y="1720818"/>
                    </a:cubicBezTo>
                    <a:close/>
                  </a:path>
                </a:pathLst>
              </a:custGeom>
              <a:solidFill>
                <a:srgbClr val="2D446E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655556" y="326570"/>
              <a:ext cx="7929358" cy="884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4673" dirty="0">
                  <a:solidFill>
                    <a:srgbClr val="FFF9F0"/>
                  </a:solidFill>
                  <a:latin typeface="UTM Avo" panose="02040603050506020204" pitchFamily="18" charset="0"/>
                </a:rPr>
                <a:t>Đặc </a:t>
              </a:r>
              <a:r>
                <a:rPr lang="en-US" sz="4673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4673" dirty="0">
                  <a:solidFill>
                    <a:srgbClr val="FFF9F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673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4673" dirty="0">
                  <a:solidFill>
                    <a:srgbClr val="FFF9F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673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học</a:t>
              </a:r>
              <a:endParaRPr lang="en-US" sz="4673" dirty="0">
                <a:solidFill>
                  <a:srgbClr val="FFF9F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28947" y="6610102"/>
            <a:ext cx="6930353" cy="1098402"/>
            <a:chOff x="0" y="0"/>
            <a:chExt cx="9240470" cy="146453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240470" cy="1464536"/>
              <a:chOff x="0" y="0"/>
              <a:chExt cx="19312465" cy="306086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9558" y="-6477"/>
                <a:ext cx="19351327" cy="3081182"/>
              </a:xfrm>
              <a:custGeom>
                <a:avLst/>
                <a:gdLst/>
                <a:ahLst/>
                <a:cxnLst/>
                <a:rect l="l" t="t" r="r" b="b"/>
                <a:pathLst>
                  <a:path w="19351327" h="3081182">
                    <a:moveTo>
                      <a:pt x="19322625" y="1720818"/>
                    </a:moveTo>
                    <a:cubicBezTo>
                      <a:pt x="19308147" y="1873412"/>
                      <a:pt x="19280589" y="1986315"/>
                      <a:pt x="19236391" y="2090201"/>
                    </a:cubicBezTo>
                    <a:cubicBezTo>
                      <a:pt x="19203753" y="2166782"/>
                      <a:pt x="19158667" y="2238156"/>
                      <a:pt x="19113075" y="2307625"/>
                    </a:cubicBezTo>
                    <a:cubicBezTo>
                      <a:pt x="19013761" y="2459136"/>
                      <a:pt x="18905811" y="2620172"/>
                      <a:pt x="18760523" y="2731297"/>
                    </a:cubicBezTo>
                    <a:cubicBezTo>
                      <a:pt x="18577008" y="2871505"/>
                      <a:pt x="18347773" y="2938942"/>
                      <a:pt x="18122348" y="2972978"/>
                    </a:cubicBezTo>
                    <a:cubicBezTo>
                      <a:pt x="17860982" y="3012475"/>
                      <a:pt x="17596315" y="3009554"/>
                      <a:pt x="17332662" y="3015523"/>
                    </a:cubicBezTo>
                    <a:cubicBezTo>
                      <a:pt x="17062152" y="3021746"/>
                      <a:pt x="16792023" y="3037621"/>
                      <a:pt x="16521893" y="3052226"/>
                    </a:cubicBezTo>
                    <a:cubicBezTo>
                      <a:pt x="2582291" y="3081182"/>
                      <a:pt x="1825117" y="3071784"/>
                      <a:pt x="1292479" y="3001553"/>
                    </a:cubicBezTo>
                    <a:cubicBezTo>
                      <a:pt x="841502" y="2942117"/>
                      <a:pt x="587502" y="2831754"/>
                      <a:pt x="286639" y="2469931"/>
                    </a:cubicBezTo>
                    <a:cubicBezTo>
                      <a:pt x="151130" y="2306990"/>
                      <a:pt x="54610" y="2110521"/>
                      <a:pt x="28702" y="1898939"/>
                    </a:cubicBezTo>
                    <a:cubicBezTo>
                      <a:pt x="0" y="1522761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941495" y="7620"/>
                    </a:cubicBezTo>
                    <a:cubicBezTo>
                      <a:pt x="16654228" y="0"/>
                      <a:pt x="16979729" y="39624"/>
                      <a:pt x="17255573" y="32004"/>
                    </a:cubicBezTo>
                    <a:cubicBezTo>
                      <a:pt x="17519225" y="24765"/>
                      <a:pt x="17864030" y="42672"/>
                      <a:pt x="18126667" y="72771"/>
                    </a:cubicBezTo>
                    <a:cubicBezTo>
                      <a:pt x="18561767" y="122428"/>
                      <a:pt x="18808783" y="161163"/>
                      <a:pt x="19059862" y="540258"/>
                    </a:cubicBezTo>
                    <a:cubicBezTo>
                      <a:pt x="19123869" y="638302"/>
                      <a:pt x="19181147" y="740664"/>
                      <a:pt x="19226868" y="848614"/>
                    </a:cubicBezTo>
                    <a:cubicBezTo>
                      <a:pt x="19313100" y="1052957"/>
                      <a:pt x="19351327" y="1273937"/>
                      <a:pt x="19322625" y="1720818"/>
                    </a:cubicBezTo>
                    <a:close/>
                  </a:path>
                </a:pathLst>
              </a:custGeom>
              <a:solidFill>
                <a:srgbClr val="2D446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55556" y="326570"/>
              <a:ext cx="7929358" cy="884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4673">
                  <a:solidFill>
                    <a:srgbClr val="FFF9F0"/>
                  </a:solidFill>
                  <a:latin typeface="UTM Avo" panose="02040603050506020204" pitchFamily="18" charset="0"/>
                </a:rPr>
                <a:t>Đặc điểm xã hội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558734" y="5818667"/>
            <a:ext cx="3174868" cy="4468333"/>
          </a:xfrm>
          <a:custGeom>
            <a:avLst/>
            <a:gdLst/>
            <a:ahLst/>
            <a:cxnLst/>
            <a:rect l="l" t="t" r="r" b="b"/>
            <a:pathLst>
              <a:path w="3174868" h="4468333">
                <a:moveTo>
                  <a:pt x="0" y="0"/>
                </a:moveTo>
                <a:lnTo>
                  <a:pt x="3174868" y="0"/>
                </a:lnTo>
                <a:lnTo>
                  <a:pt x="3174868" y="4468333"/>
                </a:lnTo>
                <a:lnTo>
                  <a:pt x="0" y="446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" b="-22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405055" y="2466398"/>
            <a:ext cx="6930353" cy="1098402"/>
            <a:chOff x="0" y="0"/>
            <a:chExt cx="9240470" cy="146453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240470" cy="1464536"/>
              <a:chOff x="0" y="0"/>
              <a:chExt cx="19312465" cy="30608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9558" y="-6477"/>
                <a:ext cx="19351327" cy="3081182"/>
              </a:xfrm>
              <a:custGeom>
                <a:avLst/>
                <a:gdLst/>
                <a:ahLst/>
                <a:cxnLst/>
                <a:rect l="l" t="t" r="r" b="b"/>
                <a:pathLst>
                  <a:path w="19351327" h="3081182">
                    <a:moveTo>
                      <a:pt x="19322625" y="1720818"/>
                    </a:moveTo>
                    <a:cubicBezTo>
                      <a:pt x="19308147" y="1873412"/>
                      <a:pt x="19280589" y="1986315"/>
                      <a:pt x="19236391" y="2090201"/>
                    </a:cubicBezTo>
                    <a:cubicBezTo>
                      <a:pt x="19203753" y="2166782"/>
                      <a:pt x="19158667" y="2238156"/>
                      <a:pt x="19113075" y="2307625"/>
                    </a:cubicBezTo>
                    <a:cubicBezTo>
                      <a:pt x="19013761" y="2459136"/>
                      <a:pt x="18905811" y="2620172"/>
                      <a:pt x="18760523" y="2731297"/>
                    </a:cubicBezTo>
                    <a:cubicBezTo>
                      <a:pt x="18577008" y="2871505"/>
                      <a:pt x="18347773" y="2938942"/>
                      <a:pt x="18122348" y="2972978"/>
                    </a:cubicBezTo>
                    <a:cubicBezTo>
                      <a:pt x="17860982" y="3012475"/>
                      <a:pt x="17596315" y="3009554"/>
                      <a:pt x="17332662" y="3015523"/>
                    </a:cubicBezTo>
                    <a:cubicBezTo>
                      <a:pt x="17062152" y="3021746"/>
                      <a:pt x="16792023" y="3037621"/>
                      <a:pt x="16521893" y="3052226"/>
                    </a:cubicBezTo>
                    <a:cubicBezTo>
                      <a:pt x="2582291" y="3081182"/>
                      <a:pt x="1825117" y="3071784"/>
                      <a:pt x="1292479" y="3001553"/>
                    </a:cubicBezTo>
                    <a:cubicBezTo>
                      <a:pt x="841502" y="2942117"/>
                      <a:pt x="587502" y="2831754"/>
                      <a:pt x="286639" y="2469931"/>
                    </a:cubicBezTo>
                    <a:cubicBezTo>
                      <a:pt x="151130" y="2306990"/>
                      <a:pt x="54610" y="2110521"/>
                      <a:pt x="28702" y="1898939"/>
                    </a:cubicBezTo>
                    <a:cubicBezTo>
                      <a:pt x="0" y="1522761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941495" y="7620"/>
                    </a:cubicBezTo>
                    <a:cubicBezTo>
                      <a:pt x="16654228" y="0"/>
                      <a:pt x="16979729" y="39624"/>
                      <a:pt x="17255573" y="32004"/>
                    </a:cubicBezTo>
                    <a:cubicBezTo>
                      <a:pt x="17519225" y="24765"/>
                      <a:pt x="17864030" y="42672"/>
                      <a:pt x="18126667" y="72771"/>
                    </a:cubicBezTo>
                    <a:cubicBezTo>
                      <a:pt x="18561767" y="122428"/>
                      <a:pt x="18808783" y="161163"/>
                      <a:pt x="19059862" y="540258"/>
                    </a:cubicBezTo>
                    <a:cubicBezTo>
                      <a:pt x="19123869" y="638302"/>
                      <a:pt x="19181147" y="740664"/>
                      <a:pt x="19226868" y="848614"/>
                    </a:cubicBezTo>
                    <a:cubicBezTo>
                      <a:pt x="19313100" y="1052957"/>
                      <a:pt x="19351327" y="1273937"/>
                      <a:pt x="19322625" y="1720818"/>
                    </a:cubicBezTo>
                    <a:close/>
                  </a:path>
                </a:pathLst>
              </a:custGeom>
              <a:solidFill>
                <a:srgbClr val="EF735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655556" y="326570"/>
              <a:ext cx="7929358" cy="884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4673" b="1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Giống</a:t>
              </a:r>
              <a:r>
                <a:rPr lang="en-US" sz="4673" b="1" dirty="0">
                  <a:solidFill>
                    <a:srgbClr val="FFF9F0"/>
                  </a:solidFill>
                  <a:latin typeface="UTM Avo" panose="02040603050506020204" pitchFamily="18" charset="0"/>
                </a:rPr>
                <a:t> nhau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405055" y="5269466"/>
            <a:ext cx="6930353" cy="1098402"/>
            <a:chOff x="0" y="0"/>
            <a:chExt cx="9240470" cy="146453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240470" cy="1464536"/>
              <a:chOff x="0" y="0"/>
              <a:chExt cx="19312465" cy="306086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9558" y="-6477"/>
                <a:ext cx="19351327" cy="3081182"/>
              </a:xfrm>
              <a:custGeom>
                <a:avLst/>
                <a:gdLst/>
                <a:ahLst/>
                <a:cxnLst/>
                <a:rect l="l" t="t" r="r" b="b"/>
                <a:pathLst>
                  <a:path w="19351327" h="3081182">
                    <a:moveTo>
                      <a:pt x="19322625" y="1720818"/>
                    </a:moveTo>
                    <a:cubicBezTo>
                      <a:pt x="19308147" y="1873412"/>
                      <a:pt x="19280589" y="1986315"/>
                      <a:pt x="19236391" y="2090201"/>
                    </a:cubicBezTo>
                    <a:cubicBezTo>
                      <a:pt x="19203753" y="2166782"/>
                      <a:pt x="19158667" y="2238156"/>
                      <a:pt x="19113075" y="2307625"/>
                    </a:cubicBezTo>
                    <a:cubicBezTo>
                      <a:pt x="19013761" y="2459136"/>
                      <a:pt x="18905811" y="2620172"/>
                      <a:pt x="18760523" y="2731297"/>
                    </a:cubicBezTo>
                    <a:cubicBezTo>
                      <a:pt x="18577008" y="2871505"/>
                      <a:pt x="18347773" y="2938942"/>
                      <a:pt x="18122348" y="2972978"/>
                    </a:cubicBezTo>
                    <a:cubicBezTo>
                      <a:pt x="17860982" y="3012475"/>
                      <a:pt x="17596315" y="3009554"/>
                      <a:pt x="17332662" y="3015523"/>
                    </a:cubicBezTo>
                    <a:cubicBezTo>
                      <a:pt x="17062152" y="3021746"/>
                      <a:pt x="16792023" y="3037621"/>
                      <a:pt x="16521893" y="3052226"/>
                    </a:cubicBezTo>
                    <a:cubicBezTo>
                      <a:pt x="2582291" y="3081182"/>
                      <a:pt x="1825117" y="3071784"/>
                      <a:pt x="1292479" y="3001553"/>
                    </a:cubicBezTo>
                    <a:cubicBezTo>
                      <a:pt x="841502" y="2942117"/>
                      <a:pt x="587502" y="2831754"/>
                      <a:pt x="286639" y="2469931"/>
                    </a:cubicBezTo>
                    <a:cubicBezTo>
                      <a:pt x="151130" y="2306990"/>
                      <a:pt x="54610" y="2110521"/>
                      <a:pt x="28702" y="1898939"/>
                    </a:cubicBezTo>
                    <a:cubicBezTo>
                      <a:pt x="0" y="1522761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941495" y="7620"/>
                    </a:cubicBezTo>
                    <a:cubicBezTo>
                      <a:pt x="16654228" y="0"/>
                      <a:pt x="16979729" y="39624"/>
                      <a:pt x="17255573" y="32004"/>
                    </a:cubicBezTo>
                    <a:cubicBezTo>
                      <a:pt x="17519225" y="24765"/>
                      <a:pt x="17864030" y="42672"/>
                      <a:pt x="18126667" y="72771"/>
                    </a:cubicBezTo>
                    <a:cubicBezTo>
                      <a:pt x="18561767" y="122428"/>
                      <a:pt x="18808783" y="161163"/>
                      <a:pt x="19059862" y="540258"/>
                    </a:cubicBezTo>
                    <a:cubicBezTo>
                      <a:pt x="19123869" y="638302"/>
                      <a:pt x="19181147" y="740664"/>
                      <a:pt x="19226868" y="848614"/>
                    </a:cubicBezTo>
                    <a:cubicBezTo>
                      <a:pt x="19313100" y="1052957"/>
                      <a:pt x="19351327" y="1273937"/>
                      <a:pt x="19322625" y="1720818"/>
                    </a:cubicBezTo>
                    <a:close/>
                  </a:path>
                </a:pathLst>
              </a:custGeom>
              <a:solidFill>
                <a:srgbClr val="EF735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655556" y="326570"/>
              <a:ext cx="7929358" cy="884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4673" b="1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sz="4673" b="1" dirty="0">
                  <a:solidFill>
                    <a:srgbClr val="FFF9F0"/>
                  </a:solidFill>
                  <a:latin typeface="UTM Avo" panose="02040603050506020204" pitchFamily="18" charset="0"/>
                </a:rPr>
                <a:t> nhau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-5400000" flipV="1">
            <a:off x="6674555" y="9800532"/>
            <a:ext cx="6343509" cy="47844"/>
          </a:xfrm>
          <a:custGeom>
            <a:avLst/>
            <a:gdLst/>
            <a:ahLst/>
            <a:cxnLst/>
            <a:rect l="l" t="t" r="r" b="b"/>
            <a:pathLst>
              <a:path w="7379872" h="64574">
                <a:moveTo>
                  <a:pt x="0" y="0"/>
                </a:moveTo>
                <a:lnTo>
                  <a:pt x="7379872" y="0"/>
                </a:lnTo>
                <a:lnTo>
                  <a:pt x="7379872" y="64574"/>
                </a:lnTo>
                <a:lnTo>
                  <a:pt x="0" y="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462545"/>
            <a:ext cx="15787380" cy="154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</a:pP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Em và các bạn có đặc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sinh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 đặc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xã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hội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nào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giống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nhau,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khác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nhau?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3384" y="0"/>
            <a:ext cx="16901232" cy="10230602"/>
            <a:chOff x="0" y="0"/>
            <a:chExt cx="18953952" cy="11473148"/>
          </a:xfrm>
        </p:grpSpPr>
        <p:sp>
          <p:nvSpPr>
            <p:cNvPr id="3" name="Freeform 3"/>
            <p:cNvSpPr/>
            <p:nvPr/>
          </p:nvSpPr>
          <p:spPr>
            <a:xfrm>
              <a:off x="-19558" y="-6477"/>
              <a:ext cx="18992814" cy="11493469"/>
            </a:xfrm>
            <a:custGeom>
              <a:avLst/>
              <a:gdLst/>
              <a:ahLst/>
              <a:cxnLst/>
              <a:rect l="l" t="t" r="r" b="b"/>
              <a:pathLst>
                <a:path w="18992814" h="11493469">
                  <a:moveTo>
                    <a:pt x="18964112" y="8844058"/>
                  </a:moveTo>
                  <a:cubicBezTo>
                    <a:pt x="18949634" y="10285698"/>
                    <a:pt x="18922076" y="10398602"/>
                    <a:pt x="18877880" y="10502487"/>
                  </a:cubicBezTo>
                  <a:cubicBezTo>
                    <a:pt x="18845240" y="10579069"/>
                    <a:pt x="18800156" y="10650443"/>
                    <a:pt x="18754562" y="10719911"/>
                  </a:cubicBezTo>
                  <a:cubicBezTo>
                    <a:pt x="18655248" y="10871422"/>
                    <a:pt x="18547298" y="11032458"/>
                    <a:pt x="18402010" y="11143583"/>
                  </a:cubicBezTo>
                  <a:cubicBezTo>
                    <a:pt x="18218495" y="11283792"/>
                    <a:pt x="17989260" y="11351229"/>
                    <a:pt x="17763835" y="11385265"/>
                  </a:cubicBezTo>
                  <a:cubicBezTo>
                    <a:pt x="17502469" y="11424761"/>
                    <a:pt x="17237802" y="11421841"/>
                    <a:pt x="16974149" y="11427809"/>
                  </a:cubicBezTo>
                  <a:cubicBezTo>
                    <a:pt x="16703639" y="11434032"/>
                    <a:pt x="16433510" y="11449907"/>
                    <a:pt x="16163382" y="11464512"/>
                  </a:cubicBezTo>
                  <a:cubicBezTo>
                    <a:pt x="2582291" y="11493469"/>
                    <a:pt x="1825117" y="11484070"/>
                    <a:pt x="1292479" y="11413840"/>
                  </a:cubicBezTo>
                  <a:cubicBezTo>
                    <a:pt x="841502" y="11354404"/>
                    <a:pt x="587502" y="11244041"/>
                    <a:pt x="286639" y="10882218"/>
                  </a:cubicBezTo>
                  <a:cubicBezTo>
                    <a:pt x="151130" y="10719277"/>
                    <a:pt x="54610" y="10522807"/>
                    <a:pt x="28702" y="10311226"/>
                  </a:cubicBezTo>
                  <a:cubicBezTo>
                    <a:pt x="0" y="5452681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9755134" y="7620"/>
                  </a:cubicBezTo>
                  <a:cubicBezTo>
                    <a:pt x="16295715" y="0"/>
                    <a:pt x="16621216" y="39624"/>
                    <a:pt x="16897061" y="32004"/>
                  </a:cubicBezTo>
                  <a:cubicBezTo>
                    <a:pt x="17160712" y="24765"/>
                    <a:pt x="17505517" y="42672"/>
                    <a:pt x="17768154" y="72771"/>
                  </a:cubicBezTo>
                  <a:cubicBezTo>
                    <a:pt x="18203256" y="122428"/>
                    <a:pt x="18450270" y="161163"/>
                    <a:pt x="18701349" y="540258"/>
                  </a:cubicBezTo>
                  <a:cubicBezTo>
                    <a:pt x="18765358" y="638302"/>
                    <a:pt x="18822635" y="740664"/>
                    <a:pt x="18868355" y="848614"/>
                  </a:cubicBezTo>
                  <a:cubicBezTo>
                    <a:pt x="18954587" y="1052957"/>
                    <a:pt x="18992814" y="1273937"/>
                    <a:pt x="18964112" y="8844058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5086102" y="6872462"/>
            <a:ext cx="2768534" cy="3314700"/>
          </a:xfrm>
          <a:custGeom>
            <a:avLst/>
            <a:gdLst/>
            <a:ahLst/>
            <a:cxnLst/>
            <a:rect l="l" t="t" r="r" b="b"/>
            <a:pathLst>
              <a:path w="3174868" h="4468333">
                <a:moveTo>
                  <a:pt x="0" y="0"/>
                </a:moveTo>
                <a:lnTo>
                  <a:pt x="3174868" y="0"/>
                </a:lnTo>
                <a:lnTo>
                  <a:pt x="3174868" y="4468333"/>
                </a:lnTo>
                <a:lnTo>
                  <a:pt x="0" y="446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" b="-22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5678709" y="495300"/>
            <a:ext cx="6930353" cy="1098402"/>
            <a:chOff x="0" y="0"/>
            <a:chExt cx="9240470" cy="146453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240470" cy="1464536"/>
              <a:chOff x="0" y="0"/>
              <a:chExt cx="19312465" cy="306086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9558" y="-6477"/>
                <a:ext cx="19351327" cy="3081182"/>
              </a:xfrm>
              <a:custGeom>
                <a:avLst/>
                <a:gdLst/>
                <a:ahLst/>
                <a:cxnLst/>
                <a:rect l="l" t="t" r="r" b="b"/>
                <a:pathLst>
                  <a:path w="19351327" h="3081182">
                    <a:moveTo>
                      <a:pt x="19322625" y="1720818"/>
                    </a:moveTo>
                    <a:cubicBezTo>
                      <a:pt x="19308147" y="1873412"/>
                      <a:pt x="19280589" y="1986315"/>
                      <a:pt x="19236391" y="2090201"/>
                    </a:cubicBezTo>
                    <a:cubicBezTo>
                      <a:pt x="19203753" y="2166782"/>
                      <a:pt x="19158667" y="2238156"/>
                      <a:pt x="19113075" y="2307625"/>
                    </a:cubicBezTo>
                    <a:cubicBezTo>
                      <a:pt x="19013761" y="2459136"/>
                      <a:pt x="18905811" y="2620172"/>
                      <a:pt x="18760523" y="2731297"/>
                    </a:cubicBezTo>
                    <a:cubicBezTo>
                      <a:pt x="18577008" y="2871505"/>
                      <a:pt x="18347773" y="2938942"/>
                      <a:pt x="18122348" y="2972978"/>
                    </a:cubicBezTo>
                    <a:cubicBezTo>
                      <a:pt x="17860982" y="3012475"/>
                      <a:pt x="17596315" y="3009554"/>
                      <a:pt x="17332662" y="3015523"/>
                    </a:cubicBezTo>
                    <a:cubicBezTo>
                      <a:pt x="17062152" y="3021746"/>
                      <a:pt x="16792023" y="3037621"/>
                      <a:pt x="16521893" y="3052226"/>
                    </a:cubicBezTo>
                    <a:cubicBezTo>
                      <a:pt x="2582291" y="3081182"/>
                      <a:pt x="1825117" y="3071784"/>
                      <a:pt x="1292479" y="3001553"/>
                    </a:cubicBezTo>
                    <a:cubicBezTo>
                      <a:pt x="841502" y="2942117"/>
                      <a:pt x="587502" y="2831754"/>
                      <a:pt x="286639" y="2469931"/>
                    </a:cubicBezTo>
                    <a:cubicBezTo>
                      <a:pt x="151130" y="2306990"/>
                      <a:pt x="54610" y="2110521"/>
                      <a:pt x="28702" y="1898939"/>
                    </a:cubicBezTo>
                    <a:cubicBezTo>
                      <a:pt x="0" y="1522761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941495" y="7620"/>
                    </a:cubicBezTo>
                    <a:cubicBezTo>
                      <a:pt x="16654228" y="0"/>
                      <a:pt x="16979729" y="39624"/>
                      <a:pt x="17255573" y="32004"/>
                    </a:cubicBezTo>
                    <a:cubicBezTo>
                      <a:pt x="17519225" y="24765"/>
                      <a:pt x="17864030" y="42672"/>
                      <a:pt x="18126667" y="72771"/>
                    </a:cubicBezTo>
                    <a:cubicBezTo>
                      <a:pt x="18561767" y="122428"/>
                      <a:pt x="18808783" y="161163"/>
                      <a:pt x="19059862" y="540258"/>
                    </a:cubicBezTo>
                    <a:cubicBezTo>
                      <a:pt x="19123869" y="638302"/>
                      <a:pt x="19181147" y="740664"/>
                      <a:pt x="19226868" y="848614"/>
                    </a:cubicBezTo>
                    <a:cubicBezTo>
                      <a:pt x="19313100" y="1052957"/>
                      <a:pt x="19351327" y="1273937"/>
                      <a:pt x="19322625" y="1720818"/>
                    </a:cubicBezTo>
                    <a:close/>
                  </a:path>
                </a:pathLst>
              </a:custGeom>
              <a:solidFill>
                <a:srgbClr val="EF735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655556" y="326570"/>
              <a:ext cx="7929358" cy="884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0"/>
                </a:lnSpc>
              </a:pPr>
              <a:r>
                <a:rPr lang="en-US" sz="4673" b="1" dirty="0">
                  <a:solidFill>
                    <a:srgbClr val="FFF9F0"/>
                  </a:solidFill>
                  <a:latin typeface="UTM Avo" panose="02040603050506020204" pitchFamily="18" charset="0"/>
                </a:rPr>
                <a:t>Em đã </a:t>
              </a:r>
              <a:r>
                <a:rPr lang="en-US" sz="4673" b="1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học</a:t>
              </a:r>
              <a:endParaRPr lang="en-US" sz="4673" b="1" dirty="0">
                <a:solidFill>
                  <a:srgbClr val="FFF9F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71600" y="2090319"/>
            <a:ext cx="15787380" cy="596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Đặc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sinh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của con người như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màu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mắt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cấu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tạo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các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cơ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quan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trong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cơ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thể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,…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được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hình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thành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ngay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từ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khi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là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phôi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thai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trong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bụng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mẹ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và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ít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thay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đổi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Đặc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điểm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xã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hội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của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mỗi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người như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tính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cách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vui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vẻ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thích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để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tóc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ngắn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,…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hình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thành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do ảnh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hưởng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của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văn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hoá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, giáo </a:t>
            </a:r>
            <a:r>
              <a:rPr lang="en-US" sz="4400" b="1" dirty="0" err="1">
                <a:solidFill>
                  <a:srgbClr val="2D446E"/>
                </a:solidFill>
                <a:latin typeface="UTM Avo" panose="02040603050506020204" pitchFamily="18" charset="0"/>
              </a:rPr>
              <a:t>dục</a:t>
            </a:r>
            <a:r>
              <a:rPr lang="en-US" sz="4400" b="1" dirty="0">
                <a:solidFill>
                  <a:srgbClr val="2D446E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584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34881" y="3655581"/>
            <a:ext cx="8368922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endParaRPr lang="en-US" sz="3399" dirty="0">
              <a:solidFill>
                <a:srgbClr val="2D446E"/>
              </a:solidFill>
              <a:latin typeface="Nunit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589040" y="428334"/>
            <a:ext cx="13109919" cy="1344444"/>
            <a:chOff x="0" y="0"/>
            <a:chExt cx="6204662" cy="179259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204662" cy="1792592"/>
              <a:chOff x="0" y="0"/>
              <a:chExt cx="10516033" cy="30381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9558" y="-6477"/>
                <a:ext cx="10554895" cy="3058512"/>
              </a:xfrm>
              <a:custGeom>
                <a:avLst/>
                <a:gdLst/>
                <a:ahLst/>
                <a:cxnLst/>
                <a:rect l="l" t="t" r="r" b="b"/>
                <a:pathLst>
                  <a:path w="10554895" h="3058512">
                    <a:moveTo>
                      <a:pt x="10526193" y="1701622"/>
                    </a:moveTo>
                    <a:cubicBezTo>
                      <a:pt x="10511714" y="1850742"/>
                      <a:pt x="10484156" y="1963645"/>
                      <a:pt x="10439960" y="2067531"/>
                    </a:cubicBezTo>
                    <a:cubicBezTo>
                      <a:pt x="10407321" y="2144112"/>
                      <a:pt x="10362236" y="2215486"/>
                      <a:pt x="10316643" y="2284955"/>
                    </a:cubicBezTo>
                    <a:cubicBezTo>
                      <a:pt x="10217329" y="2436466"/>
                      <a:pt x="10109379" y="2597502"/>
                      <a:pt x="9964091" y="2708627"/>
                    </a:cubicBezTo>
                    <a:cubicBezTo>
                      <a:pt x="9780576" y="2848835"/>
                      <a:pt x="9551341" y="2916272"/>
                      <a:pt x="9325916" y="2950308"/>
                    </a:cubicBezTo>
                    <a:cubicBezTo>
                      <a:pt x="9064550" y="2989805"/>
                      <a:pt x="8799882" y="2986884"/>
                      <a:pt x="8536230" y="2992853"/>
                    </a:cubicBezTo>
                    <a:cubicBezTo>
                      <a:pt x="8265720" y="2999076"/>
                      <a:pt x="7995591" y="3014951"/>
                      <a:pt x="7725462" y="3029556"/>
                    </a:cubicBezTo>
                    <a:cubicBezTo>
                      <a:pt x="2582291" y="3058512"/>
                      <a:pt x="1825117" y="3049114"/>
                      <a:pt x="1292479" y="2978883"/>
                    </a:cubicBezTo>
                    <a:cubicBezTo>
                      <a:pt x="841502" y="2919447"/>
                      <a:pt x="587502" y="2809084"/>
                      <a:pt x="286639" y="2447261"/>
                    </a:cubicBezTo>
                    <a:cubicBezTo>
                      <a:pt x="151130" y="2284320"/>
                      <a:pt x="54610" y="2087851"/>
                      <a:pt x="28702" y="1876269"/>
                    </a:cubicBezTo>
                    <a:cubicBezTo>
                      <a:pt x="0" y="1512170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5368965" y="7620"/>
                    </a:cubicBezTo>
                    <a:cubicBezTo>
                      <a:pt x="7857796" y="0"/>
                      <a:pt x="8183297" y="39624"/>
                      <a:pt x="8459141" y="32004"/>
                    </a:cubicBezTo>
                    <a:cubicBezTo>
                      <a:pt x="8722793" y="24765"/>
                      <a:pt x="9067598" y="42672"/>
                      <a:pt x="9330234" y="72771"/>
                    </a:cubicBezTo>
                    <a:cubicBezTo>
                      <a:pt x="9765336" y="122428"/>
                      <a:pt x="10012351" y="161163"/>
                      <a:pt x="10263430" y="540258"/>
                    </a:cubicBezTo>
                    <a:cubicBezTo>
                      <a:pt x="10327438" y="638302"/>
                      <a:pt x="10384715" y="740664"/>
                      <a:pt x="10430435" y="848614"/>
                    </a:cubicBezTo>
                    <a:cubicBezTo>
                      <a:pt x="10516668" y="1052957"/>
                      <a:pt x="10554895" y="1273937"/>
                      <a:pt x="10526193" y="1701622"/>
                    </a:cubicBezTo>
                    <a:close/>
                  </a:path>
                </a:pathLst>
              </a:custGeom>
              <a:solidFill>
                <a:srgbClr val="2D446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40184" y="401127"/>
              <a:ext cx="5324294" cy="106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của </a:t>
              </a: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và </a:t>
              </a:r>
              <a:r>
                <a:rPr lang="en-US" sz="5400" dirty="0" err="1">
                  <a:solidFill>
                    <a:srgbClr val="FFF9F0"/>
                  </a:solidFill>
                  <a:latin typeface="UTM Avo" panose="02040603050506020204" pitchFamily="18" charset="0"/>
                </a:rPr>
                <a:t>lưu</a:t>
              </a:r>
              <a:r>
                <a:rPr lang="en-US" sz="5400" dirty="0">
                  <a:solidFill>
                    <a:srgbClr val="FFF9F0"/>
                  </a:solidFill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560319" y="6453891"/>
            <a:ext cx="2703142" cy="3726136"/>
          </a:xfrm>
          <a:custGeom>
            <a:avLst/>
            <a:gdLst/>
            <a:ahLst/>
            <a:cxnLst/>
            <a:rect l="l" t="t" r="r" b="b"/>
            <a:pathLst>
              <a:path w="2703142" h="3726136">
                <a:moveTo>
                  <a:pt x="0" y="0"/>
                </a:moveTo>
                <a:lnTo>
                  <a:pt x="2703142" y="0"/>
                </a:lnTo>
                <a:lnTo>
                  <a:pt x="2703142" y="3726136"/>
                </a:lnTo>
                <a:lnTo>
                  <a:pt x="0" y="372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F55059-5A0F-338A-B8BA-1AFF92ADB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233" y="2326613"/>
            <a:ext cx="10705342" cy="7424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" b="-186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47202" y="3220923"/>
            <a:ext cx="8733353" cy="7066077"/>
          </a:xfrm>
          <a:custGeom>
            <a:avLst/>
            <a:gdLst/>
            <a:ahLst/>
            <a:cxnLst/>
            <a:rect l="l" t="t" r="r" b="b"/>
            <a:pathLst>
              <a:path w="8733353" h="7066077">
                <a:moveTo>
                  <a:pt x="0" y="0"/>
                </a:moveTo>
                <a:lnTo>
                  <a:pt x="8733354" y="0"/>
                </a:lnTo>
                <a:lnTo>
                  <a:pt x="8733354" y="7066077"/>
                </a:lnTo>
                <a:lnTo>
                  <a:pt x="0" y="7066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688">
            <a:off x="12538345" y="7930123"/>
            <a:ext cx="1643501" cy="1643501"/>
          </a:xfrm>
          <a:custGeom>
            <a:avLst/>
            <a:gdLst/>
            <a:ahLst/>
            <a:cxnLst/>
            <a:rect l="l" t="t" r="r" b="b"/>
            <a:pathLst>
              <a:path w="1643501" h="1643501">
                <a:moveTo>
                  <a:pt x="0" y="0"/>
                </a:moveTo>
                <a:lnTo>
                  <a:pt x="1643501" y="0"/>
                </a:lnTo>
                <a:lnTo>
                  <a:pt x="1643501" y="1643501"/>
                </a:lnTo>
                <a:lnTo>
                  <a:pt x="0" y="1643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2899" y="5711600"/>
            <a:ext cx="909162" cy="974973"/>
          </a:xfrm>
          <a:custGeom>
            <a:avLst/>
            <a:gdLst/>
            <a:ahLst/>
            <a:cxnLst/>
            <a:rect l="l" t="t" r="r" b="b"/>
            <a:pathLst>
              <a:path w="909162" h="974973">
                <a:moveTo>
                  <a:pt x="0" y="0"/>
                </a:moveTo>
                <a:lnTo>
                  <a:pt x="909162" y="0"/>
                </a:lnTo>
                <a:lnTo>
                  <a:pt x="909162" y="974973"/>
                </a:lnTo>
                <a:lnTo>
                  <a:pt x="0" y="974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5064" y="5409624"/>
            <a:ext cx="1297015" cy="1215951"/>
          </a:xfrm>
          <a:custGeom>
            <a:avLst/>
            <a:gdLst/>
            <a:ahLst/>
            <a:cxnLst/>
            <a:rect l="l" t="t" r="r" b="b"/>
            <a:pathLst>
              <a:path w="1297015" h="1215951">
                <a:moveTo>
                  <a:pt x="0" y="0"/>
                </a:moveTo>
                <a:lnTo>
                  <a:pt x="1297014" y="0"/>
                </a:lnTo>
                <a:lnTo>
                  <a:pt x="1297014" y="1215951"/>
                </a:lnTo>
                <a:lnTo>
                  <a:pt x="0" y="12159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5520" y="7031551"/>
            <a:ext cx="988030" cy="1210282"/>
          </a:xfrm>
          <a:custGeom>
            <a:avLst/>
            <a:gdLst/>
            <a:ahLst/>
            <a:cxnLst/>
            <a:rect l="l" t="t" r="r" b="b"/>
            <a:pathLst>
              <a:path w="988030" h="1210282">
                <a:moveTo>
                  <a:pt x="0" y="0"/>
                </a:moveTo>
                <a:lnTo>
                  <a:pt x="988031" y="0"/>
                </a:lnTo>
                <a:lnTo>
                  <a:pt x="988031" y="1210282"/>
                </a:lnTo>
                <a:lnTo>
                  <a:pt x="0" y="1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20206">
            <a:off x="-711233" y="6076385"/>
            <a:ext cx="1877377" cy="2607468"/>
          </a:xfrm>
          <a:custGeom>
            <a:avLst/>
            <a:gdLst/>
            <a:ahLst/>
            <a:cxnLst/>
            <a:rect l="l" t="t" r="r" b="b"/>
            <a:pathLst>
              <a:path w="1877377" h="2607468">
                <a:moveTo>
                  <a:pt x="0" y="0"/>
                </a:moveTo>
                <a:lnTo>
                  <a:pt x="1877377" y="0"/>
                </a:lnTo>
                <a:lnTo>
                  <a:pt x="1877377" y="2607468"/>
                </a:lnTo>
                <a:lnTo>
                  <a:pt x="0" y="260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01523" flipH="1">
            <a:off x="17361002" y="7477149"/>
            <a:ext cx="942062" cy="2149935"/>
          </a:xfrm>
          <a:custGeom>
            <a:avLst/>
            <a:gdLst/>
            <a:ahLst/>
            <a:cxnLst/>
            <a:rect l="l" t="t" r="r" b="b"/>
            <a:pathLst>
              <a:path w="942062" h="2149935">
                <a:moveTo>
                  <a:pt x="942063" y="0"/>
                </a:moveTo>
                <a:lnTo>
                  <a:pt x="0" y="0"/>
                </a:lnTo>
                <a:lnTo>
                  <a:pt x="0" y="2149935"/>
                </a:lnTo>
                <a:lnTo>
                  <a:pt x="942063" y="2149935"/>
                </a:lnTo>
                <a:lnTo>
                  <a:pt x="942063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71830" flipH="1">
            <a:off x="15696299" y="5949668"/>
            <a:ext cx="884990" cy="1386736"/>
          </a:xfrm>
          <a:custGeom>
            <a:avLst/>
            <a:gdLst/>
            <a:ahLst/>
            <a:cxnLst/>
            <a:rect l="l" t="t" r="r" b="b"/>
            <a:pathLst>
              <a:path w="884990" h="1386736">
                <a:moveTo>
                  <a:pt x="884990" y="0"/>
                </a:moveTo>
                <a:lnTo>
                  <a:pt x="0" y="0"/>
                </a:lnTo>
                <a:lnTo>
                  <a:pt x="0" y="1386736"/>
                </a:lnTo>
                <a:lnTo>
                  <a:pt x="884990" y="1386736"/>
                </a:lnTo>
                <a:lnTo>
                  <a:pt x="88499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64576">
            <a:off x="17417010" y="2803353"/>
            <a:ext cx="2275268" cy="1340340"/>
          </a:xfrm>
          <a:custGeom>
            <a:avLst/>
            <a:gdLst/>
            <a:ahLst/>
            <a:cxnLst/>
            <a:rect l="l" t="t" r="r" b="b"/>
            <a:pathLst>
              <a:path w="2275268" h="1340340">
                <a:moveTo>
                  <a:pt x="0" y="0"/>
                </a:moveTo>
                <a:lnTo>
                  <a:pt x="2275267" y="0"/>
                </a:lnTo>
                <a:lnTo>
                  <a:pt x="2275267" y="1340340"/>
                </a:lnTo>
                <a:lnTo>
                  <a:pt x="0" y="13403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192795">
            <a:off x="404842" y="9820842"/>
            <a:ext cx="2276917" cy="583719"/>
          </a:xfrm>
          <a:custGeom>
            <a:avLst/>
            <a:gdLst/>
            <a:ahLst/>
            <a:cxnLst/>
            <a:rect l="l" t="t" r="r" b="b"/>
            <a:pathLst>
              <a:path w="2276917" h="583719">
                <a:moveTo>
                  <a:pt x="0" y="0"/>
                </a:moveTo>
                <a:lnTo>
                  <a:pt x="2276916" y="0"/>
                </a:lnTo>
                <a:lnTo>
                  <a:pt x="2276916" y="583718"/>
                </a:lnTo>
                <a:lnTo>
                  <a:pt x="0" y="5837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59169">
            <a:off x="17358006" y="5644806"/>
            <a:ext cx="948055" cy="522292"/>
          </a:xfrm>
          <a:custGeom>
            <a:avLst/>
            <a:gdLst/>
            <a:ahLst/>
            <a:cxnLst/>
            <a:rect l="l" t="t" r="r" b="b"/>
            <a:pathLst>
              <a:path w="948055" h="522292">
                <a:moveTo>
                  <a:pt x="0" y="0"/>
                </a:moveTo>
                <a:lnTo>
                  <a:pt x="948055" y="0"/>
                </a:lnTo>
                <a:lnTo>
                  <a:pt x="948055" y="522292"/>
                </a:lnTo>
                <a:lnTo>
                  <a:pt x="0" y="52229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259169">
            <a:off x="-100589" y="3310183"/>
            <a:ext cx="948055" cy="522292"/>
          </a:xfrm>
          <a:custGeom>
            <a:avLst/>
            <a:gdLst/>
            <a:ahLst/>
            <a:cxnLst/>
            <a:rect l="l" t="t" r="r" b="b"/>
            <a:pathLst>
              <a:path w="948055" h="522292">
                <a:moveTo>
                  <a:pt x="0" y="0"/>
                </a:moveTo>
                <a:lnTo>
                  <a:pt x="948055" y="0"/>
                </a:lnTo>
                <a:lnTo>
                  <a:pt x="948055" y="522292"/>
                </a:lnTo>
                <a:lnTo>
                  <a:pt x="0" y="52229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44770" y="1461995"/>
            <a:ext cx="14200886" cy="1613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32"/>
              </a:lnSpc>
              <a:spcBef>
                <a:spcPct val="0"/>
              </a:spcBef>
            </a:pPr>
            <a:r>
              <a:rPr lang="en-US" sz="9952" spc="467" dirty="0">
                <a:solidFill>
                  <a:srgbClr val="FFFEFE"/>
                </a:solidFill>
                <a:latin typeface="UTM Avo 2"/>
              </a:rPr>
              <a:t>BÀI 24: NAM VÀ NỮ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8378090" y="576400"/>
            <a:ext cx="1934246" cy="9045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35505" y="-853955"/>
            <a:ext cx="12879505" cy="5119603"/>
          </a:xfrm>
          <a:custGeom>
            <a:avLst/>
            <a:gdLst/>
            <a:ahLst/>
            <a:cxnLst/>
            <a:rect l="l" t="t" r="r" b="b"/>
            <a:pathLst>
              <a:path w="12879505" h="5119603">
                <a:moveTo>
                  <a:pt x="0" y="0"/>
                </a:moveTo>
                <a:lnTo>
                  <a:pt x="12879505" y="0"/>
                </a:lnTo>
                <a:lnTo>
                  <a:pt x="12879505" y="5119604"/>
                </a:lnTo>
                <a:lnTo>
                  <a:pt x="0" y="511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5444712"/>
            <a:ext cx="12181857" cy="4842288"/>
          </a:xfrm>
          <a:custGeom>
            <a:avLst/>
            <a:gdLst/>
            <a:ahLst/>
            <a:cxnLst/>
            <a:rect l="l" t="t" r="r" b="b"/>
            <a:pathLst>
              <a:path w="12181857" h="4842288">
                <a:moveTo>
                  <a:pt x="0" y="0"/>
                </a:moveTo>
                <a:lnTo>
                  <a:pt x="12181857" y="0"/>
                </a:lnTo>
                <a:lnTo>
                  <a:pt x="12181857" y="4842288"/>
                </a:lnTo>
                <a:lnTo>
                  <a:pt x="0" y="4842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35965" y="1317986"/>
            <a:ext cx="6672993" cy="10392720"/>
          </a:xfrm>
          <a:custGeom>
            <a:avLst/>
            <a:gdLst/>
            <a:ahLst/>
            <a:cxnLst/>
            <a:rect l="l" t="t" r="r" b="b"/>
            <a:pathLst>
              <a:path w="6672993" h="10392720">
                <a:moveTo>
                  <a:pt x="0" y="0"/>
                </a:moveTo>
                <a:lnTo>
                  <a:pt x="6672992" y="0"/>
                </a:lnTo>
                <a:lnTo>
                  <a:pt x="6672992" y="10392720"/>
                </a:lnTo>
                <a:lnTo>
                  <a:pt x="0" y="10392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91EB5-ECF6-DC61-284D-400B36DC12B7}"/>
              </a:ext>
            </a:extLst>
          </p:cNvPr>
          <p:cNvGrpSpPr/>
          <p:nvPr/>
        </p:nvGrpSpPr>
        <p:grpSpPr>
          <a:xfrm>
            <a:off x="4599365" y="1800225"/>
            <a:ext cx="12659935" cy="6686550"/>
            <a:chOff x="4599365" y="1800225"/>
            <a:chExt cx="12659935" cy="66865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DB7A1A-B619-04AB-3FF8-D102C0B0F542}"/>
                </a:ext>
              </a:extLst>
            </p:cNvPr>
            <p:cNvGrpSpPr/>
            <p:nvPr/>
          </p:nvGrpSpPr>
          <p:grpSpPr>
            <a:xfrm>
              <a:off x="4599365" y="1800225"/>
              <a:ext cx="12659935" cy="6686550"/>
              <a:chOff x="4599365" y="1800225"/>
              <a:chExt cx="12659935" cy="668655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4599365" y="1800225"/>
                <a:ext cx="12659935" cy="6686550"/>
                <a:chOff x="0" y="0"/>
                <a:chExt cx="1538909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1538909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909" h="812800">
                      <a:moveTo>
                        <a:pt x="769455" y="0"/>
                      </a:moveTo>
                      <a:cubicBezTo>
                        <a:pt x="344497" y="0"/>
                        <a:pt x="0" y="181951"/>
                        <a:pt x="0" y="406400"/>
                      </a:cubicBezTo>
                      <a:cubicBezTo>
                        <a:pt x="0" y="630849"/>
                        <a:pt x="344497" y="812800"/>
                        <a:pt x="769455" y="812800"/>
                      </a:cubicBezTo>
                      <a:cubicBezTo>
                        <a:pt x="1194413" y="812800"/>
                        <a:pt x="1538909" y="630849"/>
                        <a:pt x="1538909" y="406400"/>
                      </a:cubicBezTo>
                      <a:cubicBezTo>
                        <a:pt x="1538909" y="181951"/>
                        <a:pt x="1194413" y="0"/>
                        <a:pt x="7694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144273" y="38100"/>
                  <a:ext cx="1250364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8" name="TextBox 8"/>
              <p:cNvSpPr txBox="1"/>
              <p:nvPr/>
            </p:nvSpPr>
            <p:spPr>
              <a:xfrm>
                <a:off x="6719332" y="2785254"/>
                <a:ext cx="8420001" cy="10279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511"/>
                  </a:lnSpc>
                </a:pPr>
                <a:r>
                  <a:rPr lang="en-US" sz="8254" spc="-222" dirty="0">
                    <a:solidFill>
                      <a:srgbClr val="F2BD01"/>
                    </a:solidFill>
                    <a:latin typeface="UTM Avo 1"/>
                  </a:rPr>
                  <a:t>MỤC TIÊU</a:t>
                </a: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814927" y="4160874"/>
              <a:ext cx="10181213" cy="3682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879"/>
                </a:lnSpc>
              </a:pPr>
              <a:r>
                <a:rPr lang="en-US" sz="3999" spc="-107" dirty="0">
                  <a:solidFill>
                    <a:srgbClr val="FF3131"/>
                  </a:solidFill>
                  <a:latin typeface="UTM Avo 3"/>
                </a:rPr>
                <a:t>1.</a:t>
              </a:r>
              <a:r>
                <a:rPr lang="en-US" sz="3999" spc="-107" dirty="0">
                  <a:solidFill>
                    <a:srgbClr val="D75443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Phân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biệt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được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đặc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điểm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sinh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học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và đặc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điểm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xã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hội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của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nam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và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nữ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.</a:t>
              </a:r>
            </a:p>
            <a:p>
              <a:pPr algn="just">
                <a:lnSpc>
                  <a:spcPts val="5879"/>
                </a:lnSpc>
              </a:pPr>
              <a:r>
                <a:rPr lang="en-US" sz="3999" spc="-107" dirty="0">
                  <a:solidFill>
                    <a:srgbClr val="FF3131"/>
                  </a:solidFill>
                  <a:latin typeface="UTM Avo 3"/>
                </a:rPr>
                <a:t>2.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Thể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hiện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được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thái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độ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và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thực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hiện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tôn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trọng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các bạn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cùng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giới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và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khác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 </a:t>
              </a:r>
              <a:r>
                <a:rPr lang="en-US" sz="3999" spc="-107" dirty="0" err="1">
                  <a:solidFill>
                    <a:srgbClr val="000000"/>
                  </a:solidFill>
                  <a:latin typeface="UTM Avo 3"/>
                </a:rPr>
                <a:t>giới</a:t>
              </a:r>
              <a:r>
                <a:rPr lang="en-US" sz="3999" spc="-107" dirty="0">
                  <a:solidFill>
                    <a:srgbClr val="000000"/>
                  </a:solidFill>
                  <a:latin typeface="UTM Avo 3"/>
                </a:rPr>
                <a:t>.</a:t>
              </a:r>
            </a:p>
            <a:p>
              <a:pPr algn="just">
                <a:lnSpc>
                  <a:spcPts val="5879"/>
                </a:lnSpc>
              </a:pPr>
              <a:endParaRPr lang="en-US" sz="3999" spc="-107" dirty="0">
                <a:solidFill>
                  <a:srgbClr val="000000"/>
                </a:solidFill>
                <a:latin typeface="UTM Avo 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A05BBD-AAE1-F816-DAA3-7A81C5FD6E72}"/>
              </a:ext>
            </a:extLst>
          </p:cNvPr>
          <p:cNvGrpSpPr/>
          <p:nvPr/>
        </p:nvGrpSpPr>
        <p:grpSpPr>
          <a:xfrm>
            <a:off x="1106929" y="1118623"/>
            <a:ext cx="10601646" cy="8373114"/>
            <a:chOff x="1106929" y="1118623"/>
            <a:chExt cx="10601646" cy="8373114"/>
          </a:xfrm>
        </p:grpSpPr>
        <p:grpSp>
          <p:nvGrpSpPr>
            <p:cNvPr id="2" name="Group 2"/>
            <p:cNvGrpSpPr/>
            <p:nvPr/>
          </p:nvGrpSpPr>
          <p:grpSpPr>
            <a:xfrm>
              <a:off x="1106929" y="1118623"/>
              <a:ext cx="10601646" cy="8373114"/>
              <a:chOff x="-19559" y="-6477"/>
              <a:chExt cx="11889257" cy="939006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9559" y="-6477"/>
                <a:ext cx="11889257" cy="9390062"/>
              </a:xfrm>
              <a:custGeom>
                <a:avLst/>
                <a:gdLst/>
                <a:ahLst/>
                <a:cxnLst/>
                <a:rect l="l" t="t" r="r" b="b"/>
                <a:pathLst>
                  <a:path w="11889257" h="9390062">
                    <a:moveTo>
                      <a:pt x="11860555" y="7062965"/>
                    </a:moveTo>
                    <a:cubicBezTo>
                      <a:pt x="11846077" y="8182292"/>
                      <a:pt x="11818518" y="8295195"/>
                      <a:pt x="11774322" y="8399081"/>
                    </a:cubicBezTo>
                    <a:cubicBezTo>
                      <a:pt x="11741684" y="8475662"/>
                      <a:pt x="11696598" y="8547036"/>
                      <a:pt x="11651005" y="8616505"/>
                    </a:cubicBezTo>
                    <a:cubicBezTo>
                      <a:pt x="11551691" y="8768016"/>
                      <a:pt x="11443741" y="8929052"/>
                      <a:pt x="11298453" y="9040177"/>
                    </a:cubicBezTo>
                    <a:cubicBezTo>
                      <a:pt x="11114938" y="9180385"/>
                      <a:pt x="10885703" y="9247822"/>
                      <a:pt x="10660278" y="9281858"/>
                    </a:cubicBezTo>
                    <a:cubicBezTo>
                      <a:pt x="10398912" y="9321355"/>
                      <a:pt x="10134244" y="9318434"/>
                      <a:pt x="9870592" y="9324403"/>
                    </a:cubicBezTo>
                    <a:cubicBezTo>
                      <a:pt x="9600083" y="9330626"/>
                      <a:pt x="9329953" y="9346501"/>
                      <a:pt x="9059824" y="9361106"/>
                    </a:cubicBezTo>
                    <a:cubicBezTo>
                      <a:pt x="2582291" y="9390062"/>
                      <a:pt x="1825117" y="9380664"/>
                      <a:pt x="1292479" y="9310433"/>
                    </a:cubicBezTo>
                    <a:cubicBezTo>
                      <a:pt x="841502" y="9250997"/>
                      <a:pt x="587502" y="9140634"/>
                      <a:pt x="286639" y="8778811"/>
                    </a:cubicBezTo>
                    <a:cubicBezTo>
                      <a:pt x="151130" y="8615870"/>
                      <a:pt x="54610" y="8419401"/>
                      <a:pt x="28702" y="8207819"/>
                    </a:cubicBezTo>
                    <a:cubicBezTo>
                      <a:pt x="0" y="4470044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062588" y="7620"/>
                    </a:cubicBezTo>
                    <a:cubicBezTo>
                      <a:pt x="9192159" y="0"/>
                      <a:pt x="9517660" y="39624"/>
                      <a:pt x="9793503" y="32004"/>
                    </a:cubicBezTo>
                    <a:cubicBezTo>
                      <a:pt x="10057155" y="24765"/>
                      <a:pt x="10401961" y="42672"/>
                      <a:pt x="10664597" y="72771"/>
                    </a:cubicBezTo>
                    <a:cubicBezTo>
                      <a:pt x="11099698" y="122428"/>
                      <a:pt x="11346713" y="161163"/>
                      <a:pt x="11597792" y="540258"/>
                    </a:cubicBezTo>
                    <a:cubicBezTo>
                      <a:pt x="11661800" y="638302"/>
                      <a:pt x="11719077" y="740664"/>
                      <a:pt x="11764798" y="848614"/>
                    </a:cubicBezTo>
                    <a:cubicBezTo>
                      <a:pt x="11851030" y="1052957"/>
                      <a:pt x="11889258" y="1273937"/>
                      <a:pt x="11860555" y="7062965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  <p:txBody>
              <a:bodyPr/>
              <a:lstStyle/>
              <a:p>
                <a:endParaRPr lang="en-SG"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828800" y="2920994"/>
              <a:ext cx="9723360" cy="3629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Em và các bạn trong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lớp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có đặc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bên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ngoài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nào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giống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nhau, </a:t>
              </a:r>
              <a:r>
                <a:rPr lang="en-US" sz="5501" dirty="0" err="1">
                  <a:solidFill>
                    <a:srgbClr val="2D446E"/>
                  </a:solidFill>
                  <a:latin typeface="UTM Avo" panose="02040603050506020204" pitchFamily="18" charset="0"/>
                </a:rPr>
                <a:t>khác</a:t>
              </a:r>
              <a:r>
                <a:rPr lang="en-US" sz="5501" dirty="0">
                  <a:solidFill>
                    <a:srgbClr val="2D446E"/>
                  </a:solidFill>
                  <a:latin typeface="UTM Avo" panose="02040603050506020204" pitchFamily="18" charset="0"/>
                </a:rPr>
                <a:t> nhau?  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286355" y="-108019"/>
            <a:ext cx="7469531" cy="10819831"/>
            <a:chOff x="0" y="0"/>
            <a:chExt cx="1967284" cy="28496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7284" cy="2849667"/>
            </a:xfrm>
            <a:custGeom>
              <a:avLst/>
              <a:gdLst/>
              <a:ahLst/>
              <a:cxnLst/>
              <a:rect l="l" t="t" r="r" b="b"/>
              <a:pathLst>
                <a:path w="1967284" h="2849667">
                  <a:moveTo>
                    <a:pt x="0" y="0"/>
                  </a:moveTo>
                  <a:lnTo>
                    <a:pt x="1967284" y="0"/>
                  </a:lnTo>
                  <a:lnTo>
                    <a:pt x="1967284" y="2849667"/>
                  </a:lnTo>
                  <a:lnTo>
                    <a:pt x="0" y="2849667"/>
                  </a:lnTo>
                  <a:close/>
                </a:path>
              </a:pathLst>
            </a:custGeom>
            <a:solidFill>
              <a:srgbClr val="A5BFD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67284" cy="2868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2041493" y="3520021"/>
            <a:ext cx="5122762" cy="7434088"/>
          </a:xfrm>
          <a:custGeom>
            <a:avLst/>
            <a:gdLst/>
            <a:ahLst/>
            <a:cxnLst/>
            <a:rect l="l" t="t" r="r" b="b"/>
            <a:pathLst>
              <a:path w="5122762" h="7434088">
                <a:moveTo>
                  <a:pt x="0" y="0"/>
                </a:moveTo>
                <a:lnTo>
                  <a:pt x="5122762" y="0"/>
                </a:lnTo>
                <a:lnTo>
                  <a:pt x="5122762" y="7434088"/>
                </a:lnTo>
                <a:lnTo>
                  <a:pt x="0" y="743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754181" y="7192749"/>
            <a:ext cx="7307141" cy="172714"/>
          </a:xfrm>
          <a:custGeom>
            <a:avLst/>
            <a:gdLst/>
            <a:ahLst/>
            <a:cxnLst/>
            <a:rect l="l" t="t" r="r" b="b"/>
            <a:pathLst>
              <a:path w="7307141" h="172714">
                <a:moveTo>
                  <a:pt x="0" y="0"/>
                </a:moveTo>
                <a:lnTo>
                  <a:pt x="7307141" y="0"/>
                </a:lnTo>
                <a:lnTo>
                  <a:pt x="7307141" y="172714"/>
                </a:lnTo>
                <a:lnTo>
                  <a:pt x="0" y="172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42070">
            <a:off x="10303622" y="2149665"/>
            <a:ext cx="677740" cy="352425"/>
          </a:xfrm>
          <a:custGeom>
            <a:avLst/>
            <a:gdLst/>
            <a:ahLst/>
            <a:cxnLst/>
            <a:rect l="l" t="t" r="r" b="b"/>
            <a:pathLst>
              <a:path w="677740" h="352425">
                <a:moveTo>
                  <a:pt x="0" y="0"/>
                </a:moveTo>
                <a:lnTo>
                  <a:pt x="677740" y="0"/>
                </a:lnTo>
                <a:lnTo>
                  <a:pt x="677740" y="352425"/>
                </a:lnTo>
                <a:lnTo>
                  <a:pt x="0" y="35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1E29E-815D-1FA3-C656-9CCE65B9E25A}"/>
              </a:ext>
            </a:extLst>
          </p:cNvPr>
          <p:cNvGrpSpPr/>
          <p:nvPr/>
        </p:nvGrpSpPr>
        <p:grpSpPr>
          <a:xfrm>
            <a:off x="3465520" y="698695"/>
            <a:ext cx="5678480" cy="1354589"/>
            <a:chOff x="3465520" y="698695"/>
            <a:chExt cx="5678480" cy="1354589"/>
          </a:xfrm>
        </p:grpSpPr>
        <p:grpSp>
          <p:nvGrpSpPr>
            <p:cNvPr id="8" name="Group 8"/>
            <p:cNvGrpSpPr/>
            <p:nvPr/>
          </p:nvGrpSpPr>
          <p:grpSpPr>
            <a:xfrm>
              <a:off x="3465520" y="698695"/>
              <a:ext cx="5678480" cy="1354589"/>
              <a:chOff x="0" y="0"/>
              <a:chExt cx="12736129" cy="30381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A5BFD1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759402" y="1023235"/>
              <a:ext cx="5090717" cy="753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1"/>
                </a:lnSpc>
              </a:pPr>
              <a:r>
                <a:rPr lang="en-US" sz="53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KHỞI ĐỘNG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4151" y="6307384"/>
            <a:ext cx="7008722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D446E"/>
                </a:solidFill>
                <a:latin typeface="Nunito"/>
              </a:rPr>
              <a:t>Hear the sledges with the bells— 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D446E"/>
                </a:solidFill>
                <a:latin typeface="Nunito"/>
              </a:rPr>
              <a:t>Silver bells! 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D446E"/>
                </a:solidFill>
                <a:latin typeface="Nunito"/>
              </a:rPr>
              <a:t>What a world of merriment their melody foretells! 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D446E"/>
                </a:solidFill>
                <a:latin typeface="Nunito"/>
              </a:rPr>
              <a:t>How they </a:t>
            </a:r>
            <a:r>
              <a:rPr lang="en-US" sz="2199" u="sng">
                <a:solidFill>
                  <a:srgbClr val="2D446E"/>
                </a:solidFill>
                <a:latin typeface="Nunito Bold"/>
              </a:rPr>
              <a:t>tinkle, tinkle, tinkle, 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D446E"/>
                </a:solidFill>
                <a:latin typeface="Nunito"/>
              </a:rPr>
              <a:t>In the icy air of night!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694442" y="495300"/>
            <a:ext cx="13535929" cy="2645509"/>
            <a:chOff x="-11500" y="-3808"/>
            <a:chExt cx="14237315" cy="3527347"/>
          </a:xfrm>
        </p:grpSpPr>
        <p:grpSp>
          <p:nvGrpSpPr>
            <p:cNvPr id="4" name="Group 4"/>
            <p:cNvGrpSpPr/>
            <p:nvPr/>
          </p:nvGrpSpPr>
          <p:grpSpPr>
            <a:xfrm>
              <a:off x="-11500" y="-3808"/>
              <a:ext cx="14237315" cy="3527347"/>
              <a:chOff x="-19558" y="-6476"/>
              <a:chExt cx="24214106" cy="599913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9558" y="-6476"/>
                <a:ext cx="24214106" cy="5999134"/>
              </a:xfrm>
              <a:custGeom>
                <a:avLst/>
                <a:gdLst/>
                <a:ahLst/>
                <a:cxnLst/>
                <a:rect l="l" t="t" r="r" b="b"/>
                <a:pathLst>
                  <a:path w="24214106" h="4500392">
                    <a:moveTo>
                      <a:pt x="24185404" y="2922557"/>
                    </a:moveTo>
                    <a:cubicBezTo>
                      <a:pt x="24170926" y="3292622"/>
                      <a:pt x="24143368" y="3405525"/>
                      <a:pt x="24099170" y="3509410"/>
                    </a:cubicBezTo>
                    <a:cubicBezTo>
                      <a:pt x="24066532" y="3585992"/>
                      <a:pt x="24021446" y="3657366"/>
                      <a:pt x="23975854" y="3726835"/>
                    </a:cubicBezTo>
                    <a:cubicBezTo>
                      <a:pt x="23876541" y="3878346"/>
                      <a:pt x="23768591" y="4039382"/>
                      <a:pt x="23623302" y="4150507"/>
                    </a:cubicBezTo>
                    <a:cubicBezTo>
                      <a:pt x="23439787" y="4290715"/>
                      <a:pt x="23210552" y="4358151"/>
                      <a:pt x="22985127" y="4392188"/>
                    </a:cubicBezTo>
                    <a:cubicBezTo>
                      <a:pt x="22723761" y="4431685"/>
                      <a:pt x="22459094" y="4428764"/>
                      <a:pt x="22195442" y="4434733"/>
                    </a:cubicBezTo>
                    <a:cubicBezTo>
                      <a:pt x="21924931" y="4440956"/>
                      <a:pt x="21654802" y="4456831"/>
                      <a:pt x="21384673" y="4471436"/>
                    </a:cubicBezTo>
                    <a:cubicBezTo>
                      <a:pt x="2582291" y="4500392"/>
                      <a:pt x="1825117" y="4490994"/>
                      <a:pt x="1292479" y="4420763"/>
                    </a:cubicBezTo>
                    <a:cubicBezTo>
                      <a:pt x="841502" y="4361326"/>
                      <a:pt x="587502" y="4250964"/>
                      <a:pt x="286639" y="3889141"/>
                    </a:cubicBezTo>
                    <a:cubicBezTo>
                      <a:pt x="151130" y="3726200"/>
                      <a:pt x="54610" y="3529731"/>
                      <a:pt x="28702" y="3318149"/>
                    </a:cubicBezTo>
                    <a:cubicBezTo>
                      <a:pt x="0" y="218576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2469248" y="7620"/>
                    </a:cubicBezTo>
                    <a:cubicBezTo>
                      <a:pt x="21517007" y="0"/>
                      <a:pt x="21842508" y="39624"/>
                      <a:pt x="22118352" y="32004"/>
                    </a:cubicBezTo>
                    <a:cubicBezTo>
                      <a:pt x="22382004" y="24765"/>
                      <a:pt x="22726809" y="42672"/>
                      <a:pt x="22989446" y="72771"/>
                    </a:cubicBezTo>
                    <a:cubicBezTo>
                      <a:pt x="23424546" y="122428"/>
                      <a:pt x="23671562" y="161163"/>
                      <a:pt x="23922642" y="540258"/>
                    </a:cubicBezTo>
                    <a:cubicBezTo>
                      <a:pt x="23986649" y="638302"/>
                      <a:pt x="24043926" y="740664"/>
                      <a:pt x="24089647" y="848614"/>
                    </a:cubicBezTo>
                    <a:cubicBezTo>
                      <a:pt x="24175879" y="1052957"/>
                      <a:pt x="24214106" y="1273937"/>
                      <a:pt x="24185404" y="292255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0" y="500477"/>
              <a:ext cx="13675151" cy="2417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77" lvl="1" indent="-453388" algn="ctr">
                <a:lnSpc>
                  <a:spcPct val="150000"/>
                </a:lnSpc>
                <a:buAutoNum type="arabicPeriod"/>
              </a:pPr>
              <a:r>
                <a:rPr lang="en-US" sz="4199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 ĐẶC ĐIỂM SINH HỌC, ĐẶC ĐIỂM XÃ HỘI CỦA NAM VÀ NỮ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2716166" y="3664730"/>
            <a:ext cx="13514205" cy="7258254"/>
          </a:xfrm>
          <a:custGeom>
            <a:avLst/>
            <a:gdLst/>
            <a:ahLst/>
            <a:cxnLst/>
            <a:rect l="l" t="t" r="r" b="b"/>
            <a:pathLst>
              <a:path w="13514205" h="7258254">
                <a:moveTo>
                  <a:pt x="0" y="0"/>
                </a:moveTo>
                <a:lnTo>
                  <a:pt x="13514205" y="0"/>
                </a:lnTo>
                <a:lnTo>
                  <a:pt x="13514205" y="7258254"/>
                </a:lnTo>
                <a:lnTo>
                  <a:pt x="0" y="7258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159" y="515963"/>
            <a:ext cx="17030493" cy="9242935"/>
            <a:chOff x="0" y="0"/>
            <a:chExt cx="17249007" cy="9361529"/>
          </a:xfrm>
        </p:grpSpPr>
        <p:sp>
          <p:nvSpPr>
            <p:cNvPr id="3" name="Freeform 3"/>
            <p:cNvSpPr/>
            <p:nvPr/>
          </p:nvSpPr>
          <p:spPr>
            <a:xfrm>
              <a:off x="-19558" y="-6477"/>
              <a:ext cx="17287870" cy="9381850"/>
            </a:xfrm>
            <a:custGeom>
              <a:avLst/>
              <a:gdLst/>
              <a:ahLst/>
              <a:cxnLst/>
              <a:rect l="l" t="t" r="r" b="b"/>
              <a:pathLst>
                <a:path w="17287870" h="9381850">
                  <a:moveTo>
                    <a:pt x="17259168" y="7056010"/>
                  </a:moveTo>
                  <a:cubicBezTo>
                    <a:pt x="17244690" y="8174079"/>
                    <a:pt x="17217130" y="8286982"/>
                    <a:pt x="17172934" y="8390868"/>
                  </a:cubicBezTo>
                  <a:cubicBezTo>
                    <a:pt x="17140296" y="8467450"/>
                    <a:pt x="17095210" y="8538824"/>
                    <a:pt x="17049618" y="8608292"/>
                  </a:cubicBezTo>
                  <a:cubicBezTo>
                    <a:pt x="16950303" y="8759803"/>
                    <a:pt x="16842353" y="8920840"/>
                    <a:pt x="16697066" y="9031965"/>
                  </a:cubicBezTo>
                  <a:cubicBezTo>
                    <a:pt x="16513550" y="9172173"/>
                    <a:pt x="16284316" y="9239610"/>
                    <a:pt x="16058891" y="9273645"/>
                  </a:cubicBezTo>
                  <a:cubicBezTo>
                    <a:pt x="15797524" y="9313142"/>
                    <a:pt x="15532856" y="9310222"/>
                    <a:pt x="15269204" y="9316191"/>
                  </a:cubicBezTo>
                  <a:cubicBezTo>
                    <a:pt x="14998695" y="9322414"/>
                    <a:pt x="14728566" y="9338289"/>
                    <a:pt x="14458436" y="9352893"/>
                  </a:cubicBezTo>
                  <a:cubicBezTo>
                    <a:pt x="2582291" y="9381850"/>
                    <a:pt x="1825117" y="9372452"/>
                    <a:pt x="1292479" y="9302220"/>
                  </a:cubicBezTo>
                  <a:cubicBezTo>
                    <a:pt x="841502" y="9242785"/>
                    <a:pt x="587502" y="9132422"/>
                    <a:pt x="286639" y="8770599"/>
                  </a:cubicBezTo>
                  <a:cubicBezTo>
                    <a:pt x="151130" y="8607657"/>
                    <a:pt x="54610" y="8411189"/>
                    <a:pt x="28702" y="8199606"/>
                  </a:cubicBezTo>
                  <a:cubicBezTo>
                    <a:pt x="0" y="4466208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8868876" y="7620"/>
                  </a:cubicBezTo>
                  <a:cubicBezTo>
                    <a:pt x="14590771" y="0"/>
                    <a:pt x="14916272" y="39624"/>
                    <a:pt x="15192116" y="32004"/>
                  </a:cubicBezTo>
                  <a:cubicBezTo>
                    <a:pt x="15455768" y="24765"/>
                    <a:pt x="15800573" y="42672"/>
                    <a:pt x="16063208" y="72771"/>
                  </a:cubicBezTo>
                  <a:cubicBezTo>
                    <a:pt x="16498310" y="122428"/>
                    <a:pt x="16745325" y="161163"/>
                    <a:pt x="16996404" y="540258"/>
                  </a:cubicBezTo>
                  <a:cubicBezTo>
                    <a:pt x="17060412" y="638302"/>
                    <a:pt x="17117690" y="740664"/>
                    <a:pt x="17163409" y="848614"/>
                  </a:cubicBezTo>
                  <a:cubicBezTo>
                    <a:pt x="17249643" y="1052957"/>
                    <a:pt x="17287870" y="1273937"/>
                    <a:pt x="17259168" y="7056010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0B9C53-82D0-FA7B-C094-F8EBF60662B8}"/>
              </a:ext>
            </a:extLst>
          </p:cNvPr>
          <p:cNvGrpSpPr/>
          <p:nvPr/>
        </p:nvGrpSpPr>
        <p:grpSpPr>
          <a:xfrm>
            <a:off x="1752600" y="2655839"/>
            <a:ext cx="15153632" cy="5679922"/>
            <a:chOff x="1457048" y="1502404"/>
            <a:chExt cx="15153632" cy="5679922"/>
          </a:xfrm>
        </p:grpSpPr>
        <p:grpSp>
          <p:nvGrpSpPr>
            <p:cNvPr id="4" name="Group 4"/>
            <p:cNvGrpSpPr/>
            <p:nvPr/>
          </p:nvGrpSpPr>
          <p:grpSpPr>
            <a:xfrm>
              <a:off x="11049000" y="1529535"/>
              <a:ext cx="5561680" cy="556168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32016" y="0"/>
                    </a:moveTo>
                    <a:lnTo>
                      <a:pt x="780784" y="0"/>
                    </a:lnTo>
                    <a:cubicBezTo>
                      <a:pt x="789275" y="0"/>
                      <a:pt x="797418" y="3373"/>
                      <a:pt x="803423" y="9377"/>
                    </a:cubicBezTo>
                    <a:cubicBezTo>
                      <a:pt x="809427" y="15382"/>
                      <a:pt x="812800" y="23525"/>
                      <a:pt x="812800" y="32016"/>
                    </a:cubicBezTo>
                    <a:lnTo>
                      <a:pt x="812800" y="780784"/>
                    </a:lnTo>
                    <a:cubicBezTo>
                      <a:pt x="812800" y="789275"/>
                      <a:pt x="809427" y="797418"/>
                      <a:pt x="803423" y="803423"/>
                    </a:cubicBezTo>
                    <a:cubicBezTo>
                      <a:pt x="797418" y="809427"/>
                      <a:pt x="789275" y="812800"/>
                      <a:pt x="780784" y="812800"/>
                    </a:cubicBezTo>
                    <a:lnTo>
                      <a:pt x="32016" y="812800"/>
                    </a:lnTo>
                    <a:cubicBezTo>
                      <a:pt x="23525" y="812800"/>
                      <a:pt x="15382" y="809427"/>
                      <a:pt x="9377" y="803423"/>
                    </a:cubicBezTo>
                    <a:cubicBezTo>
                      <a:pt x="3373" y="797418"/>
                      <a:pt x="0" y="789275"/>
                      <a:pt x="0" y="780784"/>
                    </a:cubicBezTo>
                    <a:lnTo>
                      <a:pt x="0" y="32016"/>
                    </a:lnTo>
                    <a:cubicBezTo>
                      <a:pt x="0" y="23525"/>
                      <a:pt x="3373" y="15382"/>
                      <a:pt x="9377" y="9377"/>
                    </a:cubicBezTo>
                    <a:cubicBezTo>
                      <a:pt x="15382" y="3373"/>
                      <a:pt x="23525" y="0"/>
                      <a:pt x="32016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52621" r="-7545"/>
                </a:stretch>
              </a:blip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57048" y="1502404"/>
              <a:ext cx="5679922" cy="5679922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31350" y="0"/>
                    </a:moveTo>
                    <a:lnTo>
                      <a:pt x="781450" y="0"/>
                    </a:lnTo>
                    <a:cubicBezTo>
                      <a:pt x="789765" y="0"/>
                      <a:pt x="797739" y="3303"/>
                      <a:pt x="803618" y="9182"/>
                    </a:cubicBezTo>
                    <a:cubicBezTo>
                      <a:pt x="809497" y="15061"/>
                      <a:pt x="812800" y="23035"/>
                      <a:pt x="812800" y="31350"/>
                    </a:cubicBezTo>
                    <a:lnTo>
                      <a:pt x="812800" y="781450"/>
                    </a:lnTo>
                    <a:cubicBezTo>
                      <a:pt x="812800" y="789765"/>
                      <a:pt x="809497" y="797739"/>
                      <a:pt x="803618" y="803618"/>
                    </a:cubicBezTo>
                    <a:cubicBezTo>
                      <a:pt x="797739" y="809497"/>
                      <a:pt x="789765" y="812800"/>
                      <a:pt x="781450" y="812800"/>
                    </a:cubicBezTo>
                    <a:lnTo>
                      <a:pt x="31350" y="812800"/>
                    </a:lnTo>
                    <a:cubicBezTo>
                      <a:pt x="23035" y="812800"/>
                      <a:pt x="15061" y="809497"/>
                      <a:pt x="9182" y="803618"/>
                    </a:cubicBezTo>
                    <a:cubicBezTo>
                      <a:pt x="3303" y="797739"/>
                      <a:pt x="0" y="789765"/>
                      <a:pt x="0" y="781450"/>
                    </a:cubicBezTo>
                    <a:lnTo>
                      <a:pt x="0" y="31350"/>
                    </a:lnTo>
                    <a:cubicBezTo>
                      <a:pt x="0" y="23035"/>
                      <a:pt x="3303" y="15061"/>
                      <a:pt x="9182" y="9182"/>
                    </a:cubicBezTo>
                    <a:cubicBezTo>
                      <a:pt x="15061" y="3303"/>
                      <a:pt x="23035" y="0"/>
                      <a:pt x="313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51" r="-24951"/>
                </a:stretch>
              </a:blipFill>
            </p:spPr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EB2AF-DE4F-D1C3-B751-2C8B08ECEA16}"/>
              </a:ext>
            </a:extLst>
          </p:cNvPr>
          <p:cNvGrpSpPr/>
          <p:nvPr/>
        </p:nvGrpSpPr>
        <p:grpSpPr>
          <a:xfrm>
            <a:off x="1902124" y="1398991"/>
            <a:ext cx="16366503" cy="931602"/>
            <a:chOff x="1648717" y="7323933"/>
            <a:chExt cx="16366503" cy="931602"/>
          </a:xfrm>
        </p:grpSpPr>
        <p:sp>
          <p:nvSpPr>
            <p:cNvPr id="8" name="TextBox 8"/>
            <p:cNvSpPr txBox="1"/>
            <p:nvPr/>
          </p:nvSpPr>
          <p:spPr>
            <a:xfrm>
              <a:off x="1648717" y="7323933"/>
              <a:ext cx="6098876" cy="9316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8084"/>
                </a:lnSpc>
              </a:pPr>
              <a:r>
                <a:rPr lang="en-US" sz="5499" spc="-148" dirty="0">
                  <a:solidFill>
                    <a:srgbClr val="000000"/>
                  </a:solidFill>
                  <a:latin typeface="UTM Avo" panose="02040603050506020204" pitchFamily="18" charset="0"/>
                </a:rPr>
                <a:t>ĐÂU LÀ BÉ TRAI?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364426" y="7323933"/>
              <a:ext cx="6650794" cy="9316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8084"/>
                </a:lnSpc>
              </a:pPr>
              <a:r>
                <a:rPr lang="en-US" sz="5499" spc="-148" dirty="0">
                  <a:solidFill>
                    <a:srgbClr val="000000"/>
                  </a:solidFill>
                  <a:latin typeface="UTM Avo" panose="02040603050506020204" pitchFamily="18" charset="0"/>
                </a:rPr>
                <a:t>ĐÂU LÀ BÉ GÁI?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05800" y="8256919"/>
            <a:ext cx="3599109" cy="93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84"/>
              </a:lnSpc>
            </a:pPr>
            <a:r>
              <a:rPr lang="en-US" sz="5499" spc="-148" dirty="0">
                <a:solidFill>
                  <a:srgbClr val="000000"/>
                </a:solidFill>
                <a:latin typeface="UTM Avo" panose="02040603050506020204" pitchFamily="18" charset="0"/>
              </a:rPr>
              <a:t>VÌ SAO?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AEF3FF3-0AB6-5969-54DA-2D94469A24B8}"/>
              </a:ext>
            </a:extLst>
          </p:cNvPr>
          <p:cNvSpPr/>
          <p:nvPr/>
        </p:nvSpPr>
        <p:spPr>
          <a:xfrm>
            <a:off x="-298954" y="7060114"/>
            <a:ext cx="3361444" cy="3310269"/>
          </a:xfrm>
          <a:custGeom>
            <a:avLst/>
            <a:gdLst/>
            <a:ahLst/>
            <a:cxnLst/>
            <a:rect l="l" t="t" r="r" b="b"/>
            <a:pathLst>
              <a:path w="5701251" h="6258858">
                <a:moveTo>
                  <a:pt x="0" y="0"/>
                </a:moveTo>
                <a:lnTo>
                  <a:pt x="5701251" y="0"/>
                </a:lnTo>
                <a:lnTo>
                  <a:pt x="5701251" y="6258858"/>
                </a:lnTo>
                <a:lnTo>
                  <a:pt x="0" y="6258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9045" y="6635762"/>
            <a:ext cx="7488142" cy="10889616"/>
            <a:chOff x="0" y="0"/>
            <a:chExt cx="1972185" cy="2868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2185" cy="2868047"/>
            </a:xfrm>
            <a:custGeom>
              <a:avLst/>
              <a:gdLst/>
              <a:ahLst/>
              <a:cxnLst/>
              <a:rect l="l" t="t" r="r" b="b"/>
              <a:pathLst>
                <a:path w="1972185" h="2868047">
                  <a:moveTo>
                    <a:pt x="0" y="0"/>
                  </a:moveTo>
                  <a:lnTo>
                    <a:pt x="1972185" y="0"/>
                  </a:lnTo>
                  <a:lnTo>
                    <a:pt x="1972185" y="2868047"/>
                  </a:lnTo>
                  <a:lnTo>
                    <a:pt x="0" y="2868047"/>
                  </a:ln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72185" cy="2887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 b="1"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1159" y="515963"/>
            <a:ext cx="17030493" cy="9242935"/>
            <a:chOff x="0" y="0"/>
            <a:chExt cx="17249007" cy="9361529"/>
          </a:xfrm>
        </p:grpSpPr>
        <p:sp>
          <p:nvSpPr>
            <p:cNvPr id="6" name="Freeform 6"/>
            <p:cNvSpPr/>
            <p:nvPr/>
          </p:nvSpPr>
          <p:spPr>
            <a:xfrm>
              <a:off x="-19558" y="-6477"/>
              <a:ext cx="17287870" cy="9381850"/>
            </a:xfrm>
            <a:custGeom>
              <a:avLst/>
              <a:gdLst/>
              <a:ahLst/>
              <a:cxnLst/>
              <a:rect l="l" t="t" r="r" b="b"/>
              <a:pathLst>
                <a:path w="17287870" h="9381850">
                  <a:moveTo>
                    <a:pt x="17259168" y="7056010"/>
                  </a:moveTo>
                  <a:cubicBezTo>
                    <a:pt x="17244690" y="8174079"/>
                    <a:pt x="17217130" y="8286982"/>
                    <a:pt x="17172934" y="8390868"/>
                  </a:cubicBezTo>
                  <a:cubicBezTo>
                    <a:pt x="17140296" y="8467450"/>
                    <a:pt x="17095210" y="8538824"/>
                    <a:pt x="17049618" y="8608292"/>
                  </a:cubicBezTo>
                  <a:cubicBezTo>
                    <a:pt x="16950303" y="8759803"/>
                    <a:pt x="16842353" y="8920840"/>
                    <a:pt x="16697066" y="9031965"/>
                  </a:cubicBezTo>
                  <a:cubicBezTo>
                    <a:pt x="16513550" y="9172173"/>
                    <a:pt x="16284316" y="9239610"/>
                    <a:pt x="16058891" y="9273645"/>
                  </a:cubicBezTo>
                  <a:cubicBezTo>
                    <a:pt x="15797524" y="9313142"/>
                    <a:pt x="15532856" y="9310222"/>
                    <a:pt x="15269204" y="9316191"/>
                  </a:cubicBezTo>
                  <a:cubicBezTo>
                    <a:pt x="14998695" y="9322414"/>
                    <a:pt x="14728566" y="9338289"/>
                    <a:pt x="14458436" y="9352893"/>
                  </a:cubicBezTo>
                  <a:cubicBezTo>
                    <a:pt x="2582291" y="9381850"/>
                    <a:pt x="1825117" y="9372452"/>
                    <a:pt x="1292479" y="9302220"/>
                  </a:cubicBezTo>
                  <a:cubicBezTo>
                    <a:pt x="841502" y="9242785"/>
                    <a:pt x="587502" y="9132422"/>
                    <a:pt x="286639" y="8770599"/>
                  </a:cubicBezTo>
                  <a:cubicBezTo>
                    <a:pt x="151130" y="8607657"/>
                    <a:pt x="54610" y="8411189"/>
                    <a:pt x="28702" y="8199606"/>
                  </a:cubicBezTo>
                  <a:cubicBezTo>
                    <a:pt x="0" y="4466208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8868876" y="7620"/>
                  </a:cubicBezTo>
                  <a:cubicBezTo>
                    <a:pt x="14590771" y="0"/>
                    <a:pt x="14916272" y="39624"/>
                    <a:pt x="15192116" y="32004"/>
                  </a:cubicBezTo>
                  <a:cubicBezTo>
                    <a:pt x="15455768" y="24765"/>
                    <a:pt x="15800573" y="42672"/>
                    <a:pt x="16063208" y="72771"/>
                  </a:cubicBezTo>
                  <a:cubicBezTo>
                    <a:pt x="16498310" y="122428"/>
                    <a:pt x="16745325" y="161163"/>
                    <a:pt x="16996404" y="540258"/>
                  </a:cubicBezTo>
                  <a:cubicBezTo>
                    <a:pt x="17060412" y="638302"/>
                    <a:pt x="17117690" y="740664"/>
                    <a:pt x="17163409" y="848614"/>
                  </a:cubicBezTo>
                  <a:cubicBezTo>
                    <a:pt x="17249643" y="1052957"/>
                    <a:pt x="17287870" y="1273937"/>
                    <a:pt x="17259168" y="7056010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5954139" y="1527271"/>
            <a:ext cx="6379723" cy="6389738"/>
          </a:xfrm>
          <a:custGeom>
            <a:avLst/>
            <a:gdLst/>
            <a:ahLst/>
            <a:cxnLst/>
            <a:rect l="l" t="t" r="r" b="b"/>
            <a:pathLst>
              <a:path w="6379723" h="6389738">
                <a:moveTo>
                  <a:pt x="0" y="0"/>
                </a:moveTo>
                <a:lnTo>
                  <a:pt x="6379722" y="0"/>
                </a:lnTo>
                <a:lnTo>
                  <a:pt x="6379722" y="6389739"/>
                </a:lnTo>
                <a:lnTo>
                  <a:pt x="0" y="638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55715" y="4335210"/>
            <a:ext cx="10181213" cy="88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84"/>
              </a:lnSpc>
            </a:pPr>
            <a:r>
              <a:rPr lang="en-US" sz="4000" b="1" spc="-148" dirty="0">
                <a:solidFill>
                  <a:srgbClr val="000000"/>
                </a:solidFill>
                <a:latin typeface="UTM Avo" panose="02040603050506020204" pitchFamily="18" charset="0"/>
              </a:rPr>
              <a:t>ĐÂU LÀ BÉ TRAI?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08138" y="4579265"/>
            <a:ext cx="4872575" cy="88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84"/>
              </a:lnSpc>
            </a:pPr>
            <a:r>
              <a:rPr lang="en-US" sz="4000" b="1" spc="-148" dirty="0">
                <a:solidFill>
                  <a:srgbClr val="000000"/>
                </a:solidFill>
                <a:latin typeface="UTM Avo" panose="02040603050506020204" pitchFamily="18" charset="0"/>
              </a:rPr>
              <a:t>ĐÂU LÀ BÉ GÁI?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10697" y="8284844"/>
            <a:ext cx="3599109" cy="93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84"/>
              </a:lnSpc>
            </a:pPr>
            <a:r>
              <a:rPr lang="en-US" sz="5499" b="1" spc="-148" dirty="0">
                <a:solidFill>
                  <a:srgbClr val="000000"/>
                </a:solidFill>
                <a:latin typeface="UTM Avo" panose="02040603050506020204" pitchFamily="18" charset="0"/>
              </a:rPr>
              <a:t>VÌ SAO?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9045" y="-223171"/>
            <a:ext cx="7469531" cy="10819831"/>
            <a:chOff x="0" y="0"/>
            <a:chExt cx="1967284" cy="2849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7284" cy="2849667"/>
            </a:xfrm>
            <a:custGeom>
              <a:avLst/>
              <a:gdLst/>
              <a:ahLst/>
              <a:cxnLst/>
              <a:rect l="l" t="t" r="r" b="b"/>
              <a:pathLst>
                <a:path w="1967284" h="2849667">
                  <a:moveTo>
                    <a:pt x="0" y="0"/>
                  </a:moveTo>
                  <a:lnTo>
                    <a:pt x="1967284" y="0"/>
                  </a:lnTo>
                  <a:lnTo>
                    <a:pt x="1967284" y="2849667"/>
                  </a:lnTo>
                  <a:lnTo>
                    <a:pt x="0" y="2849667"/>
                  </a:lnTo>
                  <a:close/>
                </a:path>
              </a:pathLst>
            </a:custGeom>
            <a:solidFill>
              <a:srgbClr val="A5BF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67284" cy="2868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29045" y="6635762"/>
            <a:ext cx="7488142" cy="10889616"/>
            <a:chOff x="0" y="0"/>
            <a:chExt cx="1972185" cy="2868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2185" cy="2868047"/>
            </a:xfrm>
            <a:custGeom>
              <a:avLst/>
              <a:gdLst/>
              <a:ahLst/>
              <a:cxnLst/>
              <a:rect l="l" t="t" r="r" b="b"/>
              <a:pathLst>
                <a:path w="1972185" h="2868047">
                  <a:moveTo>
                    <a:pt x="0" y="0"/>
                  </a:moveTo>
                  <a:lnTo>
                    <a:pt x="1972185" y="0"/>
                  </a:lnTo>
                  <a:lnTo>
                    <a:pt x="1972185" y="2868047"/>
                  </a:lnTo>
                  <a:lnTo>
                    <a:pt x="0" y="2868047"/>
                  </a:ln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72185" cy="2887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72356" y="670911"/>
            <a:ext cx="5701251" cy="6258858"/>
          </a:xfrm>
          <a:custGeom>
            <a:avLst/>
            <a:gdLst/>
            <a:ahLst/>
            <a:cxnLst/>
            <a:rect l="l" t="t" r="r" b="b"/>
            <a:pathLst>
              <a:path w="5701251" h="6258858">
                <a:moveTo>
                  <a:pt x="0" y="0"/>
                </a:moveTo>
                <a:lnTo>
                  <a:pt x="5701251" y="0"/>
                </a:lnTo>
                <a:lnTo>
                  <a:pt x="5701251" y="6258858"/>
                </a:lnTo>
                <a:lnTo>
                  <a:pt x="0" y="6258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15025" y="6929769"/>
            <a:ext cx="4030295" cy="2243051"/>
          </a:xfrm>
          <a:custGeom>
            <a:avLst/>
            <a:gdLst/>
            <a:ahLst/>
            <a:cxnLst/>
            <a:rect l="l" t="t" r="r" b="b"/>
            <a:pathLst>
              <a:path w="4030295" h="2243051">
                <a:moveTo>
                  <a:pt x="0" y="0"/>
                </a:moveTo>
                <a:lnTo>
                  <a:pt x="4030295" y="0"/>
                </a:lnTo>
                <a:lnTo>
                  <a:pt x="4030295" y="2243052"/>
                </a:lnTo>
                <a:lnTo>
                  <a:pt x="0" y="224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38546F-C945-5FE8-7DB1-FC5A6966B869}"/>
              </a:ext>
            </a:extLst>
          </p:cNvPr>
          <p:cNvGrpSpPr/>
          <p:nvPr/>
        </p:nvGrpSpPr>
        <p:grpSpPr>
          <a:xfrm>
            <a:off x="7388186" y="413099"/>
            <a:ext cx="10182297" cy="2314159"/>
            <a:chOff x="7388186" y="413099"/>
            <a:chExt cx="10182297" cy="2314159"/>
          </a:xfrm>
        </p:grpSpPr>
        <p:sp>
          <p:nvSpPr>
            <p:cNvPr id="10" name="Freeform 10"/>
            <p:cNvSpPr/>
            <p:nvPr/>
          </p:nvSpPr>
          <p:spPr>
            <a:xfrm>
              <a:off x="7388186" y="413099"/>
              <a:ext cx="10182297" cy="2314159"/>
            </a:xfrm>
            <a:custGeom>
              <a:avLst/>
              <a:gdLst/>
              <a:ahLst/>
              <a:cxnLst/>
              <a:rect l="l" t="t" r="r" b="b"/>
              <a:pathLst>
                <a:path w="10182297" h="2314159">
                  <a:moveTo>
                    <a:pt x="0" y="0"/>
                  </a:moveTo>
                  <a:lnTo>
                    <a:pt x="10182297" y="0"/>
                  </a:lnTo>
                  <a:lnTo>
                    <a:pt x="10182297" y="2314158"/>
                  </a:lnTo>
                  <a:lnTo>
                    <a:pt x="0" y="2314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7741560" y="575810"/>
              <a:ext cx="9398149" cy="1959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9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rất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khó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biết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là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trai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hay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gái.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Chúng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ta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dựa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nào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UTM Avo" panose="02040603050506020204" pitchFamily="18" charset="0"/>
                </a:rPr>
                <a:t>biệt</a:t>
              </a:r>
              <a:r>
                <a:rPr lang="en-US" sz="3600" dirty="0">
                  <a:solidFill>
                    <a:srgbClr val="FFFFFF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367221" y="3088594"/>
            <a:ext cx="10289918" cy="6403710"/>
          </a:xfrm>
          <a:custGeom>
            <a:avLst/>
            <a:gdLst/>
            <a:ahLst/>
            <a:cxnLst/>
            <a:rect l="l" t="t" r="r" b="b"/>
            <a:pathLst>
              <a:path w="9599192" h="5973851">
                <a:moveTo>
                  <a:pt x="9570490" y="4170232"/>
                </a:moveTo>
                <a:cubicBezTo>
                  <a:pt x="9556012" y="4766081"/>
                  <a:pt x="9528453" y="4878983"/>
                  <a:pt x="9484256" y="4982869"/>
                </a:cubicBezTo>
                <a:cubicBezTo>
                  <a:pt x="9451618" y="5059451"/>
                  <a:pt x="9406532" y="5130825"/>
                  <a:pt x="9360940" y="5200294"/>
                </a:cubicBezTo>
                <a:cubicBezTo>
                  <a:pt x="9261626" y="5351805"/>
                  <a:pt x="9153676" y="5512841"/>
                  <a:pt x="9008388" y="5623966"/>
                </a:cubicBezTo>
                <a:cubicBezTo>
                  <a:pt x="8824872" y="5764174"/>
                  <a:pt x="8595638" y="5831611"/>
                  <a:pt x="8370213" y="5865646"/>
                </a:cubicBezTo>
                <a:cubicBezTo>
                  <a:pt x="8108846" y="5905144"/>
                  <a:pt x="7844179" y="5902223"/>
                  <a:pt x="7580527" y="5908192"/>
                </a:cubicBezTo>
                <a:cubicBezTo>
                  <a:pt x="7310017" y="5914414"/>
                  <a:pt x="7039888" y="5930289"/>
                  <a:pt x="6769758" y="5944895"/>
                </a:cubicBezTo>
                <a:cubicBezTo>
                  <a:pt x="2582291" y="5973851"/>
                  <a:pt x="1825117" y="5964452"/>
                  <a:pt x="1292479" y="5894221"/>
                </a:cubicBezTo>
                <a:cubicBezTo>
                  <a:pt x="841502" y="5834786"/>
                  <a:pt x="587502" y="5724423"/>
                  <a:pt x="286639" y="5362600"/>
                </a:cubicBezTo>
                <a:cubicBezTo>
                  <a:pt x="151130" y="5199658"/>
                  <a:pt x="54610" y="5003189"/>
                  <a:pt x="28702" y="4791607"/>
                </a:cubicBezTo>
                <a:cubicBezTo>
                  <a:pt x="0" y="2874112"/>
                  <a:pt x="39751" y="1080262"/>
                  <a:pt x="154559" y="878713"/>
                </a:cubicBezTo>
                <a:cubicBezTo>
                  <a:pt x="272288" y="671830"/>
                  <a:pt x="363347" y="509524"/>
                  <a:pt x="561594" y="374015"/>
                </a:cubicBezTo>
                <a:cubicBezTo>
                  <a:pt x="763397" y="235966"/>
                  <a:pt x="1094105" y="214757"/>
                  <a:pt x="1329309" y="154559"/>
                </a:cubicBezTo>
                <a:cubicBezTo>
                  <a:pt x="1393698" y="138049"/>
                  <a:pt x="1458595" y="123444"/>
                  <a:pt x="1523746" y="110363"/>
                </a:cubicBezTo>
                <a:cubicBezTo>
                  <a:pt x="1588770" y="97409"/>
                  <a:pt x="1772793" y="54610"/>
                  <a:pt x="1838960" y="50165"/>
                </a:cubicBezTo>
                <a:cubicBezTo>
                  <a:pt x="2134743" y="30353"/>
                  <a:pt x="2061083" y="46609"/>
                  <a:pt x="2189734" y="32004"/>
                </a:cubicBezTo>
                <a:cubicBezTo>
                  <a:pt x="2456053" y="1524"/>
                  <a:pt x="2705735" y="14986"/>
                  <a:pt x="4872175" y="7620"/>
                </a:cubicBezTo>
                <a:cubicBezTo>
                  <a:pt x="6902093" y="0"/>
                  <a:pt x="7227594" y="39624"/>
                  <a:pt x="7503438" y="32004"/>
                </a:cubicBezTo>
                <a:cubicBezTo>
                  <a:pt x="7767090" y="24765"/>
                  <a:pt x="8111895" y="42672"/>
                  <a:pt x="8374531" y="72771"/>
                </a:cubicBezTo>
                <a:cubicBezTo>
                  <a:pt x="8809632" y="122428"/>
                  <a:pt x="9056647" y="161163"/>
                  <a:pt x="9307727" y="540258"/>
                </a:cubicBezTo>
                <a:cubicBezTo>
                  <a:pt x="9371734" y="638302"/>
                  <a:pt x="9429012" y="740664"/>
                  <a:pt x="9474732" y="848614"/>
                </a:cubicBezTo>
                <a:cubicBezTo>
                  <a:pt x="9560965" y="1052957"/>
                  <a:pt x="9599192" y="1273937"/>
                  <a:pt x="9570490" y="4170232"/>
                </a:cubicBezTo>
                <a:close/>
              </a:path>
            </a:pathLst>
          </a:custGeom>
          <a:solidFill>
            <a:srgbClr val="FFF9F0"/>
          </a:solidFill>
        </p:spPr>
      </p:sp>
      <p:grpSp>
        <p:nvGrpSpPr>
          <p:cNvPr id="14" name="Group 14"/>
          <p:cNvGrpSpPr/>
          <p:nvPr/>
        </p:nvGrpSpPr>
        <p:grpSpPr>
          <a:xfrm>
            <a:off x="9579576" y="3575781"/>
            <a:ext cx="6193824" cy="1119508"/>
            <a:chOff x="0" y="0"/>
            <a:chExt cx="7138892" cy="14926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38892" cy="1492677"/>
            </a:xfrm>
            <a:custGeom>
              <a:avLst/>
              <a:gdLst/>
              <a:ahLst/>
              <a:cxnLst/>
              <a:rect l="l" t="t" r="r" b="b"/>
              <a:pathLst>
                <a:path w="7138892" h="1492677">
                  <a:moveTo>
                    <a:pt x="0" y="0"/>
                  </a:moveTo>
                  <a:lnTo>
                    <a:pt x="7138892" y="0"/>
                  </a:lnTo>
                  <a:lnTo>
                    <a:pt x="7138892" y="1492677"/>
                  </a:lnTo>
                  <a:lnTo>
                    <a:pt x="0" y="1492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523493" y="452679"/>
              <a:ext cx="515697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50"/>
                </a:lnSpc>
              </a:pP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tuần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hoàn</a:t>
              </a:r>
              <a:endParaRPr lang="en-US" sz="3200" dirty="0">
                <a:solidFill>
                  <a:srgbClr val="51743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9640" y="407038"/>
              <a:ext cx="460067" cy="577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r>
                <a:rPr lang="en-US" sz="2817" dirty="0">
                  <a:solidFill>
                    <a:srgbClr val="517430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79576" y="5186744"/>
            <a:ext cx="6193824" cy="1119508"/>
            <a:chOff x="0" y="0"/>
            <a:chExt cx="7138892" cy="14926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138892" cy="1492677"/>
            </a:xfrm>
            <a:custGeom>
              <a:avLst/>
              <a:gdLst/>
              <a:ahLst/>
              <a:cxnLst/>
              <a:rect l="l" t="t" r="r" b="b"/>
              <a:pathLst>
                <a:path w="7138892" h="1492677">
                  <a:moveTo>
                    <a:pt x="0" y="0"/>
                  </a:moveTo>
                  <a:lnTo>
                    <a:pt x="7138892" y="0"/>
                  </a:lnTo>
                  <a:lnTo>
                    <a:pt x="7138892" y="1492677"/>
                  </a:lnTo>
                  <a:lnTo>
                    <a:pt x="0" y="1492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523493" y="452679"/>
              <a:ext cx="515697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50"/>
                </a:lnSpc>
              </a:pP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dục</a:t>
              </a:r>
              <a:endParaRPr lang="en-US" sz="3200" dirty="0">
                <a:solidFill>
                  <a:srgbClr val="51743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89640" y="407038"/>
              <a:ext cx="460067" cy="577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r>
                <a:rPr lang="en-US" sz="2817">
                  <a:solidFill>
                    <a:srgbClr val="51743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579576" y="6635762"/>
            <a:ext cx="6193824" cy="1119508"/>
            <a:chOff x="0" y="0"/>
            <a:chExt cx="7138892" cy="14926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38892" cy="1492677"/>
            </a:xfrm>
            <a:custGeom>
              <a:avLst/>
              <a:gdLst/>
              <a:ahLst/>
              <a:cxnLst/>
              <a:rect l="l" t="t" r="r" b="b"/>
              <a:pathLst>
                <a:path w="7138892" h="1492677">
                  <a:moveTo>
                    <a:pt x="0" y="0"/>
                  </a:moveTo>
                  <a:lnTo>
                    <a:pt x="7138892" y="0"/>
                  </a:lnTo>
                  <a:lnTo>
                    <a:pt x="7138892" y="1492677"/>
                  </a:lnTo>
                  <a:lnTo>
                    <a:pt x="0" y="1492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523493" y="452679"/>
              <a:ext cx="515697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50"/>
                </a:lnSpc>
              </a:pP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hô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hấp</a:t>
              </a:r>
              <a:endParaRPr lang="en-US" sz="3200" dirty="0">
                <a:solidFill>
                  <a:srgbClr val="51743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9640" y="407038"/>
              <a:ext cx="460067" cy="577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r>
                <a:rPr lang="en-US" sz="2817">
                  <a:solidFill>
                    <a:srgbClr val="51743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79576" y="8051295"/>
            <a:ext cx="6193824" cy="1119508"/>
            <a:chOff x="0" y="0"/>
            <a:chExt cx="7138892" cy="14926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138892" cy="1492677"/>
            </a:xfrm>
            <a:custGeom>
              <a:avLst/>
              <a:gdLst/>
              <a:ahLst/>
              <a:cxnLst/>
              <a:rect l="l" t="t" r="r" b="b"/>
              <a:pathLst>
                <a:path w="7138892" h="1492677">
                  <a:moveTo>
                    <a:pt x="0" y="0"/>
                  </a:moveTo>
                  <a:lnTo>
                    <a:pt x="7138892" y="0"/>
                  </a:lnTo>
                  <a:lnTo>
                    <a:pt x="7138892" y="1492677"/>
                  </a:lnTo>
                  <a:lnTo>
                    <a:pt x="0" y="1492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23493" y="452679"/>
              <a:ext cx="515697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50"/>
                </a:lnSpc>
              </a:pP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quan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tiêu</a:t>
              </a:r>
              <a:r>
                <a:rPr lang="en-US" sz="3200" dirty="0">
                  <a:solidFill>
                    <a:srgbClr val="51743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517430"/>
                  </a:solidFill>
                  <a:latin typeface="UTM Avo" panose="02040603050506020204" pitchFamily="18" charset="0"/>
                </a:rPr>
                <a:t>hoá</a:t>
              </a:r>
              <a:endParaRPr lang="en-US" sz="3200" dirty="0">
                <a:solidFill>
                  <a:srgbClr val="51743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89640" y="407038"/>
              <a:ext cx="460067" cy="577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r>
                <a:rPr lang="en-US" sz="2817">
                  <a:solidFill>
                    <a:srgbClr val="51743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</p:grpSp>
      <p:pic>
        <p:nvPicPr>
          <p:cNvPr id="1028" name="Picture 4" descr="via GIPHY | Funny gif, Friends quotes funny, Funny emoticons">
            <a:extLst>
              <a:ext uri="{FF2B5EF4-FFF2-40B4-BE49-F238E27FC236}">
                <a16:creationId xmlns:a16="http://schemas.microsoft.com/office/drawing/2014/main" id="{65AD7F23-86E9-BCFC-05E7-D46BADFE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29" y="436210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84B9B-038A-9FD1-6762-CEA4AD917034}"/>
              </a:ext>
            </a:extLst>
          </p:cNvPr>
          <p:cNvGrpSpPr/>
          <p:nvPr/>
        </p:nvGrpSpPr>
        <p:grpSpPr>
          <a:xfrm>
            <a:off x="313086" y="762934"/>
            <a:ext cx="15767322" cy="4231754"/>
            <a:chOff x="313086" y="762934"/>
            <a:chExt cx="15767322" cy="4231754"/>
          </a:xfrm>
        </p:grpSpPr>
        <p:grpSp>
          <p:nvGrpSpPr>
            <p:cNvPr id="2" name="Group 2"/>
            <p:cNvGrpSpPr/>
            <p:nvPr/>
          </p:nvGrpSpPr>
          <p:grpSpPr>
            <a:xfrm>
              <a:off x="313086" y="762934"/>
              <a:ext cx="15767322" cy="4231754"/>
              <a:chOff x="0" y="0"/>
              <a:chExt cx="35755019" cy="959620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9558" y="-6477"/>
                <a:ext cx="35793880" cy="9616525"/>
              </a:xfrm>
              <a:custGeom>
                <a:avLst/>
                <a:gdLst/>
                <a:ahLst/>
                <a:cxnLst/>
                <a:rect l="l" t="t" r="r" b="b"/>
                <a:pathLst>
                  <a:path w="35793880" h="9616525">
                    <a:moveTo>
                      <a:pt x="35765178" y="7254726"/>
                    </a:moveTo>
                    <a:cubicBezTo>
                      <a:pt x="35750701" y="8408755"/>
                      <a:pt x="35723143" y="8521658"/>
                      <a:pt x="35678944" y="8625544"/>
                    </a:cubicBezTo>
                    <a:cubicBezTo>
                      <a:pt x="35646307" y="8702125"/>
                      <a:pt x="35601222" y="8773499"/>
                      <a:pt x="35555628" y="8842968"/>
                    </a:cubicBezTo>
                    <a:cubicBezTo>
                      <a:pt x="35456316" y="8994479"/>
                      <a:pt x="35348366" y="9155515"/>
                      <a:pt x="35203076" y="9266640"/>
                    </a:cubicBezTo>
                    <a:cubicBezTo>
                      <a:pt x="35019561" y="9406848"/>
                      <a:pt x="34790326" y="9474285"/>
                      <a:pt x="34564901" y="9508321"/>
                    </a:cubicBezTo>
                    <a:cubicBezTo>
                      <a:pt x="34303537" y="9547818"/>
                      <a:pt x="34038868" y="9544897"/>
                      <a:pt x="33775215" y="9550866"/>
                    </a:cubicBezTo>
                    <a:cubicBezTo>
                      <a:pt x="33504705" y="9557089"/>
                      <a:pt x="33234576" y="9572964"/>
                      <a:pt x="32964446" y="9587569"/>
                    </a:cubicBezTo>
                    <a:cubicBezTo>
                      <a:pt x="2582291" y="9616525"/>
                      <a:pt x="1825117" y="9607127"/>
                      <a:pt x="1292479" y="9536896"/>
                    </a:cubicBezTo>
                    <a:cubicBezTo>
                      <a:pt x="841502" y="9477460"/>
                      <a:pt x="587502" y="9367097"/>
                      <a:pt x="286639" y="9005274"/>
                    </a:cubicBezTo>
                    <a:cubicBezTo>
                      <a:pt x="151130" y="8842333"/>
                      <a:pt x="54610" y="8645864"/>
                      <a:pt x="28702" y="8434282"/>
                    </a:cubicBezTo>
                    <a:cubicBezTo>
                      <a:pt x="0" y="4575840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8488604" y="7620"/>
                    </a:cubicBezTo>
                    <a:cubicBezTo>
                      <a:pt x="33096782" y="0"/>
                      <a:pt x="33422282" y="39624"/>
                      <a:pt x="33698126" y="32004"/>
                    </a:cubicBezTo>
                    <a:cubicBezTo>
                      <a:pt x="33961778" y="24765"/>
                      <a:pt x="34306585" y="42672"/>
                      <a:pt x="34569220" y="72771"/>
                    </a:cubicBezTo>
                    <a:cubicBezTo>
                      <a:pt x="35004322" y="122428"/>
                      <a:pt x="35251336" y="161163"/>
                      <a:pt x="35502415" y="540258"/>
                    </a:cubicBezTo>
                    <a:cubicBezTo>
                      <a:pt x="35566424" y="638302"/>
                      <a:pt x="35623701" y="740664"/>
                      <a:pt x="35669422" y="848614"/>
                    </a:cubicBezTo>
                    <a:cubicBezTo>
                      <a:pt x="35755653" y="1052957"/>
                      <a:pt x="35793880" y="1273937"/>
                      <a:pt x="35765178" y="7254726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13086" y="1495489"/>
              <a:ext cx="14672263" cy="3103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0"/>
                </a:lnSpc>
              </a:pPr>
              <a:r>
                <a:rPr lang="en-US" sz="3205" dirty="0" err="1">
                  <a:latin typeface="UTM Avo" panose="02040603050506020204" pitchFamily="18" charset="0"/>
                </a:rPr>
                <a:t>Ngay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từ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khi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được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hình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thành</a:t>
              </a:r>
              <a:r>
                <a:rPr lang="en-US" sz="3205" dirty="0">
                  <a:latin typeface="UTM Avo" panose="02040603050506020204" pitchFamily="18" charset="0"/>
                </a:rPr>
                <a:t> trong </a:t>
              </a:r>
              <a:r>
                <a:rPr lang="en-US" sz="3205" dirty="0" err="1">
                  <a:latin typeface="UTM Avo" panose="02040603050506020204" pitchFamily="18" charset="0"/>
                </a:rPr>
                <a:t>cơ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thể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mẹ</a:t>
              </a:r>
              <a:r>
                <a:rPr lang="en-US" sz="3205" dirty="0">
                  <a:latin typeface="UTM Avo" panose="02040603050506020204" pitchFamily="18" charset="0"/>
                </a:rPr>
                <a:t>, con người đã </a:t>
              </a:r>
              <a:r>
                <a:rPr lang="en-US" sz="3205" dirty="0" err="1">
                  <a:latin typeface="UTM Avo" panose="02040603050506020204" pitchFamily="18" charset="0"/>
                </a:rPr>
                <a:t>mang</a:t>
              </a:r>
              <a:r>
                <a:rPr lang="en-US" sz="3205" dirty="0">
                  <a:latin typeface="UTM Avo" panose="02040603050506020204" pitchFamily="18" charset="0"/>
                </a:rPr>
                <a:t> đặc </a:t>
              </a:r>
              <a:r>
                <a:rPr lang="en-US" sz="3205" dirty="0" err="1">
                  <a:latin typeface="UTM Avo" panose="02040603050506020204" pitchFamily="18" charset="0"/>
                </a:rPr>
                <a:t>điểm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sinh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học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ít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thay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đổi</a:t>
              </a:r>
              <a:r>
                <a:rPr lang="en-US" sz="3205" dirty="0">
                  <a:latin typeface="UTM Avo" panose="02040603050506020204" pitchFamily="18" charset="0"/>
                </a:rPr>
                <a:t> như </a:t>
              </a:r>
              <a:r>
                <a:rPr lang="en-US" sz="3205" dirty="0" err="1">
                  <a:latin typeface="UTM Avo" panose="02040603050506020204" pitchFamily="18" charset="0"/>
                </a:rPr>
                <a:t>màu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tóc</a:t>
              </a:r>
              <a:r>
                <a:rPr lang="en-US" sz="3205" dirty="0">
                  <a:latin typeface="UTM Avo" panose="02040603050506020204" pitchFamily="18" charset="0"/>
                </a:rPr>
                <a:t>, </a:t>
              </a:r>
              <a:r>
                <a:rPr lang="en-US" sz="3205" dirty="0" err="1">
                  <a:latin typeface="UTM Avo" panose="02040603050506020204" pitchFamily="18" charset="0"/>
                </a:rPr>
                <a:t>màu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mắt</a:t>
              </a:r>
              <a:r>
                <a:rPr lang="en-US" sz="3205" dirty="0">
                  <a:latin typeface="UTM Avo" panose="02040603050506020204" pitchFamily="18" charset="0"/>
                </a:rPr>
                <a:t>; </a:t>
              </a:r>
              <a:r>
                <a:rPr lang="en-US" sz="3205" dirty="0" err="1">
                  <a:latin typeface="UTM Avo" panose="02040603050506020204" pitchFamily="18" charset="0"/>
                </a:rPr>
                <a:t>cấu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tạo</a:t>
              </a:r>
              <a:r>
                <a:rPr lang="en-US" sz="3205" dirty="0">
                  <a:latin typeface="UTM Avo" panose="02040603050506020204" pitchFamily="18" charset="0"/>
                </a:rPr>
                <a:t>, </a:t>
              </a:r>
              <a:r>
                <a:rPr lang="en-US" sz="3205" dirty="0" err="1">
                  <a:latin typeface="UTM Avo" panose="02040603050506020204" pitchFamily="18" charset="0"/>
                </a:rPr>
                <a:t>chức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năng</a:t>
              </a:r>
              <a:r>
                <a:rPr lang="en-US" sz="3205" dirty="0">
                  <a:latin typeface="UTM Avo" panose="02040603050506020204" pitchFamily="18" charset="0"/>
                </a:rPr>
                <a:t> các </a:t>
              </a:r>
              <a:r>
                <a:rPr lang="en-US" sz="3205" dirty="0" err="1">
                  <a:latin typeface="UTM Avo" panose="02040603050506020204" pitchFamily="18" charset="0"/>
                </a:rPr>
                <a:t>cơ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quan</a:t>
              </a:r>
              <a:r>
                <a:rPr lang="en-US" sz="3205" dirty="0">
                  <a:latin typeface="UTM Avo" panose="02040603050506020204" pitchFamily="18" charset="0"/>
                </a:rPr>
                <a:t> trong </a:t>
              </a:r>
              <a:r>
                <a:rPr lang="en-US" sz="3205" dirty="0" err="1">
                  <a:latin typeface="UTM Avo" panose="02040603050506020204" pitchFamily="18" charset="0"/>
                </a:rPr>
                <a:t>cơ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thể</a:t>
              </a:r>
              <a:r>
                <a:rPr lang="en-US" sz="3205" dirty="0">
                  <a:latin typeface="UTM Avo" panose="02040603050506020204" pitchFamily="18" charset="0"/>
                </a:rPr>
                <a:t>,… Nam và </a:t>
              </a:r>
              <a:r>
                <a:rPr lang="en-US" sz="3205" dirty="0" err="1">
                  <a:latin typeface="UTM Avo" panose="02040603050506020204" pitchFamily="18" charset="0"/>
                </a:rPr>
                <a:t>nữ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được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phân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biệt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bởi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cơ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quan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sinh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dục</a:t>
              </a:r>
              <a:r>
                <a:rPr lang="en-US" sz="3205" dirty="0">
                  <a:latin typeface="UTM Avo" panose="02040603050506020204" pitchFamily="18" charset="0"/>
                </a:rPr>
                <a:t>. Trong </a:t>
              </a:r>
              <a:r>
                <a:rPr lang="en-US" sz="3205" dirty="0" err="1">
                  <a:latin typeface="UTM Avo" panose="02040603050506020204" pitchFamily="18" charset="0"/>
                </a:rPr>
                <a:t>quá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trình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phát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triển</a:t>
              </a:r>
              <a:r>
                <a:rPr lang="en-US" sz="3205" dirty="0">
                  <a:latin typeface="UTM Avo" panose="02040603050506020204" pitchFamily="18" charset="0"/>
                </a:rPr>
                <a:t>, con người </a:t>
              </a:r>
              <a:r>
                <a:rPr lang="en-US" sz="3205" dirty="0" err="1">
                  <a:latin typeface="UTM Avo" panose="02040603050506020204" pitchFamily="18" charset="0"/>
                </a:rPr>
                <a:t>hình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thành</a:t>
              </a:r>
              <a:r>
                <a:rPr lang="en-US" sz="3205" dirty="0">
                  <a:latin typeface="UTM Avo" panose="02040603050506020204" pitchFamily="18" charset="0"/>
                </a:rPr>
                <a:t> những đặc </a:t>
              </a:r>
              <a:r>
                <a:rPr lang="en-US" sz="3205" dirty="0" err="1">
                  <a:latin typeface="UTM Avo" panose="02040603050506020204" pitchFamily="18" charset="0"/>
                </a:rPr>
                <a:t>điểm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xã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hội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về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tính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cách</a:t>
              </a:r>
              <a:r>
                <a:rPr lang="en-US" sz="3205" dirty="0">
                  <a:latin typeface="UTM Avo" panose="02040603050506020204" pitchFamily="18" charset="0"/>
                </a:rPr>
                <a:t>, </a:t>
              </a:r>
              <a:r>
                <a:rPr lang="en-US" sz="3205" dirty="0" err="1">
                  <a:latin typeface="UTM Avo" panose="02040603050506020204" pitchFamily="18" charset="0"/>
                </a:rPr>
                <a:t>sở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thích</a:t>
              </a:r>
              <a:r>
                <a:rPr lang="en-US" sz="3205" dirty="0">
                  <a:latin typeface="UTM Avo" panose="02040603050506020204" pitchFamily="18" charset="0"/>
                </a:rPr>
                <a:t>, </a:t>
              </a:r>
              <a:r>
                <a:rPr lang="en-US" sz="3205" dirty="0" err="1">
                  <a:latin typeface="UTM Avo" panose="02040603050506020204" pitchFamily="18" charset="0"/>
                </a:rPr>
                <a:t>trang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phục</a:t>
              </a:r>
              <a:r>
                <a:rPr lang="en-US" sz="3205" dirty="0">
                  <a:latin typeface="UTM Avo" panose="02040603050506020204" pitchFamily="18" charset="0"/>
                </a:rPr>
                <a:t>, </a:t>
              </a:r>
              <a:r>
                <a:rPr lang="en-US" sz="3205" dirty="0" err="1">
                  <a:latin typeface="UTM Avo" panose="02040603050506020204" pitchFamily="18" charset="0"/>
                </a:rPr>
                <a:t>nghề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nghiệp</a:t>
              </a:r>
              <a:r>
                <a:rPr lang="en-US" sz="3205" dirty="0">
                  <a:latin typeface="UTM Avo" panose="02040603050506020204" pitchFamily="18" charset="0"/>
                </a:rPr>
                <a:t>,…Những đặc </a:t>
              </a:r>
              <a:r>
                <a:rPr lang="en-US" sz="3205" dirty="0" err="1">
                  <a:latin typeface="UTM Avo" panose="02040603050506020204" pitchFamily="18" charset="0"/>
                </a:rPr>
                <a:t>điểm</a:t>
              </a:r>
              <a:r>
                <a:rPr lang="en-US" sz="3205" dirty="0">
                  <a:latin typeface="UTM Avo" panose="02040603050506020204" pitchFamily="18" charset="0"/>
                </a:rPr>
                <a:t> này có </a:t>
              </a:r>
              <a:r>
                <a:rPr lang="en-US" sz="3205" dirty="0" err="1">
                  <a:latin typeface="UTM Avo" panose="02040603050506020204" pitchFamily="18" charset="0"/>
                </a:rPr>
                <a:t>thể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thay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đổi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theo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thời</a:t>
              </a:r>
              <a:r>
                <a:rPr lang="en-US" sz="3205" dirty="0">
                  <a:latin typeface="UTM Avo" panose="02040603050506020204" pitchFamily="18" charset="0"/>
                </a:rPr>
                <a:t> </a:t>
              </a:r>
              <a:r>
                <a:rPr lang="en-US" sz="3205" dirty="0" err="1">
                  <a:latin typeface="UTM Avo" panose="02040603050506020204" pitchFamily="18" charset="0"/>
                </a:rPr>
                <a:t>gian</a:t>
              </a:r>
              <a:r>
                <a:rPr lang="en-US" sz="3205" dirty="0"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4" name="Freeform 4"/>
          <p:cNvSpPr/>
          <p:nvPr/>
        </p:nvSpPr>
        <p:spPr>
          <a:xfrm rot="2242070">
            <a:off x="14270211" y="1198204"/>
            <a:ext cx="677740" cy="352425"/>
          </a:xfrm>
          <a:custGeom>
            <a:avLst/>
            <a:gdLst/>
            <a:ahLst/>
            <a:cxnLst/>
            <a:rect l="l" t="t" r="r" b="b"/>
            <a:pathLst>
              <a:path w="677740" h="352425">
                <a:moveTo>
                  <a:pt x="0" y="0"/>
                </a:moveTo>
                <a:lnTo>
                  <a:pt x="677740" y="0"/>
                </a:lnTo>
                <a:lnTo>
                  <a:pt x="677740" y="352425"/>
                </a:lnTo>
                <a:lnTo>
                  <a:pt x="0" y="3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5027554" y="877860"/>
            <a:ext cx="3843854" cy="3088001"/>
          </a:xfrm>
          <a:custGeom>
            <a:avLst/>
            <a:gdLst/>
            <a:ahLst/>
            <a:cxnLst/>
            <a:rect l="l" t="t" r="r" b="b"/>
            <a:pathLst>
              <a:path w="3843854" h="3088001">
                <a:moveTo>
                  <a:pt x="0" y="0"/>
                </a:moveTo>
                <a:lnTo>
                  <a:pt x="3843854" y="0"/>
                </a:lnTo>
                <a:lnTo>
                  <a:pt x="3843854" y="3088001"/>
                </a:lnTo>
                <a:lnTo>
                  <a:pt x="0" y="3088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394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079929" y="270555"/>
            <a:ext cx="4128142" cy="984759"/>
            <a:chOff x="0" y="0"/>
            <a:chExt cx="5504189" cy="131301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504189" cy="1313012"/>
              <a:chOff x="0" y="0"/>
              <a:chExt cx="12736129" cy="30381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9558" y="-6477"/>
                <a:ext cx="12774992" cy="3058495"/>
              </a:xfrm>
              <a:custGeom>
                <a:avLst/>
                <a:gdLst/>
                <a:ahLst/>
                <a:cxnLst/>
                <a:rect l="l" t="t" r="r" b="b"/>
                <a:pathLst>
                  <a:path w="12774992" h="3058495">
                    <a:moveTo>
                      <a:pt x="12746290" y="1701608"/>
                    </a:moveTo>
                    <a:cubicBezTo>
                      <a:pt x="12731812" y="1850725"/>
                      <a:pt x="12704253" y="1963628"/>
                      <a:pt x="12660056" y="2067514"/>
                    </a:cubicBezTo>
                    <a:cubicBezTo>
                      <a:pt x="12627418" y="2144095"/>
                      <a:pt x="12582332" y="2215469"/>
                      <a:pt x="12536740" y="2284938"/>
                    </a:cubicBezTo>
                    <a:cubicBezTo>
                      <a:pt x="12437426" y="2436449"/>
                      <a:pt x="12329476" y="2597485"/>
                      <a:pt x="12184188" y="2708610"/>
                    </a:cubicBezTo>
                    <a:cubicBezTo>
                      <a:pt x="12000672" y="2848818"/>
                      <a:pt x="11771438" y="2916255"/>
                      <a:pt x="11546013" y="2950291"/>
                    </a:cubicBezTo>
                    <a:cubicBezTo>
                      <a:pt x="11284646" y="2989788"/>
                      <a:pt x="11019979" y="2986867"/>
                      <a:pt x="10756327" y="2992836"/>
                    </a:cubicBezTo>
                    <a:cubicBezTo>
                      <a:pt x="10485817" y="2999059"/>
                      <a:pt x="10215688" y="3014934"/>
                      <a:pt x="9945558" y="3029539"/>
                    </a:cubicBezTo>
                    <a:cubicBezTo>
                      <a:pt x="2582291" y="3058495"/>
                      <a:pt x="1825117" y="3049097"/>
                      <a:pt x="1292479" y="2978866"/>
                    </a:cubicBezTo>
                    <a:cubicBezTo>
                      <a:pt x="841502" y="2919430"/>
                      <a:pt x="587502" y="2809067"/>
                      <a:pt x="286639" y="2447244"/>
                    </a:cubicBezTo>
                    <a:cubicBezTo>
                      <a:pt x="151130" y="2284303"/>
                      <a:pt x="54610" y="2087834"/>
                      <a:pt x="28702" y="1876252"/>
                    </a:cubicBezTo>
                    <a:cubicBezTo>
                      <a:pt x="0" y="1512162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523008" y="7620"/>
                    </a:cubicBezTo>
                    <a:cubicBezTo>
                      <a:pt x="10077893" y="0"/>
                      <a:pt x="10403394" y="39624"/>
                      <a:pt x="10679238" y="32004"/>
                    </a:cubicBezTo>
                    <a:cubicBezTo>
                      <a:pt x="10942890" y="24765"/>
                      <a:pt x="11287695" y="42672"/>
                      <a:pt x="11550331" y="72771"/>
                    </a:cubicBezTo>
                    <a:cubicBezTo>
                      <a:pt x="11985432" y="122428"/>
                      <a:pt x="12232447" y="161163"/>
                      <a:pt x="12483527" y="540258"/>
                    </a:cubicBezTo>
                    <a:cubicBezTo>
                      <a:pt x="12547534" y="638302"/>
                      <a:pt x="12604812" y="740664"/>
                      <a:pt x="12650532" y="848614"/>
                    </a:cubicBezTo>
                    <a:cubicBezTo>
                      <a:pt x="12736765" y="1052957"/>
                      <a:pt x="12774992" y="1273937"/>
                      <a:pt x="12746290" y="1701608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90489" y="262156"/>
              <a:ext cx="4723211" cy="81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2"/>
                </a:lnSpc>
              </a:pPr>
              <a:r>
                <a:rPr lang="en-US" sz="4201" b="1" dirty="0">
                  <a:solidFill>
                    <a:srgbClr val="2D446E"/>
                  </a:solidFill>
                  <a:latin typeface="UTM Avo" panose="02040603050506020204" pitchFamily="18" charset="0"/>
                </a:rPr>
                <a:t>Thông tin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228600" y="5215171"/>
            <a:ext cx="9296400" cy="4803373"/>
          </a:xfrm>
          <a:custGeom>
            <a:avLst/>
            <a:gdLst/>
            <a:ahLst/>
            <a:cxnLst/>
            <a:rect l="l" t="t" r="r" b="b"/>
            <a:pathLst>
              <a:path w="9560770" h="5292312">
                <a:moveTo>
                  <a:pt x="0" y="0"/>
                </a:moveTo>
                <a:lnTo>
                  <a:pt x="9560770" y="0"/>
                </a:lnTo>
                <a:lnTo>
                  <a:pt x="9560770" y="5292312"/>
                </a:lnTo>
                <a:lnTo>
                  <a:pt x="0" y="52923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982200" y="5651356"/>
            <a:ext cx="8077200" cy="3140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Quan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1,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tin và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Thông tin nào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đặc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của con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ngườ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Thông tin nào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đặc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xã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của con người?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607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UTM Avo 3</vt:lpstr>
      <vt:lpstr>UTM Avo 1</vt:lpstr>
      <vt:lpstr>UTM Avo</vt:lpstr>
      <vt:lpstr>Nunito</vt:lpstr>
      <vt:lpstr>Nunito Bold</vt:lpstr>
      <vt:lpstr>UTM Avo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cp:lastModifiedBy>Nguyen Hoai</cp:lastModifiedBy>
  <cp:revision>6</cp:revision>
  <dcterms:created xsi:type="dcterms:W3CDTF">2006-08-16T00:00:00Z</dcterms:created>
  <dcterms:modified xsi:type="dcterms:W3CDTF">2024-06-20T08:34:06Z</dcterms:modified>
  <dc:identifier>DAGIlvuGCxA</dc:identifier>
</cp:coreProperties>
</file>