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4" r:id="rId3"/>
    <p:sldMasterId id="2147483724" r:id="rId4"/>
  </p:sldMasterIdLst>
  <p:notesMasterIdLst>
    <p:notesMasterId r:id="rId31"/>
  </p:notesMasterIdLst>
  <p:sldIdLst>
    <p:sldId id="316" r:id="rId5"/>
    <p:sldId id="285" r:id="rId6"/>
    <p:sldId id="287" r:id="rId7"/>
    <p:sldId id="289" r:id="rId8"/>
    <p:sldId id="290" r:id="rId9"/>
    <p:sldId id="305" r:id="rId10"/>
    <p:sldId id="310" r:id="rId11"/>
    <p:sldId id="311" r:id="rId12"/>
    <p:sldId id="306" r:id="rId13"/>
    <p:sldId id="292" r:id="rId14"/>
    <p:sldId id="293" r:id="rId15"/>
    <p:sldId id="294" r:id="rId16"/>
    <p:sldId id="312" r:id="rId17"/>
    <p:sldId id="307" r:id="rId18"/>
    <p:sldId id="295" r:id="rId19"/>
    <p:sldId id="297" r:id="rId20"/>
    <p:sldId id="298" r:id="rId21"/>
    <p:sldId id="299" r:id="rId22"/>
    <p:sldId id="313" r:id="rId23"/>
    <p:sldId id="308" r:id="rId24"/>
    <p:sldId id="300" r:id="rId25"/>
    <p:sldId id="301" r:id="rId26"/>
    <p:sldId id="309" r:id="rId27"/>
    <p:sldId id="303" r:id="rId28"/>
    <p:sldId id="314" r:id="rId29"/>
    <p:sldId id="31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C908BB-6DC5-451A-B016-168F2DBE1FAA}">
          <p14:sldIdLst>
            <p14:sldId id="316"/>
            <p14:sldId id="285"/>
            <p14:sldId id="287"/>
            <p14:sldId id="289"/>
            <p14:sldId id="290"/>
            <p14:sldId id="305"/>
            <p14:sldId id="310"/>
            <p14:sldId id="311"/>
            <p14:sldId id="306"/>
            <p14:sldId id="292"/>
          </p14:sldIdLst>
        </p14:section>
        <p14:section name="Untitled Section" id="{CADD62E3-A265-4A43-AE22-6F4F626E3689}">
          <p14:sldIdLst>
            <p14:sldId id="293"/>
            <p14:sldId id="294"/>
            <p14:sldId id="312"/>
            <p14:sldId id="307"/>
            <p14:sldId id="295"/>
            <p14:sldId id="297"/>
            <p14:sldId id="298"/>
            <p14:sldId id="299"/>
            <p14:sldId id="313"/>
            <p14:sldId id="308"/>
            <p14:sldId id="300"/>
            <p14:sldId id="301"/>
            <p14:sldId id="309"/>
            <p14:sldId id="30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0E3EC"/>
    <a:srgbClr val="EDA85B"/>
    <a:srgbClr val="C6EAFA"/>
    <a:srgbClr val="FFD472"/>
    <a:srgbClr val="FACAC8"/>
    <a:srgbClr val="FDDD82"/>
    <a:srgbClr val="FCC8C3"/>
    <a:srgbClr val="C4EBFC"/>
    <a:srgbClr val="FFD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7E43A-D906-443E-A7F9-D8354C41CD7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25CF9-89D4-41F9-AF9A-52B77FEBA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6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4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9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06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1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807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284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174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15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049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26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45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55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331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435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444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885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060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015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0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5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7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7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3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551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258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4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9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4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5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0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04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996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08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3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97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47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36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135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46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21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8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662AC-A369-4D70-88AD-1C73A87EEAD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447A0-8F3A-4CEC-AF03-0972B3128E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7115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9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890" y="1313645"/>
            <a:ext cx="982658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PHÒNG GDĐT HUYỆN ỨNG HÒA</a:t>
            </a:r>
          </a:p>
          <a:p>
            <a:pPr algn="ctr"/>
            <a:r>
              <a:rPr lang="en-US" u="sng" dirty="0" smtClean="0"/>
              <a:t>TRƯỜNG TH ĐỘI BÌNH</a:t>
            </a:r>
          </a:p>
          <a:p>
            <a:pPr algn="ctr"/>
            <a:r>
              <a:rPr lang="en-US" sz="2400" dirty="0" smtClean="0"/>
              <a:t>MÔN: TOÁN- LỚP 2B</a:t>
            </a:r>
          </a:p>
          <a:p>
            <a:pPr algn="ctr"/>
            <a:r>
              <a:rPr lang="en-US" sz="2400" dirty="0" err="1" smtClean="0"/>
              <a:t>Giáo</a:t>
            </a:r>
            <a:r>
              <a:rPr lang="en-US" sz="2400" dirty="0" smtClean="0"/>
              <a:t> </a:t>
            </a:r>
            <a:r>
              <a:rPr lang="en-US" sz="2400" dirty="0" err="1" smtClean="0"/>
              <a:t>viên</a:t>
            </a:r>
            <a:r>
              <a:rPr lang="en-US" sz="2400" dirty="0" smtClean="0"/>
              <a:t>: </a:t>
            </a:r>
            <a:r>
              <a:rPr lang="en-US" sz="2400" dirty="0" err="1" smtClean="0"/>
              <a:t>Nguyễn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Hiên</a:t>
            </a:r>
            <a:endParaRPr lang="en-US" sz="2400" dirty="0" smtClean="0"/>
          </a:p>
          <a:p>
            <a:pPr algn="ctr">
              <a:lnSpc>
                <a:spcPct val="120000"/>
              </a:lnSpc>
            </a:pPr>
            <a:r>
              <a:rPr lang="vi-VN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PHÉP CỘNG, PHÉP TRỪ TRONG PHẠM VI 20,100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7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609600" y="303991"/>
            <a:ext cx="1072377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vi-VN" sz="32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 sẽ đựng những quả bưởi có ghi số là kết quả của phép tính ghi trên sọt đó.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C4D08F-ED9B-4DD9-9AE2-C6E2BBC021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92" y="1296776"/>
            <a:ext cx="5842926" cy="50811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9ED0BC0-4759-48FB-A01A-A69B79F567CD}"/>
              </a:ext>
            </a:extLst>
          </p:cNvPr>
          <p:cNvGrpSpPr/>
          <p:nvPr/>
        </p:nvGrpSpPr>
        <p:grpSpPr>
          <a:xfrm>
            <a:off x="6551290" y="2096561"/>
            <a:ext cx="1062861" cy="527063"/>
            <a:chOff x="1870518" y="1370017"/>
            <a:chExt cx="1062861" cy="5270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888DBCC-024D-4BF1-8E92-0F5E9C7759D7}"/>
                </a:ext>
              </a:extLst>
            </p:cNvPr>
            <p:cNvGrpSpPr/>
            <p:nvPr/>
          </p:nvGrpSpPr>
          <p:grpSpPr>
            <a:xfrm>
              <a:off x="1870518" y="1373860"/>
              <a:ext cx="758382" cy="523220"/>
              <a:chOff x="1870518" y="1373860"/>
              <a:chExt cx="758382" cy="52322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5E9A6356-A4E4-46E8-8373-F7E15DB532F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E9FE574-6DC0-4DBD-A874-2CE1FE4CF49A}"/>
                  </a:ext>
                </a:extLst>
              </p:cNvPr>
              <p:cNvSpPr txBox="1"/>
              <p:nvPr/>
            </p:nvSpPr>
            <p:spPr>
              <a:xfrm>
                <a:off x="2003315" y="1373860"/>
                <a:ext cx="564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1A9E56B-A4A8-4973-8E5E-96A87438340B}"/>
                </a:ext>
              </a:extLst>
            </p:cNvPr>
            <p:cNvSpPr txBox="1"/>
            <p:nvPr/>
          </p:nvSpPr>
          <p:spPr>
            <a:xfrm>
              <a:off x="2590015" y="1370017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xmlns="" id="{9C4460FD-B387-4DD2-98FE-C3D863E23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12951"/>
              </p:ext>
            </p:extLst>
          </p:nvPr>
        </p:nvGraphicFramePr>
        <p:xfrm>
          <a:off x="6501166" y="3080051"/>
          <a:ext cx="4764156" cy="145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21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656535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647591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674204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676705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67049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quả bưởi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7AB1CF-0965-47E0-8C4B-38DE6CF37E11}"/>
              </a:ext>
            </a:extLst>
          </p:cNvPr>
          <p:cNvSpPr/>
          <p:nvPr/>
        </p:nvSpPr>
        <p:spPr>
          <a:xfrm>
            <a:off x="9418107" y="3943204"/>
            <a:ext cx="36420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8A968DC-0FED-4FBC-9041-84CB8FAD2D8A}"/>
              </a:ext>
            </a:extLst>
          </p:cNvPr>
          <p:cNvGrpSpPr/>
          <p:nvPr/>
        </p:nvGrpSpPr>
        <p:grpSpPr>
          <a:xfrm>
            <a:off x="2104365" y="5629444"/>
            <a:ext cx="793899" cy="662828"/>
            <a:chOff x="1750173" y="2926500"/>
            <a:chExt cx="793899" cy="66282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FA93D7E2-4393-4C51-BA5E-F9CF3FAAD4E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56FEB8F-04C3-4A5E-9840-C053B13DFD82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B3A2D69-4CF1-45FF-B2BD-BC8433E8683E}"/>
              </a:ext>
            </a:extLst>
          </p:cNvPr>
          <p:cNvCxnSpPr>
            <a:cxnSpLocks/>
          </p:cNvCxnSpPr>
          <p:nvPr/>
        </p:nvCxnSpPr>
        <p:spPr>
          <a:xfrm flipH="1">
            <a:off x="1643270" y="2628862"/>
            <a:ext cx="1497495" cy="2828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F7507D1-7B22-448E-8D06-835E6E934329}"/>
              </a:ext>
            </a:extLst>
          </p:cNvPr>
          <p:cNvCxnSpPr>
            <a:cxnSpLocks/>
          </p:cNvCxnSpPr>
          <p:nvPr/>
        </p:nvCxnSpPr>
        <p:spPr>
          <a:xfrm flipH="1">
            <a:off x="1718067" y="4244570"/>
            <a:ext cx="1003975" cy="1179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AC5343BA-EE51-4064-A501-8C5ADF3D1135}"/>
              </a:ext>
            </a:extLst>
          </p:cNvPr>
          <p:cNvCxnSpPr>
            <a:cxnSpLocks/>
          </p:cNvCxnSpPr>
          <p:nvPr/>
        </p:nvCxnSpPr>
        <p:spPr>
          <a:xfrm flipH="1">
            <a:off x="1849044" y="4102893"/>
            <a:ext cx="3061618" cy="1321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6D6ABC0-1737-4487-B148-F7E14B28E301}"/>
              </a:ext>
            </a:extLst>
          </p:cNvPr>
          <p:cNvGrpSpPr/>
          <p:nvPr/>
        </p:nvGrpSpPr>
        <p:grpSpPr>
          <a:xfrm>
            <a:off x="2969543" y="4970099"/>
            <a:ext cx="793899" cy="662828"/>
            <a:chOff x="1750173" y="2926500"/>
            <a:chExt cx="793899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875EF877-C458-4835-8256-91E636E9BC5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B31016C-5B1F-4B75-8D62-C8425B6264A6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71E291A8-99A4-4373-AB4C-FA3C205955CE}"/>
              </a:ext>
            </a:extLst>
          </p:cNvPr>
          <p:cNvCxnSpPr>
            <a:cxnSpLocks/>
          </p:cNvCxnSpPr>
          <p:nvPr/>
        </p:nvCxnSpPr>
        <p:spPr>
          <a:xfrm flipH="1">
            <a:off x="2491188" y="2669698"/>
            <a:ext cx="100605" cy="2336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9816BC5A-E53D-4470-A67E-DEB17DBDE58C}"/>
              </a:ext>
            </a:extLst>
          </p:cNvPr>
          <p:cNvCxnSpPr>
            <a:cxnSpLocks/>
          </p:cNvCxnSpPr>
          <p:nvPr/>
        </p:nvCxnSpPr>
        <p:spPr>
          <a:xfrm flipH="1">
            <a:off x="2605044" y="3765700"/>
            <a:ext cx="1297823" cy="1168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9C44F7E-CC70-4381-A7FE-22F8C932D3C0}"/>
              </a:ext>
            </a:extLst>
          </p:cNvPr>
          <p:cNvGrpSpPr/>
          <p:nvPr/>
        </p:nvGrpSpPr>
        <p:grpSpPr>
          <a:xfrm>
            <a:off x="4466757" y="5469569"/>
            <a:ext cx="793899" cy="662828"/>
            <a:chOff x="1750173" y="2926500"/>
            <a:chExt cx="793899" cy="66282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C5778F5-85DD-49E6-B37A-F5799C4D965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725BA6-EBE1-4945-BBD9-E70239A3159C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08E1D8D-905A-4D67-A456-CC0A49BA62F1}"/>
              </a:ext>
            </a:extLst>
          </p:cNvPr>
          <p:cNvCxnSpPr>
            <a:cxnSpLocks/>
          </p:cNvCxnSpPr>
          <p:nvPr/>
        </p:nvCxnSpPr>
        <p:spPr>
          <a:xfrm>
            <a:off x="2955747" y="3779785"/>
            <a:ext cx="1003195" cy="1644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837C9A5-DAFF-4BD7-BB8A-990F89453EEF}"/>
              </a:ext>
            </a:extLst>
          </p:cNvPr>
          <p:cNvCxnSpPr>
            <a:cxnSpLocks/>
          </p:cNvCxnSpPr>
          <p:nvPr/>
        </p:nvCxnSpPr>
        <p:spPr>
          <a:xfrm>
            <a:off x="3728824" y="2905028"/>
            <a:ext cx="305020" cy="2527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253D621-62D6-4FD7-AC54-6222BE7C2AD3}"/>
              </a:ext>
            </a:extLst>
          </p:cNvPr>
          <p:cNvCxnSpPr>
            <a:cxnSpLocks/>
          </p:cNvCxnSpPr>
          <p:nvPr/>
        </p:nvCxnSpPr>
        <p:spPr>
          <a:xfrm flipH="1">
            <a:off x="4167550" y="3742911"/>
            <a:ext cx="1142946" cy="168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3301DE6-4A19-4126-AA27-1509AC87F35B}"/>
              </a:ext>
            </a:extLst>
          </p:cNvPr>
          <p:cNvSpPr/>
          <p:nvPr/>
        </p:nvSpPr>
        <p:spPr>
          <a:xfrm>
            <a:off x="10086059" y="3943204"/>
            <a:ext cx="36420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75249C4-D69A-46B2-8D6A-F746C7CA6A98}"/>
              </a:ext>
            </a:extLst>
          </p:cNvPr>
          <p:cNvGrpSpPr/>
          <p:nvPr/>
        </p:nvGrpSpPr>
        <p:grpSpPr>
          <a:xfrm>
            <a:off x="5310496" y="4949810"/>
            <a:ext cx="793899" cy="662828"/>
            <a:chOff x="1750173" y="2926500"/>
            <a:chExt cx="793899" cy="66282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B65683E1-FD4D-48A4-8F19-0B3015CA458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C79B1EC8-BE61-4CF1-A7B4-E75BE9B1266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0C7DFC53-057B-4EE8-A6E7-F98D53459801}"/>
              </a:ext>
            </a:extLst>
          </p:cNvPr>
          <p:cNvCxnSpPr>
            <a:cxnSpLocks/>
          </p:cNvCxnSpPr>
          <p:nvPr/>
        </p:nvCxnSpPr>
        <p:spPr>
          <a:xfrm>
            <a:off x="2193146" y="3941059"/>
            <a:ext cx="2629895" cy="99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91C98C9C-AA84-48DE-9980-3E6A7E900E13}"/>
              </a:ext>
            </a:extLst>
          </p:cNvPr>
          <p:cNvCxnSpPr>
            <a:cxnSpLocks/>
          </p:cNvCxnSpPr>
          <p:nvPr/>
        </p:nvCxnSpPr>
        <p:spPr>
          <a:xfrm>
            <a:off x="2915847" y="2971462"/>
            <a:ext cx="2213738" cy="1962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C1284C5C-7F78-42FC-AE71-1DB7215134F7}"/>
              </a:ext>
            </a:extLst>
          </p:cNvPr>
          <p:cNvCxnSpPr>
            <a:cxnSpLocks/>
          </p:cNvCxnSpPr>
          <p:nvPr/>
        </p:nvCxnSpPr>
        <p:spPr>
          <a:xfrm>
            <a:off x="4327475" y="4361110"/>
            <a:ext cx="631169" cy="588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D0D9C0AC-9FDD-4ED8-85F9-A790C2838C06}"/>
              </a:ext>
            </a:extLst>
          </p:cNvPr>
          <p:cNvCxnSpPr>
            <a:cxnSpLocks/>
          </p:cNvCxnSpPr>
          <p:nvPr/>
        </p:nvCxnSpPr>
        <p:spPr>
          <a:xfrm>
            <a:off x="4496948" y="2928901"/>
            <a:ext cx="610198" cy="2031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0802C9D-8BF8-46DA-BED8-C5E44832091D}"/>
              </a:ext>
            </a:extLst>
          </p:cNvPr>
          <p:cNvSpPr/>
          <p:nvPr/>
        </p:nvSpPr>
        <p:spPr>
          <a:xfrm>
            <a:off x="10733717" y="3943204"/>
            <a:ext cx="36420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6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9530E0-1A98-4521-97BF-F9A4400A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62" y="1232061"/>
            <a:ext cx="9915525" cy="140512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5653364-AC1F-4A85-AD1D-D09D942865D7}"/>
              </a:ext>
            </a:extLst>
          </p:cNvPr>
          <p:cNvSpPr/>
          <p:nvPr/>
        </p:nvSpPr>
        <p:spPr>
          <a:xfrm>
            <a:off x="2569479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6331534-73CF-4907-9CF2-C746E08B8C54}"/>
              </a:ext>
            </a:extLst>
          </p:cNvPr>
          <p:cNvSpPr/>
          <p:nvPr/>
        </p:nvSpPr>
        <p:spPr>
          <a:xfrm>
            <a:off x="1803324" y="170378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84A02FA-E25B-48C4-87A9-804F71F77280}"/>
              </a:ext>
            </a:extLst>
          </p:cNvPr>
          <p:cNvSpPr/>
          <p:nvPr/>
        </p:nvSpPr>
        <p:spPr>
          <a:xfrm>
            <a:off x="606552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8B7A2E-301D-4FFA-80BC-0C299198DD95}"/>
              </a:ext>
            </a:extLst>
          </p:cNvPr>
          <p:cNvSpPr/>
          <p:nvPr/>
        </p:nvSpPr>
        <p:spPr>
          <a:xfrm>
            <a:off x="5299365" y="170378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9E6539E-04E3-4F08-B521-0EFDA6719FFA}"/>
              </a:ext>
            </a:extLst>
          </p:cNvPr>
          <p:cNvSpPr/>
          <p:nvPr/>
        </p:nvSpPr>
        <p:spPr>
          <a:xfrm>
            <a:off x="966978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BE0536-BE90-4639-A180-4134AA655D9B}"/>
              </a:ext>
            </a:extLst>
          </p:cNvPr>
          <p:cNvSpPr/>
          <p:nvPr/>
        </p:nvSpPr>
        <p:spPr>
          <a:xfrm>
            <a:off x="8903625" y="1703789"/>
            <a:ext cx="530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E68C31E-3880-4B16-BBF2-3F44E5156330}"/>
              </a:ext>
            </a:extLst>
          </p:cNvPr>
          <p:cNvSpPr/>
          <p:nvPr/>
        </p:nvSpPr>
        <p:spPr>
          <a:xfrm>
            <a:off x="2569479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6CE356-D7E2-47C7-B5C2-5A50B5E543DA}"/>
              </a:ext>
            </a:extLst>
          </p:cNvPr>
          <p:cNvSpPr/>
          <p:nvPr/>
        </p:nvSpPr>
        <p:spPr>
          <a:xfrm>
            <a:off x="1803324" y="2406596"/>
            <a:ext cx="52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5EE3831-28F6-4F6D-BE9A-C6CBCA614A8A}"/>
              </a:ext>
            </a:extLst>
          </p:cNvPr>
          <p:cNvSpPr/>
          <p:nvPr/>
        </p:nvSpPr>
        <p:spPr>
          <a:xfrm>
            <a:off x="3297931" y="2412594"/>
            <a:ext cx="52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160FEE4-4C4B-4A52-BE3D-EC85DC876CF5}"/>
              </a:ext>
            </a:extLst>
          </p:cNvPr>
          <p:cNvSpPr/>
          <p:nvPr/>
        </p:nvSpPr>
        <p:spPr>
          <a:xfrm>
            <a:off x="6060805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2B99050-5D90-47F1-AFEA-D52E783498BE}"/>
              </a:ext>
            </a:extLst>
          </p:cNvPr>
          <p:cNvSpPr/>
          <p:nvPr/>
        </p:nvSpPr>
        <p:spPr>
          <a:xfrm>
            <a:off x="5294649" y="2457772"/>
            <a:ext cx="52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1F0C23B-CB6E-4D90-A55B-A9528646EFCB}"/>
              </a:ext>
            </a:extLst>
          </p:cNvPr>
          <p:cNvSpPr/>
          <p:nvPr/>
        </p:nvSpPr>
        <p:spPr>
          <a:xfrm>
            <a:off x="6789257" y="24506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C30E658-8D12-40B2-A7A3-DFE05004D725}"/>
              </a:ext>
            </a:extLst>
          </p:cNvPr>
          <p:cNvSpPr txBox="1"/>
          <p:nvPr/>
        </p:nvSpPr>
        <p:spPr>
          <a:xfrm>
            <a:off x="698500" y="2901248"/>
            <a:ext cx="106299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Lấy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trong ba túi gạo nào đặt lên đĩa bên phải để cân thăng bằng?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339BA8B-E553-4060-BF7A-28F6917A87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62" y="3856635"/>
            <a:ext cx="4819325" cy="245362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58AF350-9062-4B2E-9C92-19FAD29C5F74}"/>
              </a:ext>
            </a:extLst>
          </p:cNvPr>
          <p:cNvSpPr/>
          <p:nvPr/>
        </p:nvSpPr>
        <p:spPr>
          <a:xfrm>
            <a:off x="6400800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68E2D02-AF8C-496A-A9B3-20D5FB89E934}"/>
              </a:ext>
            </a:extLst>
          </p:cNvPr>
          <p:cNvSpPr/>
          <p:nvPr/>
        </p:nvSpPr>
        <p:spPr>
          <a:xfrm>
            <a:off x="810800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1FE4383-7114-4E91-9A94-972FEE86F9B4}"/>
              </a:ext>
            </a:extLst>
          </p:cNvPr>
          <p:cNvSpPr/>
          <p:nvPr/>
        </p:nvSpPr>
        <p:spPr>
          <a:xfrm>
            <a:off x="988038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BE20B04-45E1-4C2A-9185-74F97157AE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7454900" y="3564610"/>
            <a:ext cx="1727200" cy="19526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D4AF926-AE76-489F-96F9-EA151F5AEAE4}"/>
              </a:ext>
            </a:extLst>
          </p:cNvPr>
          <p:cNvGrpSpPr/>
          <p:nvPr/>
        </p:nvGrpSpPr>
        <p:grpSpPr>
          <a:xfrm>
            <a:off x="954128" y="5395511"/>
            <a:ext cx="1646460" cy="662828"/>
            <a:chOff x="1750173" y="2926500"/>
            <a:chExt cx="793899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28C064A-31B3-457C-9207-787B433ECD4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EE0F828-4D29-4995-A74A-7962042E8D1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kg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D9642F7-FC2A-4407-A2CD-DD53EB2187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9222912" y="3564610"/>
            <a:ext cx="1727200" cy="1952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0F7F54C-60BC-4E0A-90F9-AD5FA107B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5911387" y="3564610"/>
            <a:ext cx="1405579" cy="1952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8500" y="431800"/>
            <a:ext cx="30804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3333FF"/>
                </a:solidFill>
              </a:rPr>
              <a:t>Bài 2:</a:t>
            </a:r>
            <a:r>
              <a:rPr lang="vi-VN" sz="3200" b="1" smtClean="0">
                <a:solidFill>
                  <a:srgbClr val="FF0000"/>
                </a:solidFill>
              </a:rPr>
              <a:t> &gt; &lt;  = ? </a:t>
            </a:r>
            <a:endParaRPr lang="vi-VN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5919 L -0.18998 -0.0217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4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4439 L -0.39075 -0.0386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6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04F9FF-AA9A-4570-B753-50070894A4D7}"/>
              </a:ext>
            </a:extLst>
          </p:cNvPr>
          <p:cNvSpPr txBox="1"/>
          <p:nvPr/>
        </p:nvSpPr>
        <p:spPr>
          <a:xfrm>
            <a:off x="625129" y="201138"/>
            <a:ext cx="1156687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1763926"/>
            <a:ext cx="4876800" cy="4796532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1B6A6D-504B-4123-8A76-22834FF6048B}"/>
              </a:ext>
            </a:extLst>
          </p:cNvPr>
          <p:cNvSpPr txBox="1"/>
          <p:nvPr/>
        </p:nvSpPr>
        <p:spPr>
          <a:xfrm>
            <a:off x="2929736" y="3791136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903766-6D36-4E27-8351-31557A91E973}"/>
              </a:ext>
            </a:extLst>
          </p:cNvPr>
          <p:cNvSpPr txBox="1"/>
          <p:nvPr/>
        </p:nvSpPr>
        <p:spPr>
          <a:xfrm>
            <a:off x="420914" y="4413593"/>
            <a:ext cx="7170057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cửa hàng bán được số máy tính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150000"/>
              </a:lnSpc>
            </a:pP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= 8 (máy tính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</a:t>
            </a:r>
            <a:endParaRPr lang="vi-VN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5E6C5F-3BBA-4DFB-86E6-2C7217A618E8}"/>
              </a:ext>
            </a:extLst>
          </p:cNvPr>
          <p:cNvSpPr txBox="1"/>
          <p:nvPr/>
        </p:nvSpPr>
        <p:spPr>
          <a:xfrm>
            <a:off x="5902644" y="5374817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08564" y="681588"/>
            <a:ext cx="56382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0585" y="1206456"/>
            <a:ext cx="85771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68448" y="1735045"/>
            <a:ext cx="6648352" cy="40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703042" y="1208226"/>
            <a:ext cx="2253324" cy="97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61B6A6D-504B-4123-8A76-22834FF6048B}"/>
              </a:ext>
            </a:extLst>
          </p:cNvPr>
          <p:cNvSpPr txBox="1"/>
          <p:nvPr/>
        </p:nvSpPr>
        <p:spPr>
          <a:xfrm>
            <a:off x="2559776" y="1807468"/>
            <a:ext cx="219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1B6A6D-504B-4123-8A76-22834FF6048B}"/>
              </a:ext>
            </a:extLst>
          </p:cNvPr>
          <p:cNvSpPr txBox="1"/>
          <p:nvPr/>
        </p:nvSpPr>
        <p:spPr>
          <a:xfrm>
            <a:off x="625129" y="2316305"/>
            <a:ext cx="6965842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3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                             :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máy tính</a:t>
            </a:r>
          </a:p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</a:t>
            </a:r>
            <a:r>
              <a:rPr lang="en-US" sz="3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hơn buổi sáng:   3 máy tính</a:t>
            </a:r>
            <a:endPara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3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                           :  ... máy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tính?</a:t>
            </a:r>
            <a:endParaRPr lang="vi-VN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9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-5605085" y="-87060"/>
            <a:ext cx="7279035" cy="7279035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388790" y="1902298"/>
            <a:ext cx="10527440" cy="1081052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839" tIns="94565" rIns="94565" bIns="94565" numCol="1" spcCol="1270" anchor="ctr" anchorCtr="0">
            <a:noAutofit/>
          </a:bodyPr>
          <a:lstStyle/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en-US" sz="3192" b="1" noProof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 phép cộng, phép trừ (qua 10) trong phạm vi 20.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3131" y="1769706"/>
            <a:ext cx="1351316" cy="13513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83" tIns="60792" rIns="121583" bIns="60792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20534" y="3611706"/>
            <a:ext cx="1351316" cy="1351316"/>
          </a:xfrm>
          <a:prstGeom prst="ellipse">
            <a:avLst/>
          </a:prstGeom>
          <a:solidFill>
            <a:srgbClr val="EDA85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83" tIns="60792" rIns="121583" bIns="60792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2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3309978" y="568611"/>
            <a:ext cx="5421519" cy="70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1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399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1850" y="3866277"/>
            <a:ext cx="10044380" cy="976549"/>
          </a:xfrm>
          <a:prstGeom prst="rect">
            <a:avLst/>
          </a:prstGeom>
          <a:solidFill>
            <a:srgbClr val="C6EAFA"/>
          </a:solidFill>
        </p:spPr>
        <p:txBody>
          <a:bodyPr wrap="square">
            <a:spAutoFit/>
          </a:bodyPr>
          <a:lstStyle/>
          <a:p>
            <a:pPr lvl="0" algn="ctr" defTabSz="1654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192" b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Chuẩn </a:t>
            </a:r>
            <a:r>
              <a:rPr lang="en-US" sz="3192" b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bài: Ôn tập phép cộng, phép trừ trong phạm vi 100 (trang 126).</a:t>
            </a:r>
            <a:endParaRPr lang="en-US" sz="3192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76200"/>
            <a:ext cx="12218545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83820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    Thứ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29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 12 năm 2021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3551" y="1724892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634" y="2185388"/>
            <a:ext cx="13063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tập phép cộng, phép trừ trong phạm 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vi 100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B58B80">
                    <a:lumMod val="20000"/>
                    <a:lumOff val="8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(trang126+127)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58B80">
                  <a:lumMod val="20000"/>
                  <a:lumOff val="80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CD3A58-6877-4359-AB98-DDCE48E7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3014773"/>
            <a:ext cx="7228270" cy="3354295"/>
          </a:xfrm>
          <a:prstGeom prst="rect">
            <a:avLst/>
          </a:prstGeom>
        </p:spPr>
      </p:pic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xmlns="" id="{DAB4EB5B-86E7-4B5C-AEEC-C2C66A555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25139"/>
              </p:ext>
            </p:extLst>
          </p:nvPr>
        </p:nvGraphicFramePr>
        <p:xfrm>
          <a:off x="900596" y="1772533"/>
          <a:ext cx="6891683" cy="1217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1523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831602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820273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853983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857151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857151">
                  <a:extLst>
                    <a:ext uri="{9D8B030D-6E8A-4147-A177-3AD203B41FA5}">
                      <a16:colId xmlns:a16="http://schemas.microsoft.com/office/drawing/2014/main" xmlns="" val="1296044205"/>
                    </a:ext>
                  </a:extLst>
                </a:gridCol>
              </a:tblGrid>
              <a:tr h="65731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phép tính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8D34376-DC50-4EAC-A4B7-E0774EC642C3}"/>
              </a:ext>
            </a:extLst>
          </p:cNvPr>
          <p:cNvSpPr/>
          <p:nvPr/>
        </p:nvSpPr>
        <p:spPr>
          <a:xfrm>
            <a:off x="4531051" y="2453957"/>
            <a:ext cx="543739" cy="523220"/>
          </a:xfrm>
          <a:prstGeom prst="rect">
            <a:avLst/>
          </a:prstGeom>
          <a:solidFill>
            <a:srgbClr val="FFD863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4FB3A7-EE83-49D0-A237-1602A9024F11}"/>
              </a:ext>
            </a:extLst>
          </p:cNvPr>
          <p:cNvSpPr/>
          <p:nvPr/>
        </p:nvSpPr>
        <p:spPr>
          <a:xfrm>
            <a:off x="5288262" y="2453957"/>
            <a:ext cx="723275" cy="523220"/>
          </a:xfrm>
          <a:prstGeom prst="rect">
            <a:avLst/>
          </a:prstGeom>
          <a:solidFill>
            <a:srgbClr val="FFD863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C7D37BD-D2AF-4506-AD31-A3B956A308D3}"/>
              </a:ext>
            </a:extLst>
          </p:cNvPr>
          <p:cNvSpPr/>
          <p:nvPr/>
        </p:nvSpPr>
        <p:spPr>
          <a:xfrm>
            <a:off x="6270233" y="2453957"/>
            <a:ext cx="543739" cy="523220"/>
          </a:xfrm>
          <a:prstGeom prst="rect">
            <a:avLst/>
          </a:prstGeom>
          <a:solidFill>
            <a:srgbClr val="FFD863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A53C784-FDEB-4C74-9BEF-6A3EC2B41D02}"/>
              </a:ext>
            </a:extLst>
          </p:cNvPr>
          <p:cNvSpPr/>
          <p:nvPr/>
        </p:nvSpPr>
        <p:spPr>
          <a:xfrm>
            <a:off x="7117211" y="2453957"/>
            <a:ext cx="543739" cy="523220"/>
          </a:xfrm>
          <a:prstGeom prst="rect">
            <a:avLst/>
          </a:prstGeom>
          <a:solidFill>
            <a:srgbClr val="FFD863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601CF6-31FA-4A93-A6DD-2EDB11A893BA}"/>
              </a:ext>
            </a:extLst>
          </p:cNvPr>
          <p:cNvSpPr txBox="1"/>
          <p:nvPr/>
        </p:nvSpPr>
        <p:spPr>
          <a:xfrm>
            <a:off x="7943348" y="1721577"/>
            <a:ext cx="3254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toa nào ghi phép tính có kết quả bé hơn 60?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CB8472-5C86-41C3-BFB7-BEB881AA801C}"/>
              </a:ext>
            </a:extLst>
          </p:cNvPr>
          <p:cNvSpPr txBox="1"/>
          <p:nvPr/>
        </p:nvSpPr>
        <p:spPr>
          <a:xfrm>
            <a:off x="7943349" y="3429000"/>
            <a:ext cx="32547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toa nào ghi phép tính có kết quả lớn hơn 50 và bé hơn 100?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2C9D2E-80A4-4E0B-A384-1413D6B3D054}"/>
              </a:ext>
            </a:extLst>
          </p:cNvPr>
          <p:cNvSpPr txBox="1"/>
          <p:nvPr/>
        </p:nvSpPr>
        <p:spPr>
          <a:xfrm>
            <a:off x="7943348" y="1728158"/>
            <a:ext cx="3518500" cy="150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Toa D và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toa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phép tính có kết quả bé hơn 60</a:t>
            </a:r>
            <a:r>
              <a:rPr lang="vi-VN" sz="36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19E8EDA-E1C7-4A66-897B-01CF655CFD5F}"/>
              </a:ext>
            </a:extLst>
          </p:cNvPr>
          <p:cNvSpPr txBox="1"/>
          <p:nvPr/>
        </p:nvSpPr>
        <p:spPr>
          <a:xfrm>
            <a:off x="7981448" y="3595206"/>
            <a:ext cx="3518500" cy="18774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Toa A và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toa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phép tính có kết quả lớn hơn 50 và bé hơn 100</a:t>
            </a:r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152" y="622300"/>
            <a:ext cx="32195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/>
              <a:t>Bài 1: </a:t>
            </a:r>
            <a:r>
              <a:rPr lang="vi-VN" sz="3600" b="1" smtClean="0">
                <a:solidFill>
                  <a:srgbClr val="FF0000"/>
                </a:solidFill>
              </a:rPr>
              <a:t>a,</a:t>
            </a:r>
            <a:r>
              <a:rPr lang="vi-VN" sz="3600" b="1" smtClean="0"/>
              <a:t> </a:t>
            </a:r>
            <a:r>
              <a:rPr lang="vi-VN" sz="3600" b="1" smtClean="0">
                <a:solidFill>
                  <a:srgbClr val="3333FF"/>
                </a:solidFill>
              </a:rPr>
              <a:t>Số? </a:t>
            </a:r>
            <a:endParaRPr lang="vi-VN" sz="3600" b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563944-AF82-471C-861E-80CDC97A16C0}"/>
              </a:ext>
            </a:extLst>
          </p:cNvPr>
          <p:cNvSpPr txBox="1"/>
          <p:nvPr/>
        </p:nvSpPr>
        <p:spPr>
          <a:xfrm>
            <a:off x="560269" y="249343"/>
            <a:ext cx="428514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A7104D8-300D-4DBE-9AB4-6AFC3C12AE01}"/>
              </a:ext>
            </a:extLst>
          </p:cNvPr>
          <p:cNvGrpSpPr/>
          <p:nvPr/>
        </p:nvGrpSpPr>
        <p:grpSpPr>
          <a:xfrm>
            <a:off x="5000309" y="703603"/>
            <a:ext cx="5415706" cy="661209"/>
            <a:chOff x="1824226" y="3918824"/>
            <a:chExt cx="5415706" cy="661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A370306-4199-401E-A3FF-FFE19ACEE462}"/>
                </a:ext>
              </a:extLst>
            </p:cNvPr>
            <p:cNvSpPr/>
            <p:nvPr/>
          </p:nvSpPr>
          <p:spPr>
            <a:xfrm>
              <a:off x="1824226" y="3918826"/>
              <a:ext cx="1284326" cy="661207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+ 35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BE3511-E059-4008-B85A-95E1288A6530}"/>
                </a:ext>
              </a:extLst>
            </p:cNvPr>
            <p:cNvSpPr/>
            <p:nvPr/>
          </p:nvSpPr>
          <p:spPr>
            <a:xfrm>
              <a:off x="3901137" y="3918825"/>
              <a:ext cx="1261884" cy="661207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 – 28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A692A99-78A1-483D-A24C-328851023842}"/>
                </a:ext>
              </a:extLst>
            </p:cNvPr>
            <p:cNvSpPr/>
            <p:nvPr/>
          </p:nvSpPr>
          <p:spPr>
            <a:xfrm>
              <a:off x="5978048" y="3918824"/>
              <a:ext cx="1261884" cy="661207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 – 35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8A17A5C-29AB-4E7B-B1C4-F85310CD7ACA}"/>
              </a:ext>
            </a:extLst>
          </p:cNvPr>
          <p:cNvGrpSpPr/>
          <p:nvPr/>
        </p:nvGrpSpPr>
        <p:grpSpPr>
          <a:xfrm>
            <a:off x="5099856" y="1206245"/>
            <a:ext cx="837249" cy="1312215"/>
            <a:chOff x="1933616" y="4498692"/>
            <a:chExt cx="837249" cy="13122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3DA7477-303D-4477-9DD9-D28B58366B5A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0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E494481-065F-473F-9C2A-1A0FDCAB0E2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3FEEE68-D86D-4A16-8934-68780B1EBEE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BFBF009-90F9-437C-890B-A7188A3F6DAE}"/>
              </a:ext>
            </a:extLst>
          </p:cNvPr>
          <p:cNvGrpSpPr/>
          <p:nvPr/>
        </p:nvGrpSpPr>
        <p:grpSpPr>
          <a:xfrm>
            <a:off x="7182697" y="1199195"/>
            <a:ext cx="837249" cy="1312215"/>
            <a:chOff x="1933616" y="4498692"/>
            <a:chExt cx="837249" cy="13122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79FA24C-B0DE-4C90-AD0A-3339EA2D361C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0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BB93E94-B53D-479C-AEBB-6E367935D48E}"/>
                </a:ext>
              </a:extLst>
            </p:cNvPr>
            <p:cNvSpPr txBox="1"/>
            <p:nvPr/>
          </p:nvSpPr>
          <p:spPr>
            <a:xfrm>
              <a:off x="1933616" y="496642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13FF6AA-EE94-4450-A534-ADF63DE3447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71AA17D-3FA5-4E13-9376-CEE31EFD362B}"/>
              </a:ext>
            </a:extLst>
          </p:cNvPr>
          <p:cNvGrpSpPr/>
          <p:nvPr/>
        </p:nvGrpSpPr>
        <p:grpSpPr>
          <a:xfrm>
            <a:off x="9265538" y="1206245"/>
            <a:ext cx="837249" cy="1312215"/>
            <a:chOff x="1933616" y="4498692"/>
            <a:chExt cx="837249" cy="13122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29459D8-6AAA-4275-A970-1A47B8137AD5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0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6457B53-53CB-49D6-85E9-44C967999E4E}"/>
                </a:ext>
              </a:extLst>
            </p:cNvPr>
            <p:cNvSpPr txBox="1"/>
            <p:nvPr/>
          </p:nvSpPr>
          <p:spPr>
            <a:xfrm>
              <a:off x="1933616" y="496642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E342ADC-DD86-4BFF-8A31-07453A20C46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DB3D8C1-EB50-4614-BCE1-3213D1E33155}"/>
              </a:ext>
            </a:extLst>
          </p:cNvPr>
          <p:cNvSpPr txBox="1"/>
          <p:nvPr/>
        </p:nvSpPr>
        <p:spPr>
          <a:xfrm>
            <a:off x="5322512" y="2523139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C8AFDC-7B5B-4A2C-82E6-011DB2693FBE}"/>
              </a:ext>
            </a:extLst>
          </p:cNvPr>
          <p:cNvSpPr txBox="1"/>
          <p:nvPr/>
        </p:nvSpPr>
        <p:spPr>
          <a:xfrm>
            <a:off x="7418127" y="2516459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C6B3FA-D150-40BF-9A1A-F6F31425C372}"/>
              </a:ext>
            </a:extLst>
          </p:cNvPr>
          <p:cNvSpPr txBox="1"/>
          <p:nvPr/>
        </p:nvSpPr>
        <p:spPr>
          <a:xfrm>
            <a:off x="9514772" y="2547335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599AA0B-5229-4673-86D1-654044ED3A33}"/>
              </a:ext>
            </a:extLst>
          </p:cNvPr>
          <p:cNvSpPr txBox="1"/>
          <p:nvPr/>
        </p:nvSpPr>
        <p:spPr>
          <a:xfrm>
            <a:off x="4090918" y="80218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75A4977-571E-46E7-B4B9-A79ABA2B9BF8}"/>
              </a:ext>
            </a:extLst>
          </p:cNvPr>
          <p:cNvSpPr txBox="1"/>
          <p:nvPr/>
        </p:nvSpPr>
        <p:spPr>
          <a:xfrm>
            <a:off x="4090918" y="349515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D4DADEF-CC1C-44CC-AAF6-5D2CC0466335}"/>
              </a:ext>
            </a:extLst>
          </p:cNvPr>
          <p:cNvGrpSpPr/>
          <p:nvPr/>
        </p:nvGrpSpPr>
        <p:grpSpPr>
          <a:xfrm>
            <a:off x="5000309" y="3495157"/>
            <a:ext cx="5415706" cy="661209"/>
            <a:chOff x="1824226" y="3918824"/>
            <a:chExt cx="5415706" cy="66120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B51DE3A-8C70-47C4-BFB5-A8C523578199}"/>
                </a:ext>
              </a:extLst>
            </p:cNvPr>
            <p:cNvSpPr/>
            <p:nvPr/>
          </p:nvSpPr>
          <p:spPr>
            <a:xfrm>
              <a:off x="1824226" y="3918826"/>
              <a:ext cx="1284326" cy="6612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+ 49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DBA5E05-40BD-46FA-A477-CE4035E06267}"/>
                </a:ext>
              </a:extLst>
            </p:cNvPr>
            <p:cNvSpPr/>
            <p:nvPr/>
          </p:nvSpPr>
          <p:spPr>
            <a:xfrm>
              <a:off x="3901137" y="3918825"/>
              <a:ext cx="1261884" cy="6612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 – 42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345E8E8-B07C-4392-B7D0-F0A6806B6258}"/>
                </a:ext>
              </a:extLst>
            </p:cNvPr>
            <p:cNvSpPr/>
            <p:nvPr/>
          </p:nvSpPr>
          <p:spPr>
            <a:xfrm>
              <a:off x="5978048" y="3918824"/>
              <a:ext cx="1261884" cy="6612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 – 49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0348100-B0E9-4FD8-A7B1-A87CD17E6E9F}"/>
              </a:ext>
            </a:extLst>
          </p:cNvPr>
          <p:cNvGrpSpPr/>
          <p:nvPr/>
        </p:nvGrpSpPr>
        <p:grpSpPr>
          <a:xfrm>
            <a:off x="5099856" y="3997799"/>
            <a:ext cx="837249" cy="1312215"/>
            <a:chOff x="1933616" y="4498692"/>
            <a:chExt cx="837249" cy="13122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E327D69-9E85-4CE1-9DF1-BBCB0C38B4FC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0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11B6630-4FCA-43D4-AA07-39A4D63E4034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3ACA76BE-F2AB-42D9-B814-36A98BA3CB0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FF2D619-E0AD-4700-8979-120096A29B76}"/>
              </a:ext>
            </a:extLst>
          </p:cNvPr>
          <p:cNvGrpSpPr/>
          <p:nvPr/>
        </p:nvGrpSpPr>
        <p:grpSpPr>
          <a:xfrm>
            <a:off x="7182697" y="3990749"/>
            <a:ext cx="837249" cy="1312215"/>
            <a:chOff x="1933616" y="4498692"/>
            <a:chExt cx="837249" cy="13122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72A158B-D012-49AD-BF55-E79159C48088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0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9C2E242-B9DA-4A93-AAEF-DEA7F3578308}"/>
                </a:ext>
              </a:extLst>
            </p:cNvPr>
            <p:cNvSpPr txBox="1"/>
            <p:nvPr/>
          </p:nvSpPr>
          <p:spPr>
            <a:xfrm>
              <a:off x="1933616" y="496642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41E489A-84FC-4920-9542-35A1459172D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121B34F-FEB8-4BD7-9D3C-F4AC9A05F672}"/>
              </a:ext>
            </a:extLst>
          </p:cNvPr>
          <p:cNvGrpSpPr/>
          <p:nvPr/>
        </p:nvGrpSpPr>
        <p:grpSpPr>
          <a:xfrm>
            <a:off x="9276458" y="3983699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E9F0750-8FFB-4FA0-A1DF-1CFD5FD6B79C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0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82252A7-4734-4F9A-A07E-F18AC9092E42}"/>
                </a:ext>
              </a:extLst>
            </p:cNvPr>
            <p:cNvSpPr txBox="1"/>
            <p:nvPr/>
          </p:nvSpPr>
          <p:spPr>
            <a:xfrm>
              <a:off x="1933616" y="496642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BF8F2C99-3F82-43D5-800B-0601A343498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BDF2F1E-897B-4CD6-A554-0CAC2C389141}"/>
              </a:ext>
            </a:extLst>
          </p:cNvPr>
          <p:cNvSpPr txBox="1"/>
          <p:nvPr/>
        </p:nvSpPr>
        <p:spPr>
          <a:xfrm>
            <a:off x="5351688" y="5338889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DB48C0A-3618-4C38-84B6-B922FD2CC709}"/>
              </a:ext>
            </a:extLst>
          </p:cNvPr>
          <p:cNvSpPr txBox="1"/>
          <p:nvPr/>
        </p:nvSpPr>
        <p:spPr>
          <a:xfrm>
            <a:off x="7499978" y="5338889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B122134-CCDD-4CFF-968C-9D61D080E9E2}"/>
              </a:ext>
            </a:extLst>
          </p:cNvPr>
          <p:cNvSpPr txBox="1"/>
          <p:nvPr/>
        </p:nvSpPr>
        <p:spPr>
          <a:xfrm>
            <a:off x="9526131" y="5305336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xmlns="" id="{C1CC10D8-0F62-4041-A987-90365F4E8090}"/>
              </a:ext>
            </a:extLst>
          </p:cNvPr>
          <p:cNvSpPr/>
          <p:nvPr/>
        </p:nvSpPr>
        <p:spPr>
          <a:xfrm>
            <a:off x="730153" y="2131304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trừ đi một số hạng thì được kết quả là số </a:t>
            </a:r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lang="vi-VN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kia.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7" grpId="0"/>
      <p:bldP spid="28" grpId="0"/>
      <p:bldP spid="31" grpId="0"/>
      <p:bldP spid="32" grpId="0"/>
      <p:bldP spid="49" grpId="0"/>
      <p:bldP spid="50" grpId="0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B16F8E-E318-4BEA-877E-6567EF58F28E}"/>
              </a:ext>
            </a:extLst>
          </p:cNvPr>
          <p:cNvSpPr txBox="1"/>
          <p:nvPr/>
        </p:nvSpPr>
        <p:spPr>
          <a:xfrm>
            <a:off x="418174" y="236211"/>
            <a:ext cx="428829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chỗ đỗ cho ô tô.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3D8B0D-F782-4D94-A2FB-0CBD5B82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7058" y="436076"/>
            <a:ext cx="7606858" cy="593946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C716232-91FF-4D87-A157-571E2DD57498}"/>
              </a:ext>
            </a:extLst>
          </p:cNvPr>
          <p:cNvSpPr/>
          <p:nvPr/>
        </p:nvSpPr>
        <p:spPr>
          <a:xfrm>
            <a:off x="6135757" y="2292626"/>
            <a:ext cx="3154017" cy="2080591"/>
          </a:xfrm>
          <a:custGeom>
            <a:avLst/>
            <a:gdLst>
              <a:gd name="connsiteX0" fmla="*/ 0 w 3154017"/>
              <a:gd name="connsiteY0" fmla="*/ 0 h 2080591"/>
              <a:gd name="connsiteX1" fmla="*/ 927652 w 3154017"/>
              <a:gd name="connsiteY1" fmla="*/ 821635 h 2080591"/>
              <a:gd name="connsiteX2" fmla="*/ 1537252 w 3154017"/>
              <a:gd name="connsiteY2" fmla="*/ 1736035 h 2080591"/>
              <a:gd name="connsiteX3" fmla="*/ 3154017 w 3154017"/>
              <a:gd name="connsiteY3" fmla="*/ 2080591 h 208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017" h="2080591">
                <a:moveTo>
                  <a:pt x="0" y="0"/>
                </a:moveTo>
                <a:cubicBezTo>
                  <a:pt x="335721" y="266148"/>
                  <a:pt x="671443" y="532296"/>
                  <a:pt x="927652" y="821635"/>
                </a:cubicBezTo>
                <a:cubicBezTo>
                  <a:pt x="1183861" y="1110974"/>
                  <a:pt x="1166191" y="1526209"/>
                  <a:pt x="1537252" y="1736035"/>
                </a:cubicBezTo>
                <a:cubicBezTo>
                  <a:pt x="1908313" y="1945861"/>
                  <a:pt x="2531165" y="2013226"/>
                  <a:pt x="3154017" y="20805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C4BA729-861D-439C-B29B-03DF1EBE4C6F}"/>
              </a:ext>
            </a:extLst>
          </p:cNvPr>
          <p:cNvSpPr/>
          <p:nvPr/>
        </p:nvSpPr>
        <p:spPr>
          <a:xfrm>
            <a:off x="5791200" y="1205948"/>
            <a:ext cx="3498574" cy="2252869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B8A8359-4668-4F57-B14C-8ECC7B3EB1B3}"/>
              </a:ext>
            </a:extLst>
          </p:cNvPr>
          <p:cNvSpPr/>
          <p:nvPr/>
        </p:nvSpPr>
        <p:spPr>
          <a:xfrm>
            <a:off x="6056243" y="4611757"/>
            <a:ext cx="3233531" cy="1120447"/>
          </a:xfrm>
          <a:custGeom>
            <a:avLst/>
            <a:gdLst>
              <a:gd name="connsiteX0" fmla="*/ 0 w 3233531"/>
              <a:gd name="connsiteY0" fmla="*/ 0 h 1120447"/>
              <a:gd name="connsiteX1" fmla="*/ 940905 w 3233531"/>
              <a:gd name="connsiteY1" fmla="*/ 318052 h 1120447"/>
              <a:gd name="connsiteX2" fmla="*/ 1881809 w 3233531"/>
              <a:gd name="connsiteY2" fmla="*/ 1020417 h 1120447"/>
              <a:gd name="connsiteX3" fmla="*/ 3233531 w 3233531"/>
              <a:gd name="connsiteY3" fmla="*/ 1099930 h 112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531" h="1120447">
                <a:moveTo>
                  <a:pt x="0" y="0"/>
                </a:moveTo>
                <a:cubicBezTo>
                  <a:pt x="313635" y="73991"/>
                  <a:pt x="627270" y="147983"/>
                  <a:pt x="940905" y="318052"/>
                </a:cubicBezTo>
                <a:cubicBezTo>
                  <a:pt x="1254540" y="488121"/>
                  <a:pt x="1499705" y="890104"/>
                  <a:pt x="1881809" y="1020417"/>
                </a:cubicBezTo>
                <a:cubicBezTo>
                  <a:pt x="2263913" y="1150730"/>
                  <a:pt x="2748722" y="1125330"/>
                  <a:pt x="3233531" y="109993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64D0224-57E8-4364-B3EB-DFAA93DF58B8}"/>
              </a:ext>
            </a:extLst>
          </p:cNvPr>
          <p:cNvSpPr/>
          <p:nvPr/>
        </p:nvSpPr>
        <p:spPr>
          <a:xfrm>
            <a:off x="5857461" y="3405809"/>
            <a:ext cx="3432313" cy="2438400"/>
          </a:xfrm>
          <a:custGeom>
            <a:avLst/>
            <a:gdLst>
              <a:gd name="connsiteX0" fmla="*/ 0 w 3432313"/>
              <a:gd name="connsiteY0" fmla="*/ 2438400 h 2438400"/>
              <a:gd name="connsiteX1" fmla="*/ 1510748 w 3432313"/>
              <a:gd name="connsiteY1" fmla="*/ 1563756 h 2438400"/>
              <a:gd name="connsiteX2" fmla="*/ 2120348 w 3432313"/>
              <a:gd name="connsiteY2" fmla="*/ 344556 h 2438400"/>
              <a:gd name="connsiteX3" fmla="*/ 3432313 w 3432313"/>
              <a:gd name="connsiteY3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438400">
                <a:moveTo>
                  <a:pt x="0" y="2438400"/>
                </a:moveTo>
                <a:cubicBezTo>
                  <a:pt x="578678" y="2175565"/>
                  <a:pt x="1157357" y="1912730"/>
                  <a:pt x="1510748" y="1563756"/>
                </a:cubicBezTo>
                <a:cubicBezTo>
                  <a:pt x="1864139" y="1214782"/>
                  <a:pt x="1800087" y="605182"/>
                  <a:pt x="2120348" y="344556"/>
                </a:cubicBezTo>
                <a:cubicBezTo>
                  <a:pt x="2440609" y="83930"/>
                  <a:pt x="2936461" y="41965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22A22622-FE01-4D9F-86FB-55ECDD934B7E}"/>
              </a:ext>
            </a:extLst>
          </p:cNvPr>
          <p:cNvSpPr/>
          <p:nvPr/>
        </p:nvSpPr>
        <p:spPr>
          <a:xfrm>
            <a:off x="952940" y="116143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8BF49A-2A58-42A6-9BFB-C19D08C88B8A}"/>
              </a:ext>
            </a:extLst>
          </p:cNvPr>
          <p:cNvSpPr txBox="1"/>
          <p:nvPr/>
        </p:nvSpPr>
        <p:spPr>
          <a:xfrm>
            <a:off x="593276" y="301183"/>
            <a:ext cx="1067591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đồng diễn thể dục thể thao gồm có 56 người mặc áo đỏ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mặc áo vàng. Hỏi đội đồng diễn đó có tất cả bao nhiêu người?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4079A0-F32A-478B-AE38-10C9706B5AF5}"/>
              </a:ext>
            </a:extLst>
          </p:cNvPr>
          <p:cNvSpPr txBox="1"/>
          <p:nvPr/>
        </p:nvSpPr>
        <p:spPr>
          <a:xfrm>
            <a:off x="2573570" y="399096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D520BC-5C6C-449F-8315-531F75C9CF3D}"/>
              </a:ext>
            </a:extLst>
          </p:cNvPr>
          <p:cNvSpPr txBox="1"/>
          <p:nvPr/>
        </p:nvSpPr>
        <p:spPr>
          <a:xfrm>
            <a:off x="313508" y="4476446"/>
            <a:ext cx="6020935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đồng diễn đó có tất cả số người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150000"/>
              </a:lnSpc>
            </a:pP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+ 28 = 84 (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người)</a:t>
            </a:r>
          </a:p>
          <a:p>
            <a:pPr lvl="0" algn="ctr">
              <a:lnSpc>
                <a:spcPct val="150000"/>
              </a:lnSpc>
            </a:pP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số: 84 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người.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653A12-D17C-480F-BEEF-C4D4EB658A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4858" y="1870843"/>
            <a:ext cx="5085013" cy="456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4079A0-F32A-478B-AE38-10C9706B5AF5}"/>
              </a:ext>
            </a:extLst>
          </p:cNvPr>
          <p:cNvSpPr txBox="1"/>
          <p:nvPr/>
        </p:nvSpPr>
        <p:spPr>
          <a:xfrm>
            <a:off x="2455817" y="1926647"/>
            <a:ext cx="187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09897" y="1288650"/>
            <a:ext cx="15544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79629" y="809727"/>
            <a:ext cx="30895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9129" y="1324114"/>
            <a:ext cx="37658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2687" y="1740215"/>
            <a:ext cx="386869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71507" y="1240288"/>
            <a:ext cx="3426923" cy="483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24079A0-F32A-478B-AE38-10C9706B5AF5}"/>
              </a:ext>
            </a:extLst>
          </p:cNvPr>
          <p:cNvSpPr txBox="1"/>
          <p:nvPr/>
        </p:nvSpPr>
        <p:spPr>
          <a:xfrm>
            <a:off x="570288" y="2553287"/>
            <a:ext cx="5360945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đỏ     : 56 người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vàng :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người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4838" y="2993222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người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3730170" y="2810353"/>
            <a:ext cx="264667" cy="98697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11" grpId="0"/>
      <p:bldP spid="38" grpId="0" animBg="1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-5605085" y="-87060"/>
            <a:ext cx="7279035" cy="7279035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673950" y="2112764"/>
            <a:ext cx="10391380" cy="1081052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839" tIns="94565" rIns="94565" bIns="94565" numCol="1" spcCol="1270" anchor="ctr" anchorCtr="0">
            <a:noAutofit/>
          </a:bodyPr>
          <a:lstStyle/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lại phép cộng, phép trừ trong phạm vi 100.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3131" y="2032786"/>
            <a:ext cx="1351316" cy="13513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83" tIns="60792" rIns="121583" bIns="60792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Freeform 9"/>
          <p:cNvSpPr/>
          <p:nvPr/>
        </p:nvSpPr>
        <p:spPr>
          <a:xfrm>
            <a:off x="1623656" y="4256016"/>
            <a:ext cx="8998162" cy="1110311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839" tIns="94565" rIns="94565" bIns="94565" numCol="1" spcCol="1270" anchor="ctr" anchorCtr="0">
            <a:noAutofit/>
          </a:bodyPr>
          <a:lstStyle/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 bài: Luyện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(trang 128).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4001" y="4171180"/>
            <a:ext cx="1351316" cy="1351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83" tIns="60792" rIns="121583" bIns="60792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8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4800599" y="746411"/>
            <a:ext cx="2463801" cy="7064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1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399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4049035" y="266437"/>
            <a:ext cx="41678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05011" y="1728521"/>
            <a:ext cx="958518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PHÉP CỘNG, PHÉP TRỪ TRONG PHẠM VI 20,100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76200"/>
            <a:ext cx="12218545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83820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    Thứ </a:t>
            </a:r>
            <a:r>
              <a:rPr lang="en-US" sz="3200" b="1" noProof="0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 12 năm 2021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6708" y="1724892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732" y="2161637"/>
            <a:ext cx="13063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>
                    <a:lumMod val="20000"/>
                    <a:lumOff val="80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20000"/>
                    <a:lumOff val="80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Luyện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tập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8B80">
                    <a:lumMod val="20000"/>
                    <a:lumOff val="8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(trang 128)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58B80">
                  <a:lumMod val="20000"/>
                  <a:lumOff val="80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52" y="201812"/>
            <a:ext cx="2237784" cy="86349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16EDCB-A254-4302-A25E-D3CB23B5A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594798"/>
            <a:ext cx="10011400" cy="2612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BAA207-A5ED-4339-B5CE-1DF5448E1B97}"/>
              </a:ext>
            </a:extLst>
          </p:cNvPr>
          <p:cNvSpPr txBox="1"/>
          <p:nvPr/>
        </p:nvSpPr>
        <p:spPr>
          <a:xfrm>
            <a:off x="790514" y="1056189"/>
            <a:ext cx="1755609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3333FF"/>
                </a:solidFill>
              </a:rPr>
              <a:t>Bài 1:</a:t>
            </a:r>
          </a:p>
          <a:p>
            <a:r>
              <a:rPr lang="vi-VN" sz="3200" b="1"/>
              <a:t> </a:t>
            </a:r>
            <a:r>
              <a:rPr lang="vi-VN" sz="3200" b="1" smtClean="0"/>
              <a:t> </a:t>
            </a:r>
            <a:r>
              <a:rPr lang="vi-VN" sz="3200" b="1" smtClean="0">
                <a:solidFill>
                  <a:srgbClr val="FF0000"/>
                </a:solidFill>
              </a:rPr>
              <a:t>a, Số?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EBE1EEF-41B1-4E8D-9DAD-134FFA953CB2}"/>
              </a:ext>
            </a:extLst>
          </p:cNvPr>
          <p:cNvSpPr/>
          <p:nvPr/>
        </p:nvSpPr>
        <p:spPr>
          <a:xfrm>
            <a:off x="3366053" y="2115353"/>
            <a:ext cx="649356" cy="609600"/>
          </a:xfrm>
          <a:prstGeom prst="roundRect">
            <a:avLst/>
          </a:prstGeom>
          <a:solidFill>
            <a:srgbClr val="FFD472"/>
          </a:solidFill>
          <a:ln>
            <a:solidFill>
              <a:srgbClr val="FFD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99F4708-9E4B-4B20-8FDD-E0725F1D088E}"/>
              </a:ext>
            </a:extLst>
          </p:cNvPr>
          <p:cNvGrpSpPr/>
          <p:nvPr/>
        </p:nvGrpSpPr>
        <p:grpSpPr>
          <a:xfrm>
            <a:off x="5113000" y="2796209"/>
            <a:ext cx="784728" cy="754546"/>
            <a:chOff x="5113000" y="2796209"/>
            <a:chExt cx="784728" cy="754546"/>
          </a:xfrm>
        </p:grpSpPr>
        <p:sp>
          <p:nvSpPr>
            <p:cNvPr id="15" name="Star: 16 Points 14">
              <a:extLst>
                <a:ext uri="{FF2B5EF4-FFF2-40B4-BE49-F238E27FC236}">
                  <a16:creationId xmlns:a16="http://schemas.microsoft.com/office/drawing/2014/main" xmlns="" id="{7D520998-4DC6-4196-9D56-BC4FA50CD5E9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solidFill>
              <a:srgbClr val="C4EBFC"/>
            </a:solidFill>
            <a:ln>
              <a:solidFill>
                <a:srgbClr val="C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3004981-9BA5-4816-BA7D-CAE71EC250EE}"/>
                </a:ext>
              </a:extLst>
            </p:cNvPr>
            <p:cNvSpPr/>
            <p:nvPr/>
          </p:nvSpPr>
          <p:spPr>
            <a:xfrm>
              <a:off x="5233493" y="2928557"/>
              <a:ext cx="543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5F82D4A-3FCA-4D7B-A334-13E141DD10FA}"/>
              </a:ext>
            </a:extLst>
          </p:cNvPr>
          <p:cNvGrpSpPr/>
          <p:nvPr/>
        </p:nvGrpSpPr>
        <p:grpSpPr>
          <a:xfrm>
            <a:off x="7821252" y="2995266"/>
            <a:ext cx="784728" cy="753599"/>
            <a:chOff x="7821252" y="3058766"/>
            <a:chExt cx="784728" cy="753599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F3EF6799-4524-43DA-87D7-C45064915C89}"/>
                </a:ext>
              </a:extLst>
            </p:cNvPr>
            <p:cNvSpPr/>
            <p:nvPr/>
          </p:nvSpPr>
          <p:spPr>
            <a:xfrm>
              <a:off x="7821252" y="3058766"/>
              <a:ext cx="784728" cy="700434"/>
            </a:xfrm>
            <a:prstGeom prst="triangle">
              <a:avLst/>
            </a:prstGeom>
            <a:solidFill>
              <a:srgbClr val="FCC8C3"/>
            </a:solidFill>
            <a:ln>
              <a:solidFill>
                <a:srgbClr val="FCC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9631F6E-3CC7-4E01-9027-C830A85C68B6}"/>
                </a:ext>
              </a:extLst>
            </p:cNvPr>
            <p:cNvSpPr/>
            <p:nvPr/>
          </p:nvSpPr>
          <p:spPr>
            <a:xfrm>
              <a:off x="7941745" y="328914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6198018-9CFA-4CEB-A4A6-F28BF5FF1B74}"/>
              </a:ext>
            </a:extLst>
          </p:cNvPr>
          <p:cNvGrpSpPr/>
          <p:nvPr/>
        </p:nvGrpSpPr>
        <p:grpSpPr>
          <a:xfrm>
            <a:off x="9634200" y="2329620"/>
            <a:ext cx="784728" cy="754546"/>
            <a:chOff x="5113000" y="2796209"/>
            <a:chExt cx="784728" cy="754546"/>
          </a:xfrm>
          <a:solidFill>
            <a:srgbClr val="90E3EC"/>
          </a:solidFill>
        </p:grpSpPr>
        <p:sp>
          <p:nvSpPr>
            <p:cNvPr id="23" name="Star: 16 Points 22">
              <a:extLst>
                <a:ext uri="{FF2B5EF4-FFF2-40B4-BE49-F238E27FC236}">
                  <a16:creationId xmlns:a16="http://schemas.microsoft.com/office/drawing/2014/main" xmlns="" id="{FE4D4E72-86A2-432B-93B1-DF962D971702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grpFill/>
            <a:ln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7BBF3CE-BDDE-4F8F-9EC1-60EBEA495391}"/>
                </a:ext>
              </a:extLst>
            </p:cNvPr>
            <p:cNvSpPr/>
            <p:nvPr/>
          </p:nvSpPr>
          <p:spPr>
            <a:xfrm>
              <a:off x="5233493" y="2928557"/>
              <a:ext cx="543739" cy="523220"/>
            </a:xfrm>
            <a:prstGeom prst="rect">
              <a:avLst/>
            </a:prstGeom>
            <a:grpFill/>
            <a:ln>
              <a:solidFill>
                <a:srgbClr val="90E3EC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72C190-2D29-4C21-BE50-BA04D3A47CDB}"/>
              </a:ext>
            </a:extLst>
          </p:cNvPr>
          <p:cNvSpPr txBox="1"/>
          <p:nvPr/>
        </p:nvSpPr>
        <p:spPr>
          <a:xfrm>
            <a:off x="960227" y="3971641"/>
            <a:ext cx="653473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Tính tổng các số hạng bằng nhau.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8491035-498D-41E3-A4DD-6D53A0AC5216}"/>
              </a:ext>
            </a:extLst>
          </p:cNvPr>
          <p:cNvSpPr/>
          <p:nvPr/>
        </p:nvSpPr>
        <p:spPr>
          <a:xfrm>
            <a:off x="2182362" y="4968779"/>
            <a:ext cx="3051131" cy="67002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+ 24 + 24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65C38BB-ECEB-468B-BA85-CA70EFE3F760}"/>
              </a:ext>
            </a:extLst>
          </p:cNvPr>
          <p:cNvSpPr/>
          <p:nvPr/>
        </p:nvSpPr>
        <p:spPr>
          <a:xfrm>
            <a:off x="6455585" y="4968778"/>
            <a:ext cx="3570979" cy="670021"/>
          </a:xfrm>
          <a:prstGeom prst="roundRect">
            <a:avLst>
              <a:gd name="adj" fmla="val 29935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 + 2 + 2</a:t>
            </a: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xmlns="" id="{08491035-498D-41E3-A4DD-6D53A0AC5216}"/>
              </a:ext>
            </a:extLst>
          </p:cNvPr>
          <p:cNvSpPr/>
          <p:nvPr/>
        </p:nvSpPr>
        <p:spPr>
          <a:xfrm>
            <a:off x="4114800" y="4984041"/>
            <a:ext cx="1105994" cy="670021"/>
          </a:xfrm>
          <a:prstGeom prst="roundRect">
            <a:avLst>
              <a:gd name="adj" fmla="val 31831"/>
            </a:avLst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xmlns="" id="{08491035-498D-41E3-A4DD-6D53A0AC5216}"/>
              </a:ext>
            </a:extLst>
          </p:cNvPr>
          <p:cNvSpPr/>
          <p:nvPr/>
        </p:nvSpPr>
        <p:spPr>
          <a:xfrm>
            <a:off x="9029700" y="4977806"/>
            <a:ext cx="982828" cy="67002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35" grpId="0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A9E24B-07A6-478C-9C4C-204F722BB695}"/>
              </a:ext>
            </a:extLst>
          </p:cNvPr>
          <p:cNvSpPr txBox="1"/>
          <p:nvPr/>
        </p:nvSpPr>
        <p:spPr>
          <a:xfrm>
            <a:off x="557668" y="298840"/>
            <a:ext cx="385394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sau: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C9FD9B0B-58CC-44BF-BB92-A07B52C5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61080"/>
              </p:ext>
            </p:extLst>
          </p:nvPr>
        </p:nvGraphicFramePr>
        <p:xfrm>
          <a:off x="838200" y="1811867"/>
          <a:ext cx="5638801" cy="3890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543">
                  <a:extLst>
                    <a:ext uri="{9D8B030D-6E8A-4147-A177-3AD203B41FA5}">
                      <a16:colId xmlns:a16="http://schemas.microsoft.com/office/drawing/2014/main" xmlns="" val="392148777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197060027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286283704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2415953353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287370731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3693648948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xmlns="" val="4282844923"/>
                    </a:ext>
                  </a:extLst>
                </a:gridCol>
              </a:tblGrid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6114352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496480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946073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696141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9245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DC4161-0318-4369-AD61-6CFD984865A9}"/>
              </a:ext>
            </a:extLst>
          </p:cNvPr>
          <p:cNvSpPr txBox="1"/>
          <p:nvPr/>
        </p:nvSpPr>
        <p:spPr>
          <a:xfrm>
            <a:off x="723900" y="980223"/>
            <a:ext cx="853292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tổng của ba số tròn chục có trong bảng.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8AE62E-BB5A-4C32-A9AD-CB77222E6DF5}"/>
              </a:ext>
            </a:extLst>
          </p:cNvPr>
          <p:cNvSpPr/>
          <p:nvPr/>
        </p:nvSpPr>
        <p:spPr>
          <a:xfrm>
            <a:off x="2447926" y="2600325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778E55-D923-492C-ADB0-660FFC33E5B0}"/>
              </a:ext>
            </a:extLst>
          </p:cNvPr>
          <p:cNvSpPr/>
          <p:nvPr/>
        </p:nvSpPr>
        <p:spPr>
          <a:xfrm>
            <a:off x="4865472" y="3392478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971682-CC82-4127-8D87-EF72488460AB}"/>
              </a:ext>
            </a:extLst>
          </p:cNvPr>
          <p:cNvSpPr/>
          <p:nvPr/>
        </p:nvSpPr>
        <p:spPr>
          <a:xfrm>
            <a:off x="1647827" y="4938724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569C2E-A7CB-4427-9626-AFF407225454}"/>
              </a:ext>
            </a:extLst>
          </p:cNvPr>
          <p:cNvSpPr/>
          <p:nvPr/>
        </p:nvSpPr>
        <p:spPr>
          <a:xfrm>
            <a:off x="7080585" y="1649430"/>
            <a:ext cx="435247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+ 30 +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</a:t>
            </a:r>
            <a:r>
              <a:rPr lang="vi-VN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90BBD5-AF47-4918-B2D0-45DBB3DE2318}"/>
              </a:ext>
            </a:extLst>
          </p:cNvPr>
          <p:cNvSpPr txBox="1"/>
          <p:nvPr/>
        </p:nvSpPr>
        <p:spPr>
          <a:xfrm>
            <a:off x="10247539" y="17953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B95F83-E1C2-451E-95E5-F44347B83253}"/>
              </a:ext>
            </a:extLst>
          </p:cNvPr>
          <p:cNvSpPr txBox="1"/>
          <p:nvPr/>
        </p:nvSpPr>
        <p:spPr>
          <a:xfrm>
            <a:off x="6639114" y="2554186"/>
            <a:ext cx="4714686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số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có tổng là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8B18DC-0DE3-4436-BCA7-22DCEA58C11E}"/>
              </a:ext>
            </a:extLst>
          </p:cNvPr>
          <p:cNvSpPr/>
          <p:nvPr/>
        </p:nvSpPr>
        <p:spPr>
          <a:xfrm>
            <a:off x="838200" y="1831446"/>
            <a:ext cx="796372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876200-CD8F-4A00-A372-B19F22EC28D6}"/>
              </a:ext>
            </a:extLst>
          </p:cNvPr>
          <p:cNvSpPr/>
          <p:nvPr/>
        </p:nvSpPr>
        <p:spPr>
          <a:xfrm>
            <a:off x="1657904" y="1830364"/>
            <a:ext cx="786847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2A7C857-EE7C-4F44-9ABC-B5695C8095A4}"/>
              </a:ext>
            </a:extLst>
          </p:cNvPr>
          <p:cNvSpPr/>
          <p:nvPr/>
        </p:nvSpPr>
        <p:spPr>
          <a:xfrm>
            <a:off x="7645639" y="3584183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+ 12 = 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E2FCD6-2FAD-4277-A06F-FBA9229CB1E6}"/>
              </a:ext>
            </a:extLst>
          </p:cNvPr>
          <p:cNvSpPr txBox="1"/>
          <p:nvPr/>
        </p:nvSpPr>
        <p:spPr>
          <a:xfrm>
            <a:off x="6639114" y="4243904"/>
            <a:ext cx="471468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số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bảng có tổng lớn nhất?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D87C790-D3ED-4BAB-87B8-D3B20973F128}"/>
              </a:ext>
            </a:extLst>
          </p:cNvPr>
          <p:cNvSpPr/>
          <p:nvPr/>
        </p:nvSpPr>
        <p:spPr>
          <a:xfrm>
            <a:off x="4870450" y="4938724"/>
            <a:ext cx="796372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DFDAF6-A3E1-420E-8DFC-E971179C8D1A}"/>
              </a:ext>
            </a:extLst>
          </p:cNvPr>
          <p:cNvSpPr/>
          <p:nvPr/>
        </p:nvSpPr>
        <p:spPr>
          <a:xfrm>
            <a:off x="5690154" y="4937642"/>
            <a:ext cx="786847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AB75596-458F-4D30-AAA6-48F3640502CE}"/>
              </a:ext>
            </a:extLst>
          </p:cNvPr>
          <p:cNvSpPr/>
          <p:nvPr/>
        </p:nvSpPr>
        <p:spPr>
          <a:xfrm>
            <a:off x="7645639" y="5317443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+ 45 = 89</a:t>
            </a:r>
          </a:p>
        </p:txBody>
      </p:sp>
      <p:sp>
        <p:nvSpPr>
          <p:cNvPr id="3" name="Rectangle 2"/>
          <p:cNvSpPr/>
          <p:nvPr/>
        </p:nvSpPr>
        <p:spPr>
          <a:xfrm>
            <a:off x="6574902" y="2560069"/>
            <a:ext cx="480429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số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bảng </a:t>
            </a:r>
            <a:endParaRPr lang="vi-VN" sz="28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có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là 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vì: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3931" y="4258207"/>
            <a:ext cx="4775262" cy="954107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số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và 45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bảng </a:t>
            </a:r>
            <a:endParaRPr lang="vi-VN" sz="28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tổng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 vì: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Thợ Mộc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EFBD4893-9D98-4C6E-86CC-4222FF4A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333" y1="37222" x2="43889" y2="37500"/>
                        <a14:foregroundMark x1="43889" y1="37500" x2="43889" y2="37500"/>
                        <a14:foregroundMark x1="54444" y1="46389" x2="54444" y2="46389"/>
                        <a14:foregroundMark x1="82222" y1="54444" x2="82222" y2="54444"/>
                        <a14:foregroundMark x1="82222" y1="54444" x2="82222" y2="54444"/>
                        <a14:foregroundMark x1="84167" y1="41944" x2="84167" y2="41944"/>
                        <a14:foregroundMark x1="44167" y1="36111" x2="44167" y2="36111"/>
                        <a14:foregroundMark x1="43889" y1="36389" x2="43611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2" y="3291879"/>
            <a:ext cx="2708952" cy="27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32BC23-2CBA-4279-BB84-5413D2B887BC}"/>
              </a:ext>
            </a:extLst>
          </p:cNvPr>
          <p:cNvSpPr txBox="1"/>
          <p:nvPr/>
        </p:nvSpPr>
        <p:spPr>
          <a:xfrm>
            <a:off x="377372" y="290918"/>
            <a:ext cx="1079731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</a:t>
            </a:r>
            <a:r>
              <a:rPr kumimoji="0" lang="vi-VN" sz="3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 gỗ dài 92cm. Bác thợ mộc đã cưa đi một đoạn dài 27cm. Hỏi thanh gỗ còn lại dài bao nhiêu xăng-ti-mét?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D15D74-7BBA-4D89-9FEA-E50D7C3DC3AF}"/>
              </a:ext>
            </a:extLst>
          </p:cNvPr>
          <p:cNvSpPr txBox="1"/>
          <p:nvPr/>
        </p:nvSpPr>
        <p:spPr>
          <a:xfrm>
            <a:off x="6356162" y="3690106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6F72E6-8C03-46F3-A816-BD18EDE32BE8}"/>
              </a:ext>
            </a:extLst>
          </p:cNvPr>
          <p:cNvSpPr txBox="1"/>
          <p:nvPr/>
        </p:nvSpPr>
        <p:spPr>
          <a:xfrm>
            <a:off x="4893789" y="4359162"/>
            <a:ext cx="448452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 gỗ còn lại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lvl="0" algn="ctr">
              <a:defRPr/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– 27 = 65 (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</a:p>
          <a:p>
            <a:pPr lvl="0" algn="ctr">
              <a:defRPr/>
            </a:pP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số: 65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 sz="2800" b="1" smtClean="0">
                <a:solidFill>
                  <a:srgbClr val="FF0000"/>
                </a:solidFill>
              </a:rPr>
              <a:t>.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D15D74-7BBA-4D89-9FEA-E50D7C3DC3AF}"/>
              </a:ext>
            </a:extLst>
          </p:cNvPr>
          <p:cNvSpPr txBox="1"/>
          <p:nvPr/>
        </p:nvSpPr>
        <p:spPr>
          <a:xfrm>
            <a:off x="6145769" y="1456355"/>
            <a:ext cx="203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kumimoji="0" lang="vi-VN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FD15D74-7BBA-4D89-9FEA-E50D7C3DC3AF}"/>
              </a:ext>
            </a:extLst>
          </p:cNvPr>
          <p:cNvSpPr txBox="1"/>
          <p:nvPr/>
        </p:nvSpPr>
        <p:spPr>
          <a:xfrm>
            <a:off x="5211289" y="2075116"/>
            <a:ext cx="357284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gỗ dài : 92 cm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cưa đi       : 27 cm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1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          </a:t>
            </a:r>
            <a:r>
              <a:rPr kumimoji="0" lang="en-US" sz="2800" b="1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...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kumimoji="0" lang="en-US" sz="2800" b="1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8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14704" y="791428"/>
            <a:ext cx="3784396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68600" y="1269848"/>
            <a:ext cx="692721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894831" y="791428"/>
            <a:ext cx="3130945" cy="73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8800" y="1269848"/>
            <a:ext cx="13843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9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25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7ACB79-DA27-4B74-8B46-326B444B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0327" y="1192305"/>
            <a:ext cx="6509081" cy="488786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B9AA66F-F162-4C7D-AA23-D97D609A6C08}"/>
              </a:ext>
            </a:extLst>
          </p:cNvPr>
          <p:cNvGrpSpPr/>
          <p:nvPr/>
        </p:nvGrpSpPr>
        <p:grpSpPr>
          <a:xfrm>
            <a:off x="1092751" y="444102"/>
            <a:ext cx="3737576" cy="646331"/>
            <a:chOff x="1849246" y="1297542"/>
            <a:chExt cx="1286760" cy="6463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370DC0C-5C62-4F03-BCF2-4E1F0756938A}"/>
                </a:ext>
              </a:extLst>
            </p:cNvPr>
            <p:cNvGrpSpPr/>
            <p:nvPr/>
          </p:nvGrpSpPr>
          <p:grpSpPr>
            <a:xfrm>
              <a:off x="1849246" y="1297542"/>
              <a:ext cx="1286760" cy="646331"/>
              <a:chOff x="1849246" y="1297542"/>
              <a:chExt cx="1286760" cy="64633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1A5179AE-2D65-4501-97C2-B03C877836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EC703AB-591B-4013-B2C6-E5DB34340053}"/>
                  </a:ext>
                </a:extLst>
              </p:cNvPr>
              <p:cNvSpPr txBox="1"/>
              <p:nvPr/>
            </p:nvSpPr>
            <p:spPr>
              <a:xfrm>
                <a:off x="1849246" y="1297542"/>
                <a:ext cx="1286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600" b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BEBD7C3-ADE3-498B-A526-A6D9DD7215C6}"/>
                </a:ext>
              </a:extLst>
            </p:cNvPr>
            <p:cNvSpPr txBox="1"/>
            <p:nvPr/>
          </p:nvSpPr>
          <p:spPr>
            <a:xfrm>
              <a:off x="2412674" y="1328321"/>
              <a:ext cx="285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7212DDBF-C077-415B-98BA-462119CEBDBE}"/>
              </a:ext>
            </a:extLst>
          </p:cNvPr>
          <p:cNvSpPr/>
          <p:nvPr/>
        </p:nvSpPr>
        <p:spPr>
          <a:xfrm rot="5400000">
            <a:off x="2539678" y="2049321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996B9B-00B0-440F-9FB7-363744DCE791}"/>
              </a:ext>
            </a:extLst>
          </p:cNvPr>
          <p:cNvSpPr txBox="1"/>
          <p:nvPr/>
        </p:nvSpPr>
        <p:spPr>
          <a:xfrm>
            <a:off x="493486" y="2641765"/>
            <a:ext cx="534917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trên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của</a:t>
            </a:r>
          </a:p>
          <a:p>
            <a:pPr algn="ctr"/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số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dưới liền kề.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A01DFD-2E89-40E6-A715-10745CE73722}"/>
              </a:ext>
            </a:extLst>
          </p:cNvPr>
          <p:cNvSpPr/>
          <p:nvPr/>
        </p:nvSpPr>
        <p:spPr>
          <a:xfrm>
            <a:off x="7834138" y="4331030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02D19B-E554-47E2-B3B9-B667EC04A9CD}"/>
              </a:ext>
            </a:extLst>
          </p:cNvPr>
          <p:cNvSpPr/>
          <p:nvPr/>
        </p:nvSpPr>
        <p:spPr>
          <a:xfrm>
            <a:off x="8895629" y="4325303"/>
            <a:ext cx="889639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6A1477-2562-4B52-A914-C3C6852D97A8}"/>
              </a:ext>
            </a:extLst>
          </p:cNvPr>
          <p:cNvSpPr/>
          <p:nvPr/>
        </p:nvSpPr>
        <p:spPr>
          <a:xfrm>
            <a:off x="7379061" y="3824429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E273B5E-1A2E-41BC-A5FF-6D752DE693E7}"/>
              </a:ext>
            </a:extLst>
          </p:cNvPr>
          <p:cNvSpPr/>
          <p:nvPr/>
        </p:nvSpPr>
        <p:spPr>
          <a:xfrm>
            <a:off x="8391822" y="383885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82148B6-07D6-4757-8D71-4D26734854D2}"/>
              </a:ext>
            </a:extLst>
          </p:cNvPr>
          <p:cNvSpPr/>
          <p:nvPr/>
        </p:nvSpPr>
        <p:spPr>
          <a:xfrm>
            <a:off x="7985474" y="3323555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34AFA26-30F4-4050-A1F9-5646A45FAC68}"/>
              </a:ext>
            </a:extLst>
          </p:cNvPr>
          <p:cNvSpPr/>
          <p:nvPr/>
        </p:nvSpPr>
        <p:spPr>
          <a:xfrm>
            <a:off x="7481667" y="2837106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9905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-5605085" y="-87060"/>
            <a:ext cx="7279035" cy="7279035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673950" y="1800700"/>
            <a:ext cx="9161690" cy="1081052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839" tIns="94565" rIns="94565" bIns="94565" numCol="1" spcCol="1270" anchor="ctr" anchorCtr="0">
            <a:noAutofit/>
          </a:bodyPr>
          <a:lstStyle/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en-US" sz="3192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 phép cộng, phép trừ trong phạm vi 100.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3131" y="1653594"/>
            <a:ext cx="1351316" cy="13513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83" tIns="60792" rIns="121583" bIns="60792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1419659" y="3816868"/>
            <a:ext cx="9415981" cy="1081052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839" tIns="94565" rIns="94565" bIns="94565" numCol="1" spcCol="1270" anchor="ctr" anchorCtr="0">
            <a:noAutofit/>
          </a:bodyPr>
          <a:lstStyle/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9842" y="3785874"/>
            <a:ext cx="1351316" cy="135131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83" tIns="60792" rIns="121583" bIns="60792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2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3309978" y="568611"/>
            <a:ext cx="5421519" cy="70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1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399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0010" y="4043790"/>
            <a:ext cx="7573818" cy="534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54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Luyện tập (trang 129).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24112" y="2031630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246811" y="2875242"/>
            <a:ext cx="7010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ngoan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nhé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964052" y="2144098"/>
            <a:ext cx="376705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z="36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EF7476-C23D-445D-BCF6-4C09684F6AEA}"/>
              </a:ext>
            </a:extLst>
          </p:cNvPr>
          <p:cNvSpPr txBox="1"/>
          <p:nvPr/>
        </p:nvSpPr>
        <p:spPr>
          <a:xfrm>
            <a:off x="974858" y="3006510"/>
            <a:ext cx="10392589" cy="2219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+ 7 =		  9 + 6 =		  8 + 4 =   		  5 + 7 =     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 + 9 =		  4 + 8 =		14 – 5 =		15 – 6 =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4 =		11 – 7 = 		15 – 9 =		13 – 8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F0D24F-37BA-4FD2-9C61-AFAE38E8EF3F}"/>
              </a:ext>
            </a:extLst>
          </p:cNvPr>
          <p:cNvSpPr txBox="1"/>
          <p:nvPr/>
        </p:nvSpPr>
        <p:spPr>
          <a:xfrm>
            <a:off x="2440939" y="3124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FE7602-6A16-4134-AAF6-BF6FD3C8CF22}"/>
              </a:ext>
            </a:extLst>
          </p:cNvPr>
          <p:cNvSpPr txBox="1"/>
          <p:nvPr/>
        </p:nvSpPr>
        <p:spPr>
          <a:xfrm>
            <a:off x="5218337" y="31228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59F485-64E8-4174-9172-D39CE2C92C84}"/>
              </a:ext>
            </a:extLst>
          </p:cNvPr>
          <p:cNvSpPr txBox="1"/>
          <p:nvPr/>
        </p:nvSpPr>
        <p:spPr>
          <a:xfrm>
            <a:off x="7956389" y="31228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668C4C-7D59-4821-82ED-4C5A545DD79F}"/>
              </a:ext>
            </a:extLst>
          </p:cNvPr>
          <p:cNvSpPr txBox="1"/>
          <p:nvPr/>
        </p:nvSpPr>
        <p:spPr>
          <a:xfrm>
            <a:off x="10727527" y="312976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23DE99-69E9-48C5-9344-C5D07744601A}"/>
              </a:ext>
            </a:extLst>
          </p:cNvPr>
          <p:cNvSpPr txBox="1"/>
          <p:nvPr/>
        </p:nvSpPr>
        <p:spPr>
          <a:xfrm>
            <a:off x="2440939" y="386564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D61AEC-63FE-487C-B50B-C224502B55F4}"/>
              </a:ext>
            </a:extLst>
          </p:cNvPr>
          <p:cNvSpPr txBox="1"/>
          <p:nvPr/>
        </p:nvSpPr>
        <p:spPr>
          <a:xfrm>
            <a:off x="5218337" y="385606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D266F6-D7CB-42CB-91C3-ABFE41F741D7}"/>
              </a:ext>
            </a:extLst>
          </p:cNvPr>
          <p:cNvSpPr txBox="1"/>
          <p:nvPr/>
        </p:nvSpPr>
        <p:spPr>
          <a:xfrm>
            <a:off x="7983214" y="386564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F4B4E2-2EAE-428D-8A86-197586F4F73B}"/>
              </a:ext>
            </a:extLst>
          </p:cNvPr>
          <p:cNvSpPr txBox="1"/>
          <p:nvPr/>
        </p:nvSpPr>
        <p:spPr>
          <a:xfrm>
            <a:off x="10727526" y="38607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7137BBB-AC1B-4ACF-AF69-A6889615FFDB}"/>
              </a:ext>
            </a:extLst>
          </p:cNvPr>
          <p:cNvSpPr txBox="1"/>
          <p:nvPr/>
        </p:nvSpPr>
        <p:spPr>
          <a:xfrm>
            <a:off x="2541091" y="4588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4782E2-7AE3-444C-B99A-227B4B4EB07F}"/>
              </a:ext>
            </a:extLst>
          </p:cNvPr>
          <p:cNvSpPr txBox="1"/>
          <p:nvPr/>
        </p:nvSpPr>
        <p:spPr>
          <a:xfrm>
            <a:off x="5218337" y="45971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20D7C6-5ADB-4847-848C-92AF8C018157}"/>
              </a:ext>
            </a:extLst>
          </p:cNvPr>
          <p:cNvSpPr txBox="1"/>
          <p:nvPr/>
        </p:nvSpPr>
        <p:spPr>
          <a:xfrm>
            <a:off x="7967512" y="45892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6E47C7B-7709-424C-A69D-9A3B3581F831}"/>
              </a:ext>
            </a:extLst>
          </p:cNvPr>
          <p:cNvSpPr txBox="1"/>
          <p:nvPr/>
        </p:nvSpPr>
        <p:spPr>
          <a:xfrm>
            <a:off x="10727525" y="458846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971309" y="334461"/>
            <a:ext cx="489609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7, 5, 11, 13 là kết quả của những phép tính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40978C-917D-4FE7-9129-4E73B4028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09" t="8978"/>
          <a:stretch/>
        </p:blipFill>
        <p:spPr>
          <a:xfrm>
            <a:off x="5357665" y="613182"/>
            <a:ext cx="5906648" cy="56316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E7FB507-F8EC-40AE-BB58-7945F28C0886}"/>
              </a:ext>
            </a:extLst>
          </p:cNvPr>
          <p:cNvSpPr/>
          <p:nvPr/>
        </p:nvSpPr>
        <p:spPr>
          <a:xfrm>
            <a:off x="8564880" y="3291840"/>
            <a:ext cx="1059180" cy="71628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D55C239-F843-4D2E-85B5-E0B52745B620}"/>
              </a:ext>
            </a:extLst>
          </p:cNvPr>
          <p:cNvSpPr/>
          <p:nvPr/>
        </p:nvSpPr>
        <p:spPr>
          <a:xfrm>
            <a:off x="8587740" y="2971800"/>
            <a:ext cx="861060" cy="967740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9A78E93-D9DF-46DE-8A78-176166354BBE}"/>
              </a:ext>
            </a:extLst>
          </p:cNvPr>
          <p:cNvSpPr/>
          <p:nvPr/>
        </p:nvSpPr>
        <p:spPr>
          <a:xfrm>
            <a:off x="8801100" y="3695700"/>
            <a:ext cx="153707" cy="952500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77A5372-CB84-4D53-B6BD-2382267694E2}"/>
              </a:ext>
            </a:extLst>
          </p:cNvPr>
          <p:cNvSpPr/>
          <p:nvPr/>
        </p:nvSpPr>
        <p:spPr>
          <a:xfrm>
            <a:off x="7566660" y="3726180"/>
            <a:ext cx="334408" cy="708660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B99C8C9-DE10-402C-9A33-35F6B8384B8A}"/>
              </a:ext>
            </a:extLst>
          </p:cNvPr>
          <p:cNvSpPr/>
          <p:nvPr/>
        </p:nvSpPr>
        <p:spPr>
          <a:xfrm>
            <a:off x="7010400" y="3384468"/>
            <a:ext cx="661060" cy="196932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F32EDE8-623F-42C7-9D4A-EFC3D1BAB696}"/>
              </a:ext>
            </a:extLst>
          </p:cNvPr>
          <p:cNvSpPr/>
          <p:nvPr/>
        </p:nvSpPr>
        <p:spPr>
          <a:xfrm>
            <a:off x="6941820" y="2880360"/>
            <a:ext cx="1104900" cy="107067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DE70E7A-AB53-4C99-AFBF-DEDE1FE74389}"/>
              </a:ext>
            </a:extLst>
          </p:cNvPr>
          <p:cNvSpPr/>
          <p:nvPr/>
        </p:nvSpPr>
        <p:spPr>
          <a:xfrm>
            <a:off x="7993380" y="2194560"/>
            <a:ext cx="899160" cy="1043940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F24DA8D-AEA6-4848-80D6-82989DEB8547}"/>
              </a:ext>
            </a:extLst>
          </p:cNvPr>
          <p:cNvSpPr/>
          <p:nvPr/>
        </p:nvSpPr>
        <p:spPr>
          <a:xfrm>
            <a:off x="772771" y="122728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2C216E2-23B0-4F2A-A2B5-3FA978882D9C}"/>
              </a:ext>
            </a:extLst>
          </p:cNvPr>
          <p:cNvGrpSpPr/>
          <p:nvPr/>
        </p:nvGrpSpPr>
        <p:grpSpPr>
          <a:xfrm>
            <a:off x="1308708" y="1183906"/>
            <a:ext cx="1080671" cy="617595"/>
            <a:chOff x="1870518" y="1336858"/>
            <a:chExt cx="1080671" cy="6175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3D88FEC-2244-4D42-BF5D-1D1B8AE3049D}"/>
                </a:ext>
              </a:extLst>
            </p:cNvPr>
            <p:cNvGrpSpPr/>
            <p:nvPr/>
          </p:nvGrpSpPr>
          <p:grpSpPr>
            <a:xfrm>
              <a:off x="1870518" y="1369678"/>
              <a:ext cx="758382" cy="584775"/>
              <a:chOff x="1870518" y="1369678"/>
              <a:chExt cx="758382" cy="58477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34497" y="136967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5A397AB-9FE3-4070-93ED-3321E28CAFAE}"/>
                </a:ext>
              </a:extLst>
            </p:cNvPr>
            <p:cNvSpPr txBox="1"/>
            <p:nvPr/>
          </p:nvSpPr>
          <p:spPr>
            <a:xfrm>
              <a:off x="2583781" y="1336858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22E15D5-5FFC-4CCC-93F9-2E577BCD2D47}"/>
              </a:ext>
            </a:extLst>
          </p:cNvPr>
          <p:cNvGrpSpPr/>
          <p:nvPr/>
        </p:nvGrpSpPr>
        <p:grpSpPr>
          <a:xfrm>
            <a:off x="1210093" y="963244"/>
            <a:ext cx="8906590" cy="4510758"/>
            <a:chOff x="354254" y="2045519"/>
            <a:chExt cx="5843660" cy="39309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F3DCD14-C55B-4611-9025-659FBB4A2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988" y="2045519"/>
              <a:ext cx="5721926" cy="39309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C0CECF3-F96E-45EF-A52D-4E57BDBD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54254" y="2933831"/>
              <a:ext cx="1138722" cy="180123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D50F118-E210-44EC-A370-9BFD9E437EF9}"/>
              </a:ext>
            </a:extLst>
          </p:cNvPr>
          <p:cNvGrpSpPr/>
          <p:nvPr/>
        </p:nvGrpSpPr>
        <p:grpSpPr>
          <a:xfrm>
            <a:off x="4012076" y="3197271"/>
            <a:ext cx="670173" cy="580571"/>
            <a:chOff x="2080731" y="3986297"/>
            <a:chExt cx="670173" cy="58057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0E7CB74-F9B4-4B27-966E-5E9CAB5F3242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1F953D4-DB72-4D86-B011-A00F0A6D57BB}"/>
                </a:ext>
              </a:extLst>
            </p:cNvPr>
            <p:cNvSpPr txBox="1"/>
            <p:nvPr/>
          </p:nvSpPr>
          <p:spPr>
            <a:xfrm>
              <a:off x="2080731" y="4007649"/>
              <a:ext cx="670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7BA717E-EB48-444E-8F0B-EB5CFCCFA93A}"/>
              </a:ext>
            </a:extLst>
          </p:cNvPr>
          <p:cNvGrpSpPr/>
          <p:nvPr/>
        </p:nvGrpSpPr>
        <p:grpSpPr>
          <a:xfrm>
            <a:off x="5751885" y="1989816"/>
            <a:ext cx="492919" cy="523220"/>
            <a:chOff x="2115979" y="3984695"/>
            <a:chExt cx="492919" cy="52322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79792F4-8213-4548-89F7-E1CD0668397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E14188B-A9C3-468C-B2F2-B0C07C6D3B9D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B0B2AC1-0B9A-4455-8FFF-39402058B991}"/>
              </a:ext>
            </a:extLst>
          </p:cNvPr>
          <p:cNvGrpSpPr/>
          <p:nvPr/>
        </p:nvGrpSpPr>
        <p:grpSpPr>
          <a:xfrm>
            <a:off x="7320966" y="3167485"/>
            <a:ext cx="584621" cy="580571"/>
            <a:chOff x="2080731" y="3986297"/>
            <a:chExt cx="584621" cy="58057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4B576ED-CF4D-4A81-A88D-1CCDBBB115EF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0BC7A77-4E47-48EF-AF73-9C288AD92DD9}"/>
                </a:ext>
              </a:extLst>
            </p:cNvPr>
            <p:cNvSpPr txBox="1"/>
            <p:nvPr/>
          </p:nvSpPr>
          <p:spPr>
            <a:xfrm>
              <a:off x="2080731" y="4007649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59916D2-8B4D-4CCE-A8AB-2F61C67C85AD}"/>
              </a:ext>
            </a:extLst>
          </p:cNvPr>
          <p:cNvGrpSpPr/>
          <p:nvPr/>
        </p:nvGrpSpPr>
        <p:grpSpPr>
          <a:xfrm>
            <a:off x="8689491" y="4471064"/>
            <a:ext cx="492919" cy="523220"/>
            <a:chOff x="2115979" y="3984695"/>
            <a:chExt cx="492919" cy="52322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7083FFB-29F9-4C8D-8D09-3907BDF5D0F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C06587A-51E0-4FE3-81BC-692D58EA9DF5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942D8E5-0506-4BBA-A5D5-B8F54245BA4A}"/>
              </a:ext>
            </a:extLst>
          </p:cNvPr>
          <p:cNvGrpSpPr/>
          <p:nvPr/>
        </p:nvGrpSpPr>
        <p:grpSpPr>
          <a:xfrm>
            <a:off x="5735636" y="4605916"/>
            <a:ext cx="584621" cy="580571"/>
            <a:chOff x="2080731" y="3986297"/>
            <a:chExt cx="584621" cy="5805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01ECCA39-F2D3-49A6-95C7-88688B839645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6665CDA-7A89-4AEE-878D-41C8BA9F92DF}"/>
                </a:ext>
              </a:extLst>
            </p:cNvPr>
            <p:cNvSpPr txBox="1"/>
            <p:nvPr/>
          </p:nvSpPr>
          <p:spPr>
            <a:xfrm>
              <a:off x="2080731" y="4007649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258E587-1635-4160-A8A6-EBCAA1E49939}"/>
              </a:ext>
            </a:extLst>
          </p:cNvPr>
          <p:cNvSpPr txBox="1"/>
          <p:nvPr/>
        </p:nvSpPr>
        <p:spPr>
          <a:xfrm>
            <a:off x="647700" y="486830"/>
            <a:ext cx="10711300" cy="1077218"/>
          </a:xfrm>
          <a:prstGeom prst="rect">
            <a:avLst/>
          </a:prstGeom>
          <a:solidFill>
            <a:srgbClr val="FACAC8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2A có 8 bạn học hát. Số bạn học võ nhiều hơn số bạn học hát là 5 bạn. Hỏi lớp 2A có bao nhiêu bạn học võ?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C7209EE-6708-4828-8226-6A008C179F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4400" y="1639986"/>
            <a:ext cx="4241800" cy="478621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36C99C8-6317-4724-B79C-5CC21836AE07}"/>
              </a:ext>
            </a:extLst>
          </p:cNvPr>
          <p:cNvSpPr txBox="1"/>
          <p:nvPr/>
        </p:nvSpPr>
        <p:spPr>
          <a:xfrm>
            <a:off x="2764391" y="4015333"/>
            <a:ext cx="232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CEFD847-E38F-4A21-A0A0-AAA28DF07D54}"/>
              </a:ext>
            </a:extLst>
          </p:cNvPr>
          <p:cNvSpPr txBox="1"/>
          <p:nvPr/>
        </p:nvSpPr>
        <p:spPr>
          <a:xfrm>
            <a:off x="870172" y="4695044"/>
            <a:ext cx="595492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 2A có số bạn học võ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vi-VN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 = 13 (</a:t>
            </a:r>
            <a:r>
              <a:rPr lang="vi-VN" sz="32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bạn)</a:t>
            </a:r>
          </a:p>
          <a:p>
            <a:pPr lvl="0" algn="ctr">
              <a:defRPr/>
            </a:pPr>
            <a:r>
              <a:rPr lang="vi-VN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Đáp </a:t>
            </a:r>
            <a:r>
              <a:rPr lang="vi-VN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số: 13 bạn học võ</a:t>
            </a:r>
            <a:r>
              <a:rPr lang="vi-VN" sz="32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36C99C8-6317-4724-B79C-5CC21836AE07}"/>
              </a:ext>
            </a:extLst>
          </p:cNvPr>
          <p:cNvSpPr txBox="1"/>
          <p:nvPr/>
        </p:nvSpPr>
        <p:spPr>
          <a:xfrm>
            <a:off x="2490636" y="1729081"/>
            <a:ext cx="2729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kumimoji="0" lang="vi-VN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CEFD847-E38F-4A21-A0A0-AAA28DF07D54}"/>
              </a:ext>
            </a:extLst>
          </p:cNvPr>
          <p:cNvSpPr txBox="1"/>
          <p:nvPr/>
        </p:nvSpPr>
        <p:spPr>
          <a:xfrm>
            <a:off x="870173" y="2398524"/>
            <a:ext cx="6292627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b="1" noProof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                             : </a:t>
            </a:r>
            <a:r>
              <a:rPr lang="en-US" sz="32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bạn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võ </a:t>
            </a:r>
            <a:r>
              <a:rPr kumimoji="0" lang="en-US" sz="3200" b="1" i="0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học hát: 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bạn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                                : ... bạn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47635" y="1020304"/>
            <a:ext cx="23880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7712" y="1564048"/>
            <a:ext cx="35221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03893" y="1008677"/>
            <a:ext cx="4684807" cy="1870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93774" y="1564048"/>
            <a:ext cx="557582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/>
      <p:bldP spid="53" grpId="0" animBg="1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-5605085" y="-87060"/>
            <a:ext cx="7279035" cy="7279035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673950" y="1782564"/>
            <a:ext cx="10391380" cy="1081052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839" tIns="94565" rIns="94565" bIns="94565" numCol="1" spcCol="1270" anchor="ctr" anchorCtr="0">
            <a:noAutofit/>
          </a:bodyPr>
          <a:lstStyle/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en-US" sz="3192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 phép</a:t>
            </a:r>
            <a:r>
              <a:rPr kumimoji="0" lang="en-US" sz="3192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cộng, phép trừ (qua 10) trong phạm vi 20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3131" y="1639086"/>
            <a:ext cx="1351316" cy="13513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83" tIns="60792" rIns="121583" bIns="60792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839842" y="3684294"/>
            <a:ext cx="1351316" cy="135131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83" tIns="60792" rIns="121583" bIns="60792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2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1941156" y="3786116"/>
            <a:ext cx="8998162" cy="1110311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D472"/>
          </a:solidFill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839" tIns="94565" rIns="94565" bIns="94565" numCol="1" spcCol="1270" anchor="ctr" anchorCtr="0">
            <a:noAutofit/>
          </a:bodyPr>
          <a:lstStyle/>
          <a:p>
            <a:pPr marL="0" marR="0" lvl="0" indent="0" algn="l" defTabSz="1654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 bài: Luyện tập (trang 125).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3309978" y="289211"/>
            <a:ext cx="5421519" cy="70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1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399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24112" y="2031630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246811" y="2875242"/>
            <a:ext cx="7010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ngoan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nhé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4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76200"/>
            <a:ext cx="12218545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83820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    Thứ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28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 12 năm 2021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0488" y="1724892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854" y="2185388"/>
            <a:ext cx="1171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>
                    <a:lumMod val="20000"/>
                    <a:lumOff val="80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20000"/>
                    <a:lumOff val="80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 tập 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B58B80">
                    <a:lumMod val="20000"/>
                    <a:lumOff val="8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125 +126)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58B80">
                  <a:lumMod val="20000"/>
                  <a:lumOff val="80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1170</Words>
  <Application>Microsoft Office PowerPoint</Application>
  <PresentationFormat>Widescreen</PresentationFormat>
  <Paragraphs>302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Calibri Light</vt:lpstr>
      <vt:lpstr>Franklin Gothic Book</vt:lpstr>
      <vt:lpstr>Franklin Gothic Medium</vt:lpstr>
      <vt:lpstr>HP001 4 hàng</vt:lpstr>
      <vt:lpstr>华文楷体</vt:lpstr>
      <vt:lpstr>Times New Roman</vt:lpstr>
      <vt:lpstr>UTM Cookies</vt:lpstr>
      <vt:lpstr>Wingdings</vt:lpstr>
      <vt:lpstr>Wingdings 2</vt:lpstr>
      <vt:lpstr>Office Theme</vt:lpstr>
      <vt:lpstr>Trek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ITD</cp:lastModifiedBy>
  <cp:revision>203</cp:revision>
  <dcterms:created xsi:type="dcterms:W3CDTF">2021-06-02T01:34:28Z</dcterms:created>
  <dcterms:modified xsi:type="dcterms:W3CDTF">2025-01-01T14:41:53Z</dcterms:modified>
</cp:coreProperties>
</file>