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691" r:id="rId2"/>
    <p:sldId id="322" r:id="rId3"/>
    <p:sldId id="700" r:id="rId4"/>
    <p:sldId id="692" r:id="rId5"/>
    <p:sldId id="259" r:id="rId6"/>
    <p:sldId id="699" r:id="rId7"/>
    <p:sldId id="697" r:id="rId8"/>
    <p:sldId id="695" r:id="rId9"/>
    <p:sldId id="693" r:id="rId10"/>
    <p:sldId id="694" r:id="rId11"/>
    <p:sldId id="260" r:id="rId12"/>
    <p:sldId id="261" r:id="rId13"/>
    <p:sldId id="262" r:id="rId14"/>
    <p:sldId id="263" r:id="rId15"/>
    <p:sldId id="264" r:id="rId16"/>
    <p:sldId id="701" r:id="rId17"/>
    <p:sldId id="70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AEC4F-A420-4870-9603-7D085CACDBF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54A27-7854-47B4-BA93-3D5A57B19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470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892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267653" y="181612"/>
            <a:ext cx="8608695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329565" y="1"/>
            <a:ext cx="1798320" cy="1715771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8529163" y="1"/>
            <a:ext cx="614839" cy="1715771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8"/>
            <a:ext cx="9144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1431235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2004"/>
            <a:ext cx="912437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046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>
            <a:extLst>
              <a:ext uri="{FF2B5EF4-FFF2-40B4-BE49-F238E27FC236}">
                <a16:creationId xmlns:a16="http://schemas.microsoft.com/office/drawing/2014/main" id="{11215517-E30F-496F-B053-A8436D56F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377" y="3409397"/>
            <a:ext cx="2857500" cy="214312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A2D8B98-1D58-465B-9B4C-58C2FA923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294" y="559908"/>
            <a:ext cx="2857500" cy="2143125"/>
          </a:xfrm>
          <a:prstGeom prst="rect">
            <a:avLst/>
          </a:prstGeom>
        </p:spPr>
      </p:pic>
      <p:sp>
        <p:nvSpPr>
          <p:cNvPr id="84" name="五角星 5">
            <a:extLst>
              <a:ext uri="{FF2B5EF4-FFF2-40B4-BE49-F238E27FC236}">
                <a16:creationId xmlns:a16="http://schemas.microsoft.com/office/drawing/2014/main" id="{89AC911B-27CC-475B-A1C7-A7ABC450BBE7}"/>
              </a:ext>
            </a:extLst>
          </p:cNvPr>
          <p:cNvSpPr/>
          <p:nvPr/>
        </p:nvSpPr>
        <p:spPr>
          <a:xfrm rot="21380687">
            <a:off x="371226" y="4527185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47" tIns="34262" rIns="68447" bIns="34262" rtlCol="0" anchor="ctr"/>
          <a:lstStyle/>
          <a:p>
            <a:pPr algn="ctr" defTabSz="684381">
              <a:defRPr/>
            </a:pPr>
            <a:endParaRPr lang="zh-CN" altLang="en-US" sz="1425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85" name="五角星 6">
            <a:extLst>
              <a:ext uri="{FF2B5EF4-FFF2-40B4-BE49-F238E27FC236}">
                <a16:creationId xmlns:a16="http://schemas.microsoft.com/office/drawing/2014/main" id="{E4BFA1A6-B464-40EC-AB54-163AF2F3AF4B}"/>
              </a:ext>
            </a:extLst>
          </p:cNvPr>
          <p:cNvSpPr/>
          <p:nvPr/>
        </p:nvSpPr>
        <p:spPr>
          <a:xfrm rot="19938392">
            <a:off x="7313757" y="2303261"/>
            <a:ext cx="364784" cy="36478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47" tIns="34262" rIns="68447" bIns="34262" rtlCol="0" anchor="ctr"/>
          <a:lstStyle/>
          <a:p>
            <a:pPr algn="ctr" defTabSz="684381">
              <a:defRPr/>
            </a:pPr>
            <a:endParaRPr lang="zh-CN" altLang="en-US" sz="1425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86" name="五角星 7">
            <a:extLst>
              <a:ext uri="{FF2B5EF4-FFF2-40B4-BE49-F238E27FC236}">
                <a16:creationId xmlns:a16="http://schemas.microsoft.com/office/drawing/2014/main" id="{1DDA0EB1-817A-417B-AE35-AAB9D077935C}"/>
              </a:ext>
            </a:extLst>
          </p:cNvPr>
          <p:cNvSpPr/>
          <p:nvPr/>
        </p:nvSpPr>
        <p:spPr>
          <a:xfrm rot="19938392">
            <a:off x="1315470" y="3332219"/>
            <a:ext cx="364784" cy="36478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47" tIns="34262" rIns="68447" bIns="34262" rtlCol="0" anchor="ctr"/>
          <a:lstStyle/>
          <a:p>
            <a:pPr algn="ctr" defTabSz="684381">
              <a:defRPr/>
            </a:pPr>
            <a:endParaRPr lang="zh-CN" altLang="en-US" sz="1425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87" name="五角星 8">
            <a:extLst>
              <a:ext uri="{FF2B5EF4-FFF2-40B4-BE49-F238E27FC236}">
                <a16:creationId xmlns:a16="http://schemas.microsoft.com/office/drawing/2014/main" id="{A7A65DF7-2BA5-4E86-921F-7C788E169E1A}"/>
              </a:ext>
            </a:extLst>
          </p:cNvPr>
          <p:cNvSpPr/>
          <p:nvPr/>
        </p:nvSpPr>
        <p:spPr>
          <a:xfrm rot="19967404">
            <a:off x="7826020" y="3670417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47" tIns="34262" rIns="68447" bIns="34262" rtlCol="0" anchor="ctr"/>
          <a:lstStyle/>
          <a:p>
            <a:pPr algn="ctr" defTabSz="684381">
              <a:defRPr/>
            </a:pPr>
            <a:endParaRPr lang="zh-CN" altLang="en-US" sz="1425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88" name="五角星 9">
            <a:extLst>
              <a:ext uri="{FF2B5EF4-FFF2-40B4-BE49-F238E27FC236}">
                <a16:creationId xmlns:a16="http://schemas.microsoft.com/office/drawing/2014/main" id="{3B894BF5-E846-4044-B55F-F5E83C53A610}"/>
              </a:ext>
            </a:extLst>
          </p:cNvPr>
          <p:cNvSpPr/>
          <p:nvPr/>
        </p:nvSpPr>
        <p:spPr>
          <a:xfrm>
            <a:off x="6669528" y="4658172"/>
            <a:ext cx="253437" cy="2534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47" tIns="34262" rIns="68447" bIns="34262" rtlCol="0" anchor="ctr"/>
          <a:lstStyle/>
          <a:p>
            <a:pPr algn="ctr" defTabSz="684381">
              <a:defRPr/>
            </a:pPr>
            <a:endParaRPr lang="zh-CN" altLang="en-US" sz="1425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40C96C8-DA86-46F8-BA25-10EBF96AE737}"/>
              </a:ext>
            </a:extLst>
          </p:cNvPr>
          <p:cNvSpPr txBox="1"/>
          <p:nvPr/>
        </p:nvSpPr>
        <p:spPr>
          <a:xfrm>
            <a:off x="2073954" y="8209315"/>
            <a:ext cx="5175931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 eaLnBrk="0" hangingPunct="0">
              <a:spcBef>
                <a:spcPct val="50000"/>
              </a:spcBef>
              <a:defRPr/>
            </a:pPr>
            <a:r>
              <a:rPr lang="en-US" sz="4050" b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oiny" panose="02000903060500060000" pitchFamily="2" charset="0"/>
                <a:cs typeface="Times New Roman" pitchFamily="18" charset="0"/>
              </a:rPr>
              <a:t>CHÀO MỪNG QUÝ THẦY CÔ VỀ DỰ GIỜ THĂM LỚP</a:t>
            </a:r>
            <a:endParaRPr lang="en-US" sz="405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Coiny" panose="02000903060500060000" pitchFamily="2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DACE7B-7903-4A11-88E7-1C496511BE55}"/>
              </a:ext>
            </a:extLst>
          </p:cNvPr>
          <p:cNvSpPr txBox="1"/>
          <p:nvPr/>
        </p:nvSpPr>
        <p:spPr>
          <a:xfrm flipH="1">
            <a:off x="843764" y="1216793"/>
            <a:ext cx="7690635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en-US" sz="28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66CC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#9Slide03 SVNAvo" panose="02040603050506020204" charset="0"/>
                <a:cs typeface="Times New Roman" panose="02020603050405020304" pitchFamily="18" charset="0"/>
              </a:rPr>
              <a:t>CHÀO MỪNG QUÝ THẦY CÔ VỀ DỰ GIỜ 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en-US" sz="28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66CC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#9Slide03 SVNAvo" panose="02040603050506020204" charset="0"/>
                <a:cs typeface="Times New Roman" panose="02020603050405020304" pitchFamily="18" charset="0"/>
              </a:rPr>
              <a:t>MÔN: TOÁN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en-US" sz="28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66CC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#9Slide03 SVNAvo" panose="02040603050506020204" charset="0"/>
                <a:cs typeface="Times New Roman" panose="02020603050405020304" pitchFamily="18" charset="0"/>
              </a:rPr>
              <a:t>LỚP 1A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1937AE-CE2C-447A-BCC5-B97BFA641B49}"/>
              </a:ext>
            </a:extLst>
          </p:cNvPr>
          <p:cNvSpPr txBox="1"/>
          <p:nvPr/>
        </p:nvSpPr>
        <p:spPr>
          <a:xfrm>
            <a:off x="2256030" y="3877087"/>
            <a:ext cx="54131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LỆ BÍNH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B19329-FC11-469B-A204-4657211CE60E}"/>
              </a:ext>
            </a:extLst>
          </p:cNvPr>
          <p:cNvSpPr txBox="1"/>
          <p:nvPr/>
        </p:nvSpPr>
        <p:spPr>
          <a:xfrm flipH="1">
            <a:off x="1865442" y="4834811"/>
            <a:ext cx="5413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2024- 2025.</a:t>
            </a:r>
          </a:p>
        </p:txBody>
      </p:sp>
    </p:spTree>
  </p:cSld>
  <p:clrMapOvr>
    <a:masterClrMapping/>
  </p:clrMapOvr>
  <p:transition advTm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7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7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6" dur="3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8" dur="3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0" dur="3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8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4" grpId="1" animBg="1"/>
          <p:bldP spid="85" grpId="0" animBg="1"/>
          <p:bldP spid="85" grpId="1" animBg="1"/>
          <p:bldP spid="86" grpId="0" animBg="1"/>
          <p:bldP spid="86" grpId="1" animBg="1"/>
          <p:bldP spid="87" grpId="0" animBg="1"/>
          <p:bldP spid="87" grpId="1" animBg="1"/>
          <p:bldP spid="8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6" dur="3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8" dur="3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0" dur="3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8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4" grpId="1" animBg="1"/>
          <p:bldP spid="85" grpId="0" animBg="1"/>
          <p:bldP spid="85" grpId="1" animBg="1"/>
          <p:bldP spid="86" grpId="0" animBg="1"/>
          <p:bldP spid="86" grpId="1" animBg="1"/>
          <p:bldP spid="87" grpId="0" animBg="1"/>
          <p:bldP spid="87" grpId="1" animBg="1"/>
          <p:bldP spid="88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1358E3-21FB-D249-1D8F-15645B4831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073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7" t="46022" r="4100" b="12472"/>
          <a:stretch/>
        </p:blipFill>
        <p:spPr>
          <a:xfrm>
            <a:off x="1066800" y="524716"/>
            <a:ext cx="7162800" cy="420188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83580" y="149042"/>
            <a:ext cx="739588" cy="751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/>
              <a:t>2</a:t>
            </a:r>
            <a:endParaRPr lang="vi-VN" sz="72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845580" y="267029"/>
            <a:ext cx="838200" cy="64401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70C0"/>
                </a:solidFill>
              </a:rPr>
              <a:t>Số</a:t>
            </a:r>
            <a:endParaRPr lang="vi-VN" sz="4400" dirty="0">
              <a:solidFill>
                <a:srgbClr val="0070C0"/>
              </a:solidFill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1607580" y="140112"/>
            <a:ext cx="505267" cy="9233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rgbClr val="0070C0"/>
                </a:solidFill>
              </a:rPr>
              <a:t>?</a:t>
            </a:r>
            <a:endParaRPr lang="vi-VN" sz="5400" dirty="0">
              <a:solidFill>
                <a:srgbClr val="0070C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3" t="87097" r="67780" b="6452"/>
          <a:stretch/>
        </p:blipFill>
        <p:spPr>
          <a:xfrm>
            <a:off x="1115970" y="5102942"/>
            <a:ext cx="1440420" cy="1219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4" t="87331" r="47261" b="6218"/>
          <a:stretch/>
        </p:blipFill>
        <p:spPr>
          <a:xfrm>
            <a:off x="3352800" y="5105400"/>
            <a:ext cx="1111039" cy="1219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6" t="88111" r="26899" b="5438"/>
          <a:stretch/>
        </p:blipFill>
        <p:spPr>
          <a:xfrm>
            <a:off x="5279919" y="5105400"/>
            <a:ext cx="1111039" cy="1219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75" t="86862" r="5148" b="6687"/>
          <a:stretch/>
        </p:blipFill>
        <p:spPr>
          <a:xfrm>
            <a:off x="7479896" y="5029200"/>
            <a:ext cx="1130704" cy="12192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67768" y="5486400"/>
            <a:ext cx="684000" cy="684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ounded Rectangle 12"/>
          <p:cNvSpPr/>
          <p:nvPr/>
        </p:nvSpPr>
        <p:spPr>
          <a:xfrm>
            <a:off x="2676174" y="5477226"/>
            <a:ext cx="684000" cy="684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ounded Rectangle 13"/>
          <p:cNvSpPr/>
          <p:nvPr/>
        </p:nvSpPr>
        <p:spPr>
          <a:xfrm>
            <a:off x="4534800" y="5477226"/>
            <a:ext cx="684000" cy="684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ounded Rectangle 14"/>
          <p:cNvSpPr/>
          <p:nvPr/>
        </p:nvSpPr>
        <p:spPr>
          <a:xfrm>
            <a:off x="6795896" y="5477226"/>
            <a:ext cx="684000" cy="684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/>
          <p:cNvSpPr txBox="1"/>
          <p:nvPr/>
        </p:nvSpPr>
        <p:spPr>
          <a:xfrm>
            <a:off x="479690" y="5410200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3</a:t>
            </a:r>
            <a:endParaRPr lang="vi-VN" sz="48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69548" y="5410200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8</a:t>
            </a:r>
            <a:endParaRPr lang="vi-VN" sz="48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28174" y="5382990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1</a:t>
            </a:r>
            <a:endParaRPr lang="vi-VN" sz="48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89270" y="5385531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5</a:t>
            </a:r>
            <a:endParaRPr lang="vi-VN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10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83580" y="149042"/>
            <a:ext cx="739588" cy="751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/>
              <a:t>3</a:t>
            </a:r>
            <a:endParaRPr lang="vi-VN" sz="72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845580" y="267029"/>
            <a:ext cx="838200" cy="64401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70C0"/>
                </a:solidFill>
              </a:rPr>
              <a:t>Số</a:t>
            </a:r>
            <a:endParaRPr lang="vi-VN" sz="4400" dirty="0">
              <a:solidFill>
                <a:srgbClr val="0070C0"/>
              </a:solidFill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1607580" y="140112"/>
            <a:ext cx="505267" cy="9233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rgbClr val="0070C0"/>
                </a:solidFill>
              </a:rPr>
              <a:t>?</a:t>
            </a:r>
            <a:endParaRPr lang="vi-VN" sz="5400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" t="7652" r="47236" b="58493"/>
          <a:stretch/>
        </p:blipFill>
        <p:spPr>
          <a:xfrm>
            <a:off x="2112847" y="638648"/>
            <a:ext cx="5188974" cy="548227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938252" y="2976717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8"/>
          <p:cNvSpPr txBox="1"/>
          <p:nvPr/>
        </p:nvSpPr>
        <p:spPr>
          <a:xfrm>
            <a:off x="5018858" y="2880852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5</a:t>
            </a:r>
            <a:endParaRPr lang="vi-VN" sz="44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195994" y="4134465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/>
          <p:cNvSpPr txBox="1"/>
          <p:nvPr/>
        </p:nvSpPr>
        <p:spPr>
          <a:xfrm>
            <a:off x="3276600" y="403860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7</a:t>
            </a:r>
            <a:endParaRPr lang="vi-VN" sz="44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488858" y="5181600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Box 12"/>
          <p:cNvSpPr txBox="1"/>
          <p:nvPr/>
        </p:nvSpPr>
        <p:spPr>
          <a:xfrm>
            <a:off x="5569464" y="5085735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9</a:t>
            </a:r>
            <a:endParaRPr lang="vi-VN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79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3" t="7742" r="6394" b="58279"/>
          <a:stretch/>
        </p:blipFill>
        <p:spPr>
          <a:xfrm>
            <a:off x="1905000" y="76200"/>
            <a:ext cx="5334000" cy="6336626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200400" y="3212624"/>
            <a:ext cx="734450" cy="673576"/>
          </a:xfrm>
          <a:prstGeom prst="roundRect">
            <a:avLst/>
          </a:prstGeom>
          <a:solidFill>
            <a:schemeClr val="bg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/>
          <p:cNvSpPr txBox="1"/>
          <p:nvPr/>
        </p:nvSpPr>
        <p:spPr>
          <a:xfrm>
            <a:off x="3281005" y="3116759"/>
            <a:ext cx="566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  <a:endParaRPr lang="vi-VN" sz="54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119795" y="4591665"/>
            <a:ext cx="734450" cy="673576"/>
          </a:xfrm>
          <a:prstGeom prst="roundRect">
            <a:avLst/>
          </a:prstGeom>
          <a:solidFill>
            <a:schemeClr val="bg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Box 12"/>
          <p:cNvSpPr txBox="1"/>
          <p:nvPr/>
        </p:nvSpPr>
        <p:spPr>
          <a:xfrm>
            <a:off x="3200400" y="4495800"/>
            <a:ext cx="566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  <a:endParaRPr lang="vi-VN" sz="54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267200" y="4976385"/>
            <a:ext cx="734450" cy="673576"/>
          </a:xfrm>
          <a:prstGeom prst="roundRect">
            <a:avLst/>
          </a:prstGeom>
          <a:solidFill>
            <a:schemeClr val="bg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TextBox 14"/>
          <p:cNvSpPr txBox="1"/>
          <p:nvPr/>
        </p:nvSpPr>
        <p:spPr>
          <a:xfrm>
            <a:off x="4347805" y="4880520"/>
            <a:ext cx="566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4</a:t>
            </a:r>
            <a:endParaRPr lang="vi-VN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26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83580" y="149042"/>
            <a:ext cx="739588" cy="751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/>
              <a:t>4</a:t>
            </a:r>
            <a:endParaRPr lang="vi-VN" sz="7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" t="50503" r="7957" b="29389"/>
          <a:stretch/>
        </p:blipFill>
        <p:spPr>
          <a:xfrm>
            <a:off x="-685799" y="2590800"/>
            <a:ext cx="10134600" cy="335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2438" y="1120914"/>
            <a:ext cx="7328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a) </a:t>
            </a:r>
            <a:r>
              <a:rPr lang="en-US" sz="4000" b="1" dirty="0" err="1">
                <a:solidFill>
                  <a:srgbClr val="0070C0"/>
                </a:solidFill>
              </a:rPr>
              <a:t>Cốc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nào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có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nhiều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hạt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sen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nhất</a:t>
            </a:r>
            <a:r>
              <a:rPr lang="en-US" sz="4000" b="1" dirty="0">
                <a:solidFill>
                  <a:srgbClr val="0070C0"/>
                </a:solidFill>
              </a:rPr>
              <a:t>?</a:t>
            </a:r>
            <a:endParaRPr lang="vi-VN" sz="4000" b="1" dirty="0">
              <a:solidFill>
                <a:srgbClr val="0070C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772400" y="5029200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FC00E0-12A3-9CBC-DDE2-D0386F069771}"/>
              </a:ext>
            </a:extLst>
          </p:cNvPr>
          <p:cNvSpPr txBox="1"/>
          <p:nvPr/>
        </p:nvSpPr>
        <p:spPr>
          <a:xfrm>
            <a:off x="6248400" y="2967335"/>
            <a:ext cx="566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  <a:endParaRPr lang="vi-VN" sz="54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7F75C8-A154-C9CF-B45E-B1D98B446673}"/>
              </a:ext>
            </a:extLst>
          </p:cNvPr>
          <p:cNvSpPr txBox="1"/>
          <p:nvPr/>
        </p:nvSpPr>
        <p:spPr>
          <a:xfrm>
            <a:off x="3962198" y="3057544"/>
            <a:ext cx="566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  <a:endParaRPr lang="vi-VN" sz="5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48A4A1-5814-FEEC-5267-01341FA8A853}"/>
              </a:ext>
            </a:extLst>
          </p:cNvPr>
          <p:cNvSpPr txBox="1"/>
          <p:nvPr/>
        </p:nvSpPr>
        <p:spPr>
          <a:xfrm>
            <a:off x="8566855" y="2967335"/>
            <a:ext cx="566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5</a:t>
            </a:r>
            <a:endParaRPr lang="vi-VN" sz="54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5405BD-F6F2-D21F-1D79-BC1FB6B7B897}"/>
              </a:ext>
            </a:extLst>
          </p:cNvPr>
          <p:cNvSpPr txBox="1"/>
          <p:nvPr/>
        </p:nvSpPr>
        <p:spPr>
          <a:xfrm>
            <a:off x="1828800" y="3124200"/>
            <a:ext cx="566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  <a:endParaRPr lang="vi-VN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93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2" grpId="0"/>
      <p:bldP spid="3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7" t="75054" r="12842" b="7312"/>
          <a:stretch/>
        </p:blipFill>
        <p:spPr>
          <a:xfrm>
            <a:off x="152400" y="2286000"/>
            <a:ext cx="8534400" cy="27432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2438" y="1120914"/>
            <a:ext cx="6443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b) </a:t>
            </a:r>
            <a:r>
              <a:rPr lang="en-US" sz="4000" b="1" dirty="0" err="1">
                <a:solidFill>
                  <a:srgbClr val="0070C0"/>
                </a:solidFill>
              </a:rPr>
              <a:t>Cốc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nào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có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ít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hạt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sen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nhất</a:t>
            </a:r>
            <a:r>
              <a:rPr lang="en-US" sz="4000" b="1" dirty="0">
                <a:solidFill>
                  <a:srgbClr val="0070C0"/>
                </a:solidFill>
              </a:rPr>
              <a:t>?</a:t>
            </a:r>
            <a:endParaRPr lang="vi-VN" sz="4000" b="1" dirty="0">
              <a:solidFill>
                <a:srgbClr val="0070C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276600" y="4419600"/>
            <a:ext cx="6096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89CAE7-C734-1838-404A-D6D564641373}"/>
              </a:ext>
            </a:extLst>
          </p:cNvPr>
          <p:cNvSpPr txBox="1"/>
          <p:nvPr/>
        </p:nvSpPr>
        <p:spPr>
          <a:xfrm>
            <a:off x="8425341" y="2623457"/>
            <a:ext cx="566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5</a:t>
            </a:r>
            <a:endParaRPr lang="vi-VN" sz="54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E74962-2F86-7D11-A1FF-B93208F82FFD}"/>
              </a:ext>
            </a:extLst>
          </p:cNvPr>
          <p:cNvSpPr txBox="1"/>
          <p:nvPr/>
        </p:nvSpPr>
        <p:spPr>
          <a:xfrm>
            <a:off x="6346270" y="2623457"/>
            <a:ext cx="566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6</a:t>
            </a:r>
            <a:endParaRPr lang="vi-VN" sz="5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3CC42A-00CE-FAA2-B2AA-FE524E514D50}"/>
              </a:ext>
            </a:extLst>
          </p:cNvPr>
          <p:cNvSpPr txBox="1"/>
          <p:nvPr/>
        </p:nvSpPr>
        <p:spPr>
          <a:xfrm>
            <a:off x="4005741" y="2656114"/>
            <a:ext cx="566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  <a:endParaRPr lang="vi-VN" sz="5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44F5FD-085E-ACB7-1802-330310FE08C2}"/>
              </a:ext>
            </a:extLst>
          </p:cNvPr>
          <p:cNvSpPr txBox="1"/>
          <p:nvPr/>
        </p:nvSpPr>
        <p:spPr>
          <a:xfrm flipH="1">
            <a:off x="1806827" y="2656114"/>
            <a:ext cx="566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4</a:t>
            </a:r>
            <a:endParaRPr lang="vi-VN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0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4D46A-3EE5-7EBD-F9F9-A8CE768A7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0"/>
            <a:ext cx="8382000" cy="2743200"/>
          </a:xfrm>
        </p:spPr>
        <p:txBody>
          <a:bodyPr>
            <a:noAutofit/>
          </a:bodyPr>
          <a:lstStyle/>
          <a:p>
            <a:r>
              <a:rPr lang="en-US" sz="4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Đếm</a:t>
            </a:r>
            <a:r>
              <a:rPr lang="en-US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sổ</a:t>
            </a:r>
            <a:r>
              <a:rPr lang="en-US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quạt</a:t>
            </a:r>
            <a:r>
              <a:rPr lang="en-US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treo</a:t>
            </a:r>
            <a:r>
              <a:rPr lang="en-US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tường</a:t>
            </a:r>
            <a:r>
              <a:rPr lang="en-US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b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48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2B35D31-2EFD-50DA-F1E2-9DFDE1070A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9888778"/>
              </p:ext>
            </p:extLst>
          </p:nvPr>
        </p:nvGraphicFramePr>
        <p:xfrm>
          <a:off x="609600" y="914400"/>
          <a:ext cx="8229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8009282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68511759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64322846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75016314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360752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355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2419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5152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4E00D-CBF9-C78D-8D6F-9822ED0D07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5DEF47-8A80-19B4-B6A7-E1B8A4C88665}"/>
              </a:ext>
            </a:extLst>
          </p:cNvPr>
          <p:cNvSpPr txBox="1"/>
          <p:nvPr/>
        </p:nvSpPr>
        <p:spPr>
          <a:xfrm>
            <a:off x="647700" y="2438400"/>
            <a:ext cx="7848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4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nay, </a:t>
            </a:r>
            <a:r>
              <a:rPr lang="en-US" sz="4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4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br>
              <a:rPr lang="en-US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416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Administrator\Desktop\24-hinh-nen-powerpoint-tuyet-dep-danh-cho-cac-be-mam-non-1487092771-22.jpg">
            <a:extLst>
              <a:ext uri="{FF2B5EF4-FFF2-40B4-BE49-F238E27FC236}">
                <a16:creationId xmlns:a16="http://schemas.microsoft.com/office/drawing/2014/main" id="{94C8DA82-31D7-42FF-9A76-19EAEA63F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4">
            <a:extLst>
              <a:ext uri="{FF2B5EF4-FFF2-40B4-BE49-F238E27FC236}">
                <a16:creationId xmlns:a16="http://schemas.microsoft.com/office/drawing/2014/main" id="{B55D61B6-DB1A-48EC-BD73-A2F018AE4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985" y="1957388"/>
            <a:ext cx="78295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9pPr>
          </a:lstStyle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7200" b="1" dirty="0">
                <a:solidFill>
                  <a:prstClr val="white"/>
                </a:solidFill>
              </a:rPr>
              <a:t>KHỞI ĐỘNG</a:t>
            </a:r>
            <a:endParaRPr lang="vi-VN" altLang="en-US" sz="72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62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É TẬP ĐẾM">
            <a:hlinkClick r:id="" action="ppaction://media"/>
            <a:extLst>
              <a:ext uri="{FF2B5EF4-FFF2-40B4-BE49-F238E27FC236}">
                <a16:creationId xmlns:a16="http://schemas.microsoft.com/office/drawing/2014/main" id="{8C0B1B9A-E9F6-89F7-6992-DFF753B5CBB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4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1BB5A-B1DB-E340-04E7-3121B4076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LUYỆN TẬP CHUNG </a:t>
            </a:r>
          </a:p>
        </p:txBody>
      </p:sp>
    </p:spTree>
    <p:extLst>
      <p:ext uri="{BB962C8B-B14F-4D97-AF65-F5344CB8AC3E}">
        <p14:creationId xmlns:p14="http://schemas.microsoft.com/office/powerpoint/2010/main" val="2645203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5" t="15804" r="61239" b="73769"/>
          <a:stretch/>
        </p:blipFill>
        <p:spPr>
          <a:xfrm>
            <a:off x="0" y="0"/>
            <a:ext cx="3733800" cy="181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8CCDB0-17D7-62D2-AA05-BE3268A615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38200"/>
            <a:ext cx="9144000" cy="4724400"/>
          </a:xfrm>
        </p:spPr>
      </p:pic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BAECF2AE-9F25-BBC7-5CA9-26BF376A78D4}"/>
              </a:ext>
            </a:extLst>
          </p:cNvPr>
          <p:cNvSpPr/>
          <p:nvPr/>
        </p:nvSpPr>
        <p:spPr>
          <a:xfrm>
            <a:off x="7315200" y="1371600"/>
            <a:ext cx="616326" cy="654145"/>
          </a:xfrm>
          <a:prstGeom prst="roundRect">
            <a:avLst/>
          </a:prstGeom>
          <a:solidFill>
            <a:schemeClr val="bg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9CB0C93B-E9B6-A128-239F-CDBF3A071761}"/>
              </a:ext>
            </a:extLst>
          </p:cNvPr>
          <p:cNvSpPr/>
          <p:nvPr/>
        </p:nvSpPr>
        <p:spPr>
          <a:xfrm>
            <a:off x="7315200" y="4254310"/>
            <a:ext cx="616326" cy="667035"/>
          </a:xfrm>
          <a:prstGeom prst="roundRect">
            <a:avLst/>
          </a:prstGeom>
          <a:solidFill>
            <a:schemeClr val="bg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6D28D24B-A616-A880-275D-D813C21B773D}"/>
              </a:ext>
            </a:extLst>
          </p:cNvPr>
          <p:cNvSpPr/>
          <p:nvPr/>
        </p:nvSpPr>
        <p:spPr>
          <a:xfrm>
            <a:off x="7315200" y="2806511"/>
            <a:ext cx="616326" cy="622490"/>
          </a:xfrm>
          <a:prstGeom prst="roundRect">
            <a:avLst/>
          </a:prstGeom>
          <a:solidFill>
            <a:schemeClr val="bg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346FB0DA-1CD3-C97B-F94E-F2FF454543F3}"/>
              </a:ext>
            </a:extLst>
          </p:cNvPr>
          <p:cNvSpPr/>
          <p:nvPr/>
        </p:nvSpPr>
        <p:spPr>
          <a:xfrm>
            <a:off x="3011181" y="4254310"/>
            <a:ext cx="616327" cy="667035"/>
          </a:xfrm>
          <a:prstGeom prst="roundRect">
            <a:avLst/>
          </a:prstGeom>
          <a:solidFill>
            <a:schemeClr val="bg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1EFDCF3-8F83-4CDD-1C75-EC4E7F5DD9FF}"/>
              </a:ext>
            </a:extLst>
          </p:cNvPr>
          <p:cNvSpPr/>
          <p:nvPr/>
        </p:nvSpPr>
        <p:spPr>
          <a:xfrm>
            <a:off x="2971799" y="2851054"/>
            <a:ext cx="616327" cy="622491"/>
          </a:xfrm>
          <a:prstGeom prst="roundRect">
            <a:avLst/>
          </a:prstGeom>
          <a:solidFill>
            <a:schemeClr val="bg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78D353-4F90-5564-0ED4-34F54852FFD3}"/>
              </a:ext>
            </a:extLst>
          </p:cNvPr>
          <p:cNvSpPr txBox="1"/>
          <p:nvPr/>
        </p:nvSpPr>
        <p:spPr>
          <a:xfrm>
            <a:off x="7404534" y="1313951"/>
            <a:ext cx="47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4</a:t>
            </a:r>
            <a:endParaRPr lang="vi-VN" sz="44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116597-4440-BE4B-E7D3-C34AA18C5F27}"/>
              </a:ext>
            </a:extLst>
          </p:cNvPr>
          <p:cNvSpPr txBox="1"/>
          <p:nvPr/>
        </p:nvSpPr>
        <p:spPr>
          <a:xfrm>
            <a:off x="7388363" y="4198380"/>
            <a:ext cx="47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</a:t>
            </a:r>
            <a:endParaRPr lang="vi-VN" sz="44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EF5E48-9E58-D478-221D-4698FB0F7182}"/>
              </a:ext>
            </a:extLst>
          </p:cNvPr>
          <p:cNvSpPr txBox="1"/>
          <p:nvPr/>
        </p:nvSpPr>
        <p:spPr>
          <a:xfrm>
            <a:off x="3084344" y="4203106"/>
            <a:ext cx="47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9</a:t>
            </a:r>
            <a:endParaRPr lang="vi-VN" sz="44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A2FE5E-9531-18E4-90D6-1CD1A165EBA8}"/>
              </a:ext>
            </a:extLst>
          </p:cNvPr>
          <p:cNvSpPr txBox="1"/>
          <p:nvPr/>
        </p:nvSpPr>
        <p:spPr>
          <a:xfrm>
            <a:off x="7323058" y="2715490"/>
            <a:ext cx="47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  <a:endParaRPr lang="vi-VN" sz="44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999E04-1AB3-19AB-596F-3A8A0B3F2082}"/>
              </a:ext>
            </a:extLst>
          </p:cNvPr>
          <p:cNvSpPr txBox="1"/>
          <p:nvPr/>
        </p:nvSpPr>
        <p:spPr>
          <a:xfrm>
            <a:off x="3044962" y="2796126"/>
            <a:ext cx="47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5</a:t>
            </a:r>
            <a:endParaRPr lang="vi-VN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0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7FCDAF-EE70-50A8-9552-A6D6014F55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7091" y="843342"/>
            <a:ext cx="7841220" cy="1676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F5966A-6CD6-6A33-3FA2-D180AD912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65" y="2619628"/>
            <a:ext cx="8426069" cy="18181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F7D531-BCF7-FEBB-11FD-E447FDB05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89" y="4723105"/>
            <a:ext cx="7612622" cy="14461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F4703C-95FE-62ED-CADA-3DF9A292A7FA}"/>
              </a:ext>
            </a:extLst>
          </p:cNvPr>
          <p:cNvSpPr txBox="1"/>
          <p:nvPr/>
        </p:nvSpPr>
        <p:spPr>
          <a:xfrm>
            <a:off x="5342314" y="2819400"/>
            <a:ext cx="62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4</a:t>
            </a:r>
            <a:endParaRPr lang="vi-VN" sz="44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63E6B0-5EB1-72C3-F4A8-F3EE80028EEB}"/>
              </a:ext>
            </a:extLst>
          </p:cNvPr>
          <p:cNvSpPr txBox="1"/>
          <p:nvPr/>
        </p:nvSpPr>
        <p:spPr>
          <a:xfrm>
            <a:off x="5494714" y="4744876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5</a:t>
            </a:r>
            <a:endParaRPr lang="vi-VN" sz="4400" b="1" dirty="0">
              <a:solidFill>
                <a:srgbClr val="FF00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557EE15-9B3E-AB6D-E8BA-EA599E30CCA1}"/>
              </a:ext>
            </a:extLst>
          </p:cNvPr>
          <p:cNvSpPr/>
          <p:nvPr/>
        </p:nvSpPr>
        <p:spPr>
          <a:xfrm>
            <a:off x="83580" y="149042"/>
            <a:ext cx="739588" cy="751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/>
              <a:t>1</a:t>
            </a:r>
            <a:endParaRPr lang="vi-VN" sz="7200" b="1" dirty="0"/>
          </a:p>
        </p:txBody>
      </p:sp>
      <p:sp>
        <p:nvSpPr>
          <p:cNvPr id="15" name="Rounded Rectangle 12">
            <a:extLst>
              <a:ext uri="{FF2B5EF4-FFF2-40B4-BE49-F238E27FC236}">
                <a16:creationId xmlns:a16="http://schemas.microsoft.com/office/drawing/2014/main" id="{B4758B91-AF3B-2FF0-721C-4D934FDB85EB}"/>
              </a:ext>
            </a:extLst>
          </p:cNvPr>
          <p:cNvSpPr/>
          <p:nvPr/>
        </p:nvSpPr>
        <p:spPr>
          <a:xfrm>
            <a:off x="845580" y="267029"/>
            <a:ext cx="838200" cy="64401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70C0"/>
                </a:solidFill>
              </a:rPr>
              <a:t>Số</a:t>
            </a:r>
            <a:endParaRPr lang="vi-VN" sz="4400" dirty="0">
              <a:solidFill>
                <a:srgbClr val="0070C0"/>
              </a:solidFill>
            </a:endParaRPr>
          </a:p>
        </p:txBody>
      </p:sp>
      <p:sp>
        <p:nvSpPr>
          <p:cNvPr id="17" name="Title 6">
            <a:extLst>
              <a:ext uri="{FF2B5EF4-FFF2-40B4-BE49-F238E27FC236}">
                <a16:creationId xmlns:a16="http://schemas.microsoft.com/office/drawing/2014/main" id="{78F345CA-E9DF-5D7B-0E93-75CC606EC339}"/>
              </a:ext>
            </a:extLst>
          </p:cNvPr>
          <p:cNvSpPr txBox="1">
            <a:spLocks/>
          </p:cNvSpPr>
          <p:nvPr/>
        </p:nvSpPr>
        <p:spPr>
          <a:xfrm>
            <a:off x="1607580" y="140112"/>
            <a:ext cx="505267" cy="9233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rgbClr val="0070C0"/>
                </a:solidFill>
              </a:rPr>
              <a:t>?</a:t>
            </a:r>
            <a:endParaRPr lang="vi-VN" sz="5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36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7AF2763-F21B-BDC0-F946-D0F3B727C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240128"/>
            <a:ext cx="8077200" cy="19812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2C1724-2298-5DD6-04F6-821DA565F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590801"/>
            <a:ext cx="7467600" cy="17240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59555A-37E2-7FCC-3463-68B09304D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4622725"/>
            <a:ext cx="8305800" cy="17780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A6EA1D6-35E2-CBD3-97F9-7FA05F15D74E}"/>
              </a:ext>
            </a:extLst>
          </p:cNvPr>
          <p:cNvSpPr txBox="1"/>
          <p:nvPr/>
        </p:nvSpPr>
        <p:spPr>
          <a:xfrm>
            <a:off x="5334000" y="457200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8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C65750-4B89-67A2-78FF-8E2C23AD1F87}"/>
              </a:ext>
            </a:extLst>
          </p:cNvPr>
          <p:cNvSpPr txBox="1"/>
          <p:nvPr/>
        </p:nvSpPr>
        <p:spPr>
          <a:xfrm>
            <a:off x="5374052" y="2643606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9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A9E137-671F-7AAE-4E39-943F113B94E8}"/>
              </a:ext>
            </a:extLst>
          </p:cNvPr>
          <p:cNvSpPr txBox="1"/>
          <p:nvPr/>
        </p:nvSpPr>
        <p:spPr>
          <a:xfrm>
            <a:off x="5334000" y="4680765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1</a:t>
            </a:r>
            <a:endParaRPr lang="vi-VN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98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F5598E-CFB1-F593-8809-AC5E40D577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4476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827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129</Words>
  <Application>Microsoft Office PowerPoint</Application>
  <PresentationFormat>On-screen Show (4:3)</PresentationFormat>
  <Paragraphs>51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等线</vt:lpstr>
      <vt:lpstr>#9Slide03 SVNAvo</vt:lpstr>
      <vt:lpstr>Arial</vt:lpstr>
      <vt:lpstr>Calibri</vt:lpstr>
      <vt:lpstr>Coiny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BÀI 6: LUYỆN TẬP CHUNG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Đếm số cửa sổ, quạt treo tường của lớp học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23</cp:revision>
  <dcterms:created xsi:type="dcterms:W3CDTF">2006-08-16T00:00:00Z</dcterms:created>
  <dcterms:modified xsi:type="dcterms:W3CDTF">2024-10-17T02:31:20Z</dcterms:modified>
</cp:coreProperties>
</file>