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3"/>
  </p:notesMasterIdLst>
  <p:sldIdLst>
    <p:sldId id="297" r:id="rId5"/>
    <p:sldId id="258" r:id="rId6"/>
    <p:sldId id="275" r:id="rId7"/>
    <p:sldId id="266" r:id="rId8"/>
    <p:sldId id="276" r:id="rId9"/>
    <p:sldId id="277" r:id="rId10"/>
    <p:sldId id="296" r:id="rId11"/>
    <p:sldId id="267" r:id="rId12"/>
    <p:sldId id="279" r:id="rId13"/>
    <p:sldId id="268" r:id="rId14"/>
    <p:sldId id="281" r:id="rId15"/>
    <p:sldId id="289" r:id="rId16"/>
    <p:sldId id="269" r:id="rId17"/>
    <p:sldId id="282" r:id="rId18"/>
    <p:sldId id="270" r:id="rId19"/>
    <p:sldId id="283" r:id="rId20"/>
    <p:sldId id="271" r:id="rId21"/>
    <p:sldId id="284" r:id="rId22"/>
    <p:sldId id="285" r:id="rId23"/>
    <p:sldId id="272" r:id="rId24"/>
    <p:sldId id="290" r:id="rId25"/>
    <p:sldId id="273" r:id="rId26"/>
    <p:sldId id="287" r:id="rId27"/>
    <p:sldId id="291" r:id="rId28"/>
    <p:sldId id="292" r:id="rId29"/>
    <p:sldId id="293" r:id="rId30"/>
    <p:sldId id="294" r:id="rId31"/>
    <p:sldId id="274" r:id="rId32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34"/>
      <p:bold r:id="rId35"/>
    </p:embeddedFont>
    <p:embeddedFont>
      <p:font typeface="DFPOP1-W9" panose="020B0604020202020204" charset="-128"/>
      <p:regular r:id="rId36"/>
    </p:embeddedFont>
    <p:embeddedFont>
      <p:font typeface=".Vn3DH" panose="020B0604020202020204"/>
      <p:regular r:id="rId37"/>
    </p:embeddedFont>
    <p:embeddedFont>
      <p:font typeface="Arial-Rounded" panose="020B0500000000000000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HL Hoctro" panose="02000000000000000000" pitchFamily="2" charset="0"/>
      <p:regular r:id="rId43"/>
    </p:embeddedFont>
  </p:embeddedFontLst>
  <p:custDataLst>
    <p:tags r:id="rId44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97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6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1"/>
            <p14:sldId id="289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  <p14:sldId id="271"/>
          </p14:sldIdLst>
        </p14:section>
        <p14:section name="Tiết 4" id="{30D029CA-39C5-4833-936C-43C5EF842993}">
          <p14:sldIdLst>
            <p14:sldId id="284"/>
            <p14:sldId id="285"/>
            <p14:sldId id="272"/>
            <p14:sldId id="290"/>
            <p14:sldId id="273"/>
            <p14:sldId id="287"/>
            <p14:sldId id="291"/>
            <p14:sldId id="292"/>
            <p14:sldId id="293"/>
            <p14:sldId id="294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929" autoAdjust="0"/>
    <p:restoredTop sz="94660"/>
  </p:normalViewPr>
  <p:slideViewPr>
    <p:cSldViewPr snapToGrid="0">
      <p:cViewPr varScale="1">
        <p:scale>
          <a:sx n="79" d="100"/>
          <a:sy n="79" d="100"/>
        </p:scale>
        <p:origin x="92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2025/1/1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735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72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slide" Target="slide1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4" Type="http://schemas.openxmlformats.org/officeDocument/2006/relationships/slide" Target="slid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05" y="340206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0712" y="1748343"/>
            <a:ext cx="6805114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479780" y="2518654"/>
            <a:ext cx="7804064" cy="120215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en-US" altLang="zh-CN" sz="24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24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3 : </a:t>
            </a:r>
            <a:r>
              <a:rPr lang="en-US" altLang="zh-CN" sz="24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24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hỏi</a:t>
            </a:r>
            <a:r>
              <a:rPr lang="en-US" altLang="zh-CN" sz="24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4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sói</a:t>
            </a:r>
            <a:endParaRPr lang="zh-CN" altLang="en-US" sz="1800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973310" y="3971898"/>
            <a:ext cx="5666936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32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32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32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Nguyễn</a:t>
            </a:r>
            <a:r>
              <a:rPr lang="en-US" altLang="zh-CN" sz="32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32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Lệ</a:t>
            </a:r>
            <a:r>
              <a:rPr lang="en-US" altLang="zh-CN" sz="32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Bính</a:t>
            </a:r>
            <a:endParaRPr lang="zh-CN" altLang="zh-CN" sz="3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8F9AE2-7285-3F24-DDF1-2D9B626B0ED1}"/>
              </a:ext>
            </a:extLst>
          </p:cNvPr>
          <p:cNvSpPr txBox="1"/>
          <p:nvPr/>
        </p:nvSpPr>
        <p:spPr>
          <a:xfrm>
            <a:off x="858287" y="75282"/>
            <a:ext cx="7012966" cy="25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en-US" sz="32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66CC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#9Slide03 SVNAvo" panose="02040603050506020204" charset="0"/>
                <a:cs typeface="Times New Roman" panose="02020603050405020304" pitchFamily="18" charset="0"/>
              </a:rPr>
              <a:t>TRƯỜNG TIỂU HỌC ĐỘI BÌNH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en-US" sz="32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66CC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#9Slide03 SVNAvo" panose="02040603050506020204" charset="0"/>
                <a:cs typeface="Times New Roman" panose="02020603050405020304" pitchFamily="18" charset="0"/>
              </a:rPr>
              <a:t>LỚP 1A</a:t>
            </a:r>
            <a:endParaRPr lang="en-US" altLang="en-US" sz="440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66CC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#9Slide03 SVNAvo" panose="0204060305050602020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en-US" sz="32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66CC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#9Slide03 SVNAvo" panose="02040603050506020204" charset="0"/>
                <a:cs typeface="Times New Roman" panose="02020603050405020304" pitchFamily="18" charset="0"/>
              </a:rPr>
              <a:t>MÔN: TIẾNG VIỆT </a:t>
            </a:r>
          </a:p>
          <a:p>
            <a:pPr algn="ctr" eaLnBrk="1" hangingPunct="1">
              <a:lnSpc>
                <a:spcPct val="150000"/>
              </a:lnSpc>
            </a:pPr>
            <a:endParaRPr lang="en-US" altLang="en-US" sz="140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66CC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#9Slide03 SVNAvo" panose="0204060305050602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09812" y="659053"/>
            <a:ext cx="79085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 vào vở câu trả lời cho câu hỏi c ở mục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0" y="2001493"/>
            <a:ext cx="8582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Sói lúc nào cũng</a:t>
            </a:r>
            <a:r>
              <a:rPr lang="en-US" altLang="zh-CN" sz="32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 thầy buồn bực vì</a:t>
            </a:r>
            <a:r>
              <a:rPr lang="en-US" altLang="zh-CN" sz="32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5043400" y="2054459"/>
            <a:ext cx="14666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7709835" y="1509886"/>
            <a:ext cx="10632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26337" y="2073109"/>
            <a:ext cx="2872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sói</a:t>
            </a:r>
            <a:r>
              <a:rPr lang="en-US" altLang="zh-CN" sz="2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bè</a:t>
            </a:r>
            <a:r>
              <a:rPr lang="en-US" altLang="zh-CN" sz="2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4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chu 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7024" y="1323975"/>
            <a:ext cx="3305175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6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66232" y="1147065"/>
            <a:ext cx="891699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94337" y="1142040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gây gổ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94337" y="3381869"/>
            <a:ext cx="88888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            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bè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1219346" y="1142040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nhảy nhót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0" y="2724142"/>
            <a:ext cx="9066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sẻ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cành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368842" y="1118471"/>
            <a:ext cx="5614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bụng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chăm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chỉ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11634" y="2692113"/>
            <a:ext cx="1243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-Rounded" charset="0"/>
                <a:ea typeface="Arial-Rounded" charset="0"/>
                <a:cs typeface="Arial-Rounded" charset="0"/>
              </a:rPr>
              <a:t>(…..)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28988" y="3385466"/>
            <a:ext cx="1243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-Rounded" charset="0"/>
                <a:ea typeface="Arial-Rounded" charset="0"/>
                <a:cs typeface="Arial-Rounded" charset="0"/>
              </a:rPr>
              <a:t>(…..)</a:t>
            </a: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15 0.00741 L 0.30782 0.310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151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93 0.01328 L 0.33577 0.4422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214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72746" y="146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282734" y="898798"/>
            <a:ext cx="2168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bè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6052374" y="874423"/>
            <a:ext cx="27066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9198"/>
            <a:ext cx="9143999" cy="3684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796354" y="922549"/>
            <a:ext cx="19943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gổ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72100" y="563303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5385" y="1299411"/>
            <a:ext cx="864348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4400" dirty="0" err="1"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44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>
                <a:latin typeface="Arial-Rounded" charset="-93"/>
                <a:ea typeface="Arial-Rounded" charset="-93"/>
                <a:cs typeface="Arial-Rounded" charset="-93"/>
              </a:rPr>
              <a:t>luôn</a:t>
            </a:r>
            <a:r>
              <a:rPr lang="en-US" sz="44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>
                <a:latin typeface="Arial-Rounded" charset="-93"/>
                <a:ea typeface="Arial-Rounded" charset="-93"/>
                <a:cs typeface="Arial-Rounded" charset="-93"/>
              </a:rPr>
              <a:t>thấy</a:t>
            </a:r>
            <a:r>
              <a:rPr lang="en-US" sz="44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>
                <a:latin typeface="Arial-Rounded" charset="-93"/>
                <a:ea typeface="Arial-Rounded" charset="-93"/>
                <a:cs typeface="Arial-Rounded" charset="-93"/>
              </a:rPr>
              <a:t>buồn</a:t>
            </a:r>
            <a:r>
              <a:rPr lang="en-US" sz="44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>
                <a:latin typeface="Arial-Rounded" charset="-93"/>
                <a:ea typeface="Arial-Rounded" charset="-93"/>
                <a:cs typeface="Arial-Rounded" charset="-93"/>
              </a:rPr>
              <a:t>bực</a:t>
            </a:r>
            <a:r>
              <a:rPr lang="en-US" sz="44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44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44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>
                <a:latin typeface="Arial-Rounded" charset="-93"/>
                <a:ea typeface="Arial-Rounded" charset="-93"/>
                <a:cs typeface="Arial-Rounded" charset="-93"/>
              </a:rPr>
              <a:t>không</a:t>
            </a:r>
            <a:r>
              <a:rPr lang="en-US" sz="44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>
                <a:latin typeface="Arial-Rounded" charset="-93"/>
                <a:ea typeface="Arial-Rounded" charset="-93"/>
                <a:cs typeface="Arial-Rounded" charset="-93"/>
              </a:rPr>
              <a:t>có</a:t>
            </a:r>
            <a:r>
              <a:rPr lang="en-US" sz="44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>
                <a:latin typeface="Arial-Rounded" charset="-93"/>
                <a:ea typeface="Arial-Rounded" charset="-93"/>
                <a:cs typeface="Arial-Rounded" charset="-93"/>
              </a:rPr>
              <a:t>bạn</a:t>
            </a:r>
            <a:r>
              <a:rPr lang="en-US" sz="44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>
                <a:latin typeface="Arial-Rounded" charset="-93"/>
                <a:ea typeface="Arial-Rounded" charset="-93"/>
                <a:cs typeface="Arial-Rounded" charset="-93"/>
              </a:rPr>
              <a:t>bè</a:t>
            </a:r>
            <a:r>
              <a:rPr lang="en-US" sz="4400" dirty="0"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4400" dirty="0" err="1">
                <a:latin typeface="Arial-Rounded" charset="-93"/>
                <a:ea typeface="Arial-Rounded" charset="-93"/>
                <a:cs typeface="Arial-Rounded" charset="-93"/>
              </a:rPr>
              <a:t>Còn</a:t>
            </a:r>
            <a:r>
              <a:rPr lang="en-US" sz="44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44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>
                <a:latin typeface="Arial-Rounded" charset="-93"/>
                <a:ea typeface="Arial-Rounded" charset="-93"/>
                <a:cs typeface="Arial-Rounded" charset="-93"/>
              </a:rPr>
              <a:t>lúc</a:t>
            </a:r>
            <a:r>
              <a:rPr lang="en-US" sz="44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>
                <a:latin typeface="Arial-Rounded" charset="-93"/>
                <a:ea typeface="Arial-Rounded" charset="-93"/>
                <a:cs typeface="Arial-Rounded" charset="-93"/>
              </a:rPr>
              <a:t>nào</a:t>
            </a:r>
            <a:r>
              <a:rPr lang="en-US" sz="44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>
                <a:latin typeface="Arial-Rounded" charset="-93"/>
                <a:ea typeface="Arial-Rounded" charset="-93"/>
                <a:cs typeface="Arial-Rounded" charset="-93"/>
              </a:rPr>
              <a:t>cũng</a:t>
            </a:r>
            <a:r>
              <a:rPr lang="en-US" sz="44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>
                <a:latin typeface="Arial-Rounded" charset="-93"/>
                <a:ea typeface="Arial-Rounded" charset="-93"/>
                <a:cs typeface="Arial-Rounded" charset="-93"/>
              </a:rPr>
              <a:t>vui</a:t>
            </a:r>
            <a:r>
              <a:rPr lang="en-US" sz="44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>
                <a:latin typeface="Arial-Rounded" charset="-93"/>
                <a:ea typeface="Arial-Rounded" charset="-93"/>
                <a:cs typeface="Arial-Rounded" charset="-93"/>
              </a:rPr>
              <a:t>vẻ</a:t>
            </a:r>
            <a:r>
              <a:rPr lang="en-US" sz="44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44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44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>
                <a:latin typeface="Arial-Rounded" charset="-93"/>
                <a:ea typeface="Arial-Rounded" charset="-93"/>
                <a:cs typeface="Arial-Rounded" charset="-93"/>
              </a:rPr>
              <a:t>có</a:t>
            </a:r>
            <a:r>
              <a:rPr lang="en-US" sz="44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>
                <a:latin typeface="Arial-Rounded" charset="-93"/>
                <a:ea typeface="Arial-Rounded" charset="-93"/>
                <a:cs typeface="Arial-Rounded" charset="-93"/>
              </a:rPr>
              <a:t>nhiều</a:t>
            </a:r>
            <a:r>
              <a:rPr lang="en-US" sz="44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>
                <a:latin typeface="Arial-Rounded" charset="-93"/>
                <a:ea typeface="Arial-Rounded" charset="-93"/>
                <a:cs typeface="Arial-Rounded" charset="-93"/>
              </a:rPr>
              <a:t>bạn</a:t>
            </a:r>
            <a:r>
              <a:rPr lang="en-US" sz="44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>
                <a:latin typeface="Arial-Rounded" charset="-93"/>
                <a:ea typeface="Arial-Rounded" charset="-93"/>
                <a:cs typeface="Arial-Rounded" charset="-93"/>
              </a:rPr>
              <a:t>tốt</a:t>
            </a:r>
            <a:r>
              <a:rPr lang="en-US" sz="4400" dirty="0">
                <a:latin typeface="Arial-Rounded" charset="-93"/>
                <a:ea typeface="Arial-Rounded" charset="-93"/>
                <a:cs typeface="Arial-Rounded" charset="-93"/>
              </a:rPr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916384" y="1935678"/>
            <a:ext cx="23750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318166" y="3299361"/>
            <a:ext cx="13676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dấu thanh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35" y="737571"/>
            <a:ext cx="7875587" cy="281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3224279" y="2064808"/>
            <a:ext cx="287729" cy="15867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~</a:t>
            </a:r>
            <a:endParaRPr lang="vi-V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4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3586729" y="2834726"/>
            <a:ext cx="287729" cy="15867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~</a:t>
            </a:r>
            <a:endParaRPr lang="vi-V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5514236" y="1826141"/>
            <a:ext cx="287729" cy="3701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7721068" y="1832251"/>
            <a:ext cx="287729" cy="3701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5666636" y="2639430"/>
            <a:ext cx="287729" cy="3701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7103550" y="2637794"/>
            <a:ext cx="287729" cy="3701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66093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1918" y="2201752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 ô chữ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08540" y="262090"/>
            <a:ext cx="74323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 ô chữ Đi tìm nhân vật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2114"/>
            <a:ext cx="9144000" cy="4141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74608" y="1686207"/>
            <a:ext cx="2718075" cy="576949"/>
            <a:chOff x="3730865" y="3269867"/>
            <a:chExt cx="2718075" cy="57694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7FF61DC-E9C9-4836-8509-A18A667484AB}"/>
                </a:ext>
              </a:extLst>
            </p:cNvPr>
            <p:cNvGrpSpPr/>
            <p:nvPr/>
          </p:nvGrpSpPr>
          <p:grpSpPr>
            <a:xfrm>
              <a:off x="3730865" y="3269867"/>
              <a:ext cx="2169365" cy="576947"/>
              <a:chOff x="1793369" y="1456995"/>
              <a:chExt cx="2892110" cy="769441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D7741BE-8E28-4B17-81FB-049AB9CD88FF}"/>
                  </a:ext>
                </a:extLst>
              </p:cNvPr>
              <p:cNvSpPr/>
              <p:nvPr/>
            </p:nvSpPr>
            <p:spPr>
              <a:xfrm>
                <a:off x="2524889" y="1456996"/>
                <a:ext cx="731519" cy="76944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09E6273-A497-44F6-ADA5-A719B459416D}"/>
                  </a:ext>
                </a:extLst>
              </p:cNvPr>
              <p:cNvSpPr/>
              <p:nvPr/>
            </p:nvSpPr>
            <p:spPr>
              <a:xfrm>
                <a:off x="1793369" y="1456996"/>
                <a:ext cx="731519" cy="7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37D9A6D-9E90-4671-B54C-2EB5A09C8B81}"/>
                  </a:ext>
                </a:extLst>
              </p:cNvPr>
              <p:cNvSpPr/>
              <p:nvPr/>
            </p:nvSpPr>
            <p:spPr>
              <a:xfrm>
                <a:off x="3267736" y="1456995"/>
                <a:ext cx="731520" cy="76944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4FC35F2-B5CF-4DB0-BA59-E7DD0179143D}"/>
                  </a:ext>
                </a:extLst>
              </p:cNvPr>
              <p:cNvSpPr/>
              <p:nvPr/>
            </p:nvSpPr>
            <p:spPr>
              <a:xfrm>
                <a:off x="3953959" y="1456995"/>
                <a:ext cx="731520" cy="76944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912B85C3-6E08-414E-9B5D-54CDD673EBBC}"/>
                </a:ext>
              </a:extLst>
            </p:cNvPr>
            <p:cNvSpPr/>
            <p:nvPr/>
          </p:nvSpPr>
          <p:spPr>
            <a:xfrm>
              <a:off x="5900229" y="3269869"/>
              <a:ext cx="548711" cy="57694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6420" y="43023"/>
            <a:ext cx="877580" cy="760999"/>
          </a:xfrm>
          <a:prstGeom prst="rect">
            <a:avLst/>
          </a:prstGeom>
        </p:spPr>
      </p:pic>
      <p:sp>
        <p:nvSpPr>
          <p:cNvPr id="5" name="Hộp Văn bản 8">
            <a:extLst>
              <a:ext uri="{FF2B5EF4-FFF2-40B4-BE49-F238E27FC236}">
                <a16:creationId xmlns:a16="http://schemas.microsoft.com/office/drawing/2014/main" id="{D2C3781F-FAAF-4D95-BBAD-654897E74047}"/>
              </a:ext>
            </a:extLst>
          </p:cNvPr>
          <p:cNvSpPr txBox="1"/>
          <p:nvPr/>
        </p:nvSpPr>
        <p:spPr>
          <a:xfrm>
            <a:off x="202813" y="-109822"/>
            <a:ext cx="8312767" cy="57694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2. </a:t>
            </a:r>
            <a:r>
              <a:rPr lang="en-US" sz="3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Giải</a:t>
            </a:r>
            <a:r>
              <a:rPr lang="en-US" sz="3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ô </a:t>
            </a:r>
            <a:r>
              <a:rPr lang="en-US" sz="3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chữ</a:t>
            </a:r>
            <a:endParaRPr lang="vi-VN" sz="33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37BEA83-015D-473A-9860-D70FF4A07E87}"/>
              </a:ext>
            </a:extLst>
          </p:cNvPr>
          <p:cNvGrpSpPr/>
          <p:nvPr/>
        </p:nvGrpSpPr>
        <p:grpSpPr>
          <a:xfrm>
            <a:off x="2557913" y="527191"/>
            <a:ext cx="3781032" cy="587282"/>
            <a:chOff x="2536216" y="687557"/>
            <a:chExt cx="5040719" cy="78322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F62F9F6-8525-4C8D-A51E-D09F86E7C51D}"/>
                </a:ext>
              </a:extLst>
            </p:cNvPr>
            <p:cNvSpPr/>
            <p:nvPr/>
          </p:nvSpPr>
          <p:spPr>
            <a:xfrm>
              <a:off x="2536216" y="698493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096CFC-7241-4408-9785-40B5BA95F8A3}"/>
                </a:ext>
              </a:extLst>
            </p:cNvPr>
            <p:cNvSpPr/>
            <p:nvPr/>
          </p:nvSpPr>
          <p:spPr>
            <a:xfrm>
              <a:off x="3267736" y="698493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170E91-9E23-413A-9620-A86499B5F18B}"/>
                </a:ext>
              </a:extLst>
            </p:cNvPr>
            <p:cNvSpPr/>
            <p:nvPr/>
          </p:nvSpPr>
          <p:spPr>
            <a:xfrm>
              <a:off x="3999256" y="698492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4965FEB-3291-45CD-9C5D-2D824F880203}"/>
                </a:ext>
              </a:extLst>
            </p:cNvPr>
            <p:cNvSpPr/>
            <p:nvPr/>
          </p:nvSpPr>
          <p:spPr>
            <a:xfrm>
              <a:off x="4685479" y="698492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949B66B-F8B7-4590-817F-FDC5B823608B}"/>
                </a:ext>
              </a:extLst>
            </p:cNvPr>
            <p:cNvSpPr/>
            <p:nvPr/>
          </p:nvSpPr>
          <p:spPr>
            <a:xfrm>
              <a:off x="5416999" y="687557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BD41BF0-327F-4FD4-B6CC-5B4FA298F495}"/>
                </a:ext>
              </a:extLst>
            </p:cNvPr>
            <p:cNvSpPr/>
            <p:nvPr/>
          </p:nvSpPr>
          <p:spPr>
            <a:xfrm>
              <a:off x="6127751" y="701340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364D59A-6272-48BF-8E44-51896FB4B4A9}"/>
                </a:ext>
              </a:extLst>
            </p:cNvPr>
            <p:cNvSpPr/>
            <p:nvPr/>
          </p:nvSpPr>
          <p:spPr>
            <a:xfrm>
              <a:off x="6845415" y="698492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AAA7123-6C02-44FB-AB1D-AD9253921113}"/>
              </a:ext>
            </a:extLst>
          </p:cNvPr>
          <p:cNvGrpSpPr/>
          <p:nvPr/>
        </p:nvGrpSpPr>
        <p:grpSpPr>
          <a:xfrm>
            <a:off x="3657798" y="1109261"/>
            <a:ext cx="1644449" cy="576949"/>
            <a:chOff x="1793370" y="1456993"/>
            <a:chExt cx="2192314" cy="76944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065E74F-3AFF-444A-B1A0-D28B5F96494D}"/>
                </a:ext>
              </a:extLst>
            </p:cNvPr>
            <p:cNvSpPr/>
            <p:nvPr/>
          </p:nvSpPr>
          <p:spPr>
            <a:xfrm>
              <a:off x="1793370" y="1456995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495F2DD-EF16-4770-9F69-3D50FF8F8B79}"/>
                </a:ext>
              </a:extLst>
            </p:cNvPr>
            <p:cNvSpPr/>
            <p:nvPr/>
          </p:nvSpPr>
          <p:spPr>
            <a:xfrm>
              <a:off x="3254165" y="1456993"/>
              <a:ext cx="731519" cy="76944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B795BDC-C412-4861-A4BE-7C37BED6C7D8}"/>
                </a:ext>
              </a:extLst>
            </p:cNvPr>
            <p:cNvSpPr/>
            <p:nvPr/>
          </p:nvSpPr>
          <p:spPr>
            <a:xfrm>
              <a:off x="2536216" y="1456993"/>
              <a:ext cx="731519" cy="7694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2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9958ADCE-10BA-41AF-87D0-DF25B9B95038}"/>
              </a:ext>
            </a:extLst>
          </p:cNvPr>
          <p:cNvSpPr/>
          <p:nvPr/>
        </p:nvSpPr>
        <p:spPr>
          <a:xfrm>
            <a:off x="1954038" y="536717"/>
            <a:ext cx="534156" cy="4796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1" name="Oval 100">
            <a:hlinkClick r:id="rId5" action="ppaction://hlinksldjump"/>
            <a:extLst>
              <a:ext uri="{FF2B5EF4-FFF2-40B4-BE49-F238E27FC236}">
                <a16:creationId xmlns:a16="http://schemas.microsoft.com/office/drawing/2014/main" id="{D15E0172-0264-44D0-9C56-A68804D6CF6B}"/>
              </a:ext>
            </a:extLst>
          </p:cNvPr>
          <p:cNvSpPr/>
          <p:nvPr/>
        </p:nvSpPr>
        <p:spPr>
          <a:xfrm>
            <a:off x="1932393" y="1182778"/>
            <a:ext cx="534156" cy="4796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2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CB82A77C-297D-4860-8843-8590A4A8E1FC}"/>
              </a:ext>
            </a:extLst>
          </p:cNvPr>
          <p:cNvGrpSpPr/>
          <p:nvPr/>
        </p:nvGrpSpPr>
        <p:grpSpPr>
          <a:xfrm>
            <a:off x="3677779" y="1100552"/>
            <a:ext cx="1624468" cy="581932"/>
            <a:chOff x="1793370" y="1450347"/>
            <a:chExt cx="2165676" cy="776089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5F40A501-8753-418E-B7B2-C55920EDBF50}"/>
                </a:ext>
              </a:extLst>
            </p:cNvPr>
            <p:cNvSpPr/>
            <p:nvPr/>
          </p:nvSpPr>
          <p:spPr>
            <a:xfrm>
              <a:off x="1793370" y="1456995"/>
              <a:ext cx="731520" cy="769441"/>
            </a:xfrm>
            <a:prstGeom prst="rect">
              <a:avLst/>
            </a:prstGeom>
            <a:solidFill>
              <a:srgbClr val="B4E9E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E7684B45-D748-410D-97D0-605BE7CED475}"/>
                </a:ext>
              </a:extLst>
            </p:cNvPr>
            <p:cNvSpPr/>
            <p:nvPr/>
          </p:nvSpPr>
          <p:spPr>
            <a:xfrm>
              <a:off x="3227527" y="1450347"/>
              <a:ext cx="731519" cy="76944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9DD145AD-3368-4482-A184-4F89345E2351}"/>
                </a:ext>
              </a:extLst>
            </p:cNvPr>
            <p:cNvSpPr/>
            <p:nvPr/>
          </p:nvSpPr>
          <p:spPr>
            <a:xfrm>
              <a:off x="2521855" y="1456995"/>
              <a:ext cx="731519" cy="769441"/>
            </a:xfrm>
            <a:prstGeom prst="rect">
              <a:avLst/>
            </a:prstGeom>
            <a:solidFill>
              <a:srgbClr val="B4E9E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</p:grpSp>
      <p:sp>
        <p:nvSpPr>
          <p:cNvPr id="107" name="Oval 106">
            <a:hlinkClick r:id="rId6" action="ppaction://hlinksldjump"/>
            <a:extLst>
              <a:ext uri="{FF2B5EF4-FFF2-40B4-BE49-F238E27FC236}">
                <a16:creationId xmlns:a16="http://schemas.microsoft.com/office/drawing/2014/main" id="{1E4F2121-80A4-49C8-8F8A-A0A0E38D1CC2}"/>
              </a:ext>
            </a:extLst>
          </p:cNvPr>
          <p:cNvSpPr/>
          <p:nvPr/>
        </p:nvSpPr>
        <p:spPr>
          <a:xfrm>
            <a:off x="1975143" y="1797100"/>
            <a:ext cx="534156" cy="4796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" name="Right Arrow 2">
            <a:hlinkClick r:id="rId7" action="ppaction://hlinksldjump"/>
          </p:cNvPr>
          <p:cNvSpPr/>
          <p:nvPr/>
        </p:nvSpPr>
        <p:spPr>
          <a:xfrm>
            <a:off x="6620874" y="3980813"/>
            <a:ext cx="1564633" cy="907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789834" y="1685228"/>
            <a:ext cx="2706346" cy="591558"/>
            <a:chOff x="3404142" y="2469027"/>
            <a:chExt cx="2706346" cy="591558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78A51677-426D-42E6-A954-619E0F865FB6}"/>
                </a:ext>
              </a:extLst>
            </p:cNvPr>
            <p:cNvGrpSpPr/>
            <p:nvPr/>
          </p:nvGrpSpPr>
          <p:grpSpPr>
            <a:xfrm>
              <a:off x="3404142" y="2469027"/>
              <a:ext cx="2157635" cy="587129"/>
              <a:chOff x="1809005" y="1443416"/>
              <a:chExt cx="2876474" cy="783020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2607C6EB-50AF-457C-98D8-79D3D4EA13F2}"/>
                  </a:ext>
                </a:extLst>
              </p:cNvPr>
              <p:cNvSpPr/>
              <p:nvPr/>
            </p:nvSpPr>
            <p:spPr>
              <a:xfrm>
                <a:off x="2546192" y="1443416"/>
                <a:ext cx="731519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</a:t>
                </a: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E5E9B345-5A6D-4327-ACDB-F821312BC423}"/>
                  </a:ext>
                </a:extLst>
              </p:cNvPr>
              <p:cNvSpPr/>
              <p:nvPr/>
            </p:nvSpPr>
            <p:spPr>
              <a:xfrm>
                <a:off x="1809005" y="1443417"/>
                <a:ext cx="731520" cy="76944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689B21C3-FBFE-41E9-82C7-5C978330F359}"/>
                  </a:ext>
                </a:extLst>
              </p:cNvPr>
              <p:cNvSpPr/>
              <p:nvPr/>
            </p:nvSpPr>
            <p:spPr>
              <a:xfrm>
                <a:off x="3267736" y="1456995"/>
                <a:ext cx="731520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912B85C3-6E08-414E-9B5D-54CDD673EBBC}"/>
                  </a:ext>
                </a:extLst>
              </p:cNvPr>
              <p:cNvSpPr/>
              <p:nvPr/>
            </p:nvSpPr>
            <p:spPr>
              <a:xfrm>
                <a:off x="3953959" y="1456995"/>
                <a:ext cx="731520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</a:p>
            </p:txBody>
          </p:sp>
        </p:grp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912B85C3-6E08-414E-9B5D-54CDD673EBBC}"/>
                </a:ext>
              </a:extLst>
            </p:cNvPr>
            <p:cNvSpPr/>
            <p:nvPr/>
          </p:nvSpPr>
          <p:spPr>
            <a:xfrm>
              <a:off x="5561777" y="2483638"/>
              <a:ext cx="548711" cy="576947"/>
            </a:xfrm>
            <a:prstGeom prst="rect">
              <a:avLst/>
            </a:prstGeom>
            <a:solidFill>
              <a:srgbClr val="B4E9E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</p:grp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495F2DD-EF16-4770-9F69-3D50FF8F8B79}"/>
              </a:ext>
            </a:extLst>
          </p:cNvPr>
          <p:cNvSpPr/>
          <p:nvPr/>
        </p:nvSpPr>
        <p:spPr>
          <a:xfrm>
            <a:off x="4745853" y="527423"/>
            <a:ext cx="548710" cy="5769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0C4219C-3567-4E69-BFA0-7E500A6EE4A9}"/>
              </a:ext>
            </a:extLst>
          </p:cNvPr>
          <p:cNvGrpSpPr/>
          <p:nvPr/>
        </p:nvGrpSpPr>
        <p:grpSpPr>
          <a:xfrm>
            <a:off x="2558632" y="510991"/>
            <a:ext cx="3799930" cy="598271"/>
            <a:chOff x="952178" y="1695147"/>
            <a:chExt cx="5065913" cy="79788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CF3C9FA-9F1F-43B6-B53E-1600D1EE29F8}"/>
                </a:ext>
              </a:extLst>
            </p:cNvPr>
            <p:cNvSpPr/>
            <p:nvPr/>
          </p:nvSpPr>
          <p:spPr>
            <a:xfrm>
              <a:off x="3860484" y="1722071"/>
              <a:ext cx="731519" cy="76944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rgbClr val="FF0000"/>
                  </a:solidFill>
                </a:rPr>
                <a:t>S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FE594EC-40FC-462F-87B0-2B88BBC9A67B}"/>
                </a:ext>
              </a:extLst>
            </p:cNvPr>
            <p:cNvGrpSpPr/>
            <p:nvPr/>
          </p:nvGrpSpPr>
          <p:grpSpPr>
            <a:xfrm>
              <a:off x="952178" y="1695147"/>
              <a:ext cx="5065913" cy="797880"/>
              <a:chOff x="952178" y="1695147"/>
              <a:chExt cx="5065913" cy="79788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5EF036C-EBDB-47C5-934C-AFC7F1898CD5}"/>
                  </a:ext>
                </a:extLst>
              </p:cNvPr>
              <p:cNvSpPr/>
              <p:nvPr/>
            </p:nvSpPr>
            <p:spPr>
              <a:xfrm>
                <a:off x="952178" y="1710984"/>
                <a:ext cx="731521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>
                    <a:solidFill>
                      <a:srgbClr val="FF0000"/>
                    </a:solidFill>
                  </a:rPr>
                  <a:t>C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A59F564-51EE-4C40-A871-E4F1DC7C465F}"/>
                  </a:ext>
                </a:extLst>
              </p:cNvPr>
              <p:cNvSpPr/>
              <p:nvPr/>
            </p:nvSpPr>
            <p:spPr>
              <a:xfrm>
                <a:off x="1683700" y="1695147"/>
                <a:ext cx="731519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>
                    <a:solidFill>
                      <a:srgbClr val="FF0000"/>
                    </a:solidFill>
                  </a:rPr>
                  <a:t>H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5F41433-5369-4B9B-9AE6-C03B26C2F427}"/>
                  </a:ext>
                </a:extLst>
              </p:cNvPr>
              <p:cNvSpPr/>
              <p:nvPr/>
            </p:nvSpPr>
            <p:spPr>
              <a:xfrm>
                <a:off x="2415218" y="1708214"/>
                <a:ext cx="731519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>
                    <a:solidFill>
                      <a:srgbClr val="FF0000"/>
                    </a:solidFill>
                  </a:rPr>
                  <a:t>I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C83AA65-17AA-4583-B32D-192AF4B7FF5C}"/>
                  </a:ext>
                </a:extLst>
              </p:cNvPr>
              <p:cNvSpPr/>
              <p:nvPr/>
            </p:nvSpPr>
            <p:spPr>
              <a:xfrm>
                <a:off x="3128965" y="1710983"/>
                <a:ext cx="731519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>
                    <a:solidFill>
                      <a:srgbClr val="FF0000"/>
                    </a:solidFill>
                  </a:rPr>
                  <a:t>M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FEEFC71-0A0D-4821-8F1D-96E86C2AD814}"/>
                  </a:ext>
                </a:extLst>
              </p:cNvPr>
              <p:cNvSpPr/>
              <p:nvPr/>
            </p:nvSpPr>
            <p:spPr>
              <a:xfrm>
                <a:off x="4568907" y="1723586"/>
                <a:ext cx="731521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>
                    <a:solidFill>
                      <a:srgbClr val="FF0000"/>
                    </a:solidFill>
                  </a:rPr>
                  <a:t>Â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23373B0-A65B-4D44-93FC-4E16171AAE4E}"/>
                  </a:ext>
                </a:extLst>
              </p:cNvPr>
              <p:cNvSpPr/>
              <p:nvPr/>
            </p:nvSpPr>
            <p:spPr>
              <a:xfrm>
                <a:off x="5286570" y="1720738"/>
                <a:ext cx="731521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>
                    <a:solidFill>
                      <a:srgbClr val="FF0000"/>
                    </a:solidFill>
                  </a:rPr>
                  <a:t>U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390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0520A2-7D45-4106-8F4A-7D24C834163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lích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rích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:a16="http://schemas.microsoft.com/office/drawing/2014/main" id="{2F3B7A70-8630-4C8F-B5E1-858A18F56B40}"/>
              </a:ext>
            </a:extLst>
          </p:cNvPr>
          <p:cNvSpPr/>
          <p:nvPr/>
        </p:nvSpPr>
        <p:spPr>
          <a:xfrm>
            <a:off x="2808761" y="706737"/>
            <a:ext cx="534156" cy="4573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1B4D66-AF0F-48B3-904C-6BA2A2A47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287" y="171995"/>
            <a:ext cx="878014" cy="76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4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0520A2-7D45-4106-8F4A-7D24C834163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đợi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hiên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Vẫy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đuôi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rỡ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:a16="http://schemas.microsoft.com/office/drawing/2014/main" id="{2F3B7A70-8630-4C8F-B5E1-858A18F56B40}"/>
              </a:ext>
            </a:extLst>
          </p:cNvPr>
          <p:cNvSpPr/>
          <p:nvPr/>
        </p:nvSpPr>
        <p:spPr>
          <a:xfrm>
            <a:off x="2808761" y="706737"/>
            <a:ext cx="534156" cy="4573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42EDC4-CA0B-4956-A504-39B3F32F3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116" y="0"/>
            <a:ext cx="878014" cy="76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2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0520A2-7D45-4106-8F4A-7D24C834163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dim</a:t>
            </a:r>
          </a:p>
          <a:p>
            <a:pPr algn="ctr">
              <a:defRPr/>
            </a:pP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lùng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:a16="http://schemas.microsoft.com/office/drawing/2014/main" id="{2F3B7A70-8630-4C8F-B5E1-858A18F56B40}"/>
              </a:ext>
            </a:extLst>
          </p:cNvPr>
          <p:cNvSpPr/>
          <p:nvPr/>
        </p:nvSpPr>
        <p:spPr>
          <a:xfrm>
            <a:off x="2808761" y="706737"/>
            <a:ext cx="534156" cy="4573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>
              <a:defRPr/>
            </a:pPr>
            <a:r>
              <a:rPr lang="en-US" sz="2100" b="1" dirty="0">
                <a:solidFill>
                  <a:prstClr val="black"/>
                </a:solidFill>
                <a:latin typeface="等线"/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C2D293-CDBC-4041-8857-84A54E10D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546" y="171995"/>
            <a:ext cx="878014" cy="76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9389"/>
            <a:ext cx="9144000" cy="461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0" y="3988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vi-VN" sz="2600" b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Quan sát </a:t>
            </a:r>
            <a:r>
              <a:rPr lang="en-US" sz="2600" b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các </a:t>
            </a:r>
            <a:r>
              <a:rPr lang="vi-VN" sz="2600" b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con vật trong tranh</a:t>
            </a:r>
            <a:endParaRPr lang="zh-CN" altLang="en-US" sz="2600" dirty="0">
              <a:solidFill>
                <a:schemeClr val="accent6"/>
              </a:solidFill>
              <a:latin typeface="Arial-Rounded" charset="-93"/>
              <a:ea typeface="Arial-Rounded" charset="-93"/>
              <a:cs typeface="Arial-Rounded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4024"/>
            <a:ext cx="9144000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904077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HỎI CỦA SÓI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 </a:t>
            </a:r>
            <a:r>
              <a:rPr lang="vi-VN" sz="2000" dirty="0">
                <a:latin typeface="Arial-Rounded" charset="-93"/>
                <a:ea typeface="Arial-Rounded" charset="-93"/>
                <a:cs typeface="Arial-Rounded" charset="-93"/>
              </a:rPr>
              <a:t> 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Một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chú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đang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chuyền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trên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cành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cây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bổng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trượt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chân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rơi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trúng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đầu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lão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đang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ngái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ngủ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.  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chồm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dậy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túm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lấy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van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nài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	- Xin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hãy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ra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!</a:t>
            </a:r>
          </a:p>
          <a:p>
            <a:pPr algn="just"/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nói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	-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Được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, ta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sẽ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nhưng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ngươi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hãy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cho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ta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biết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: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sao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baonj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các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ngươi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cứ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nhảy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nhót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vui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đùa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suốt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ngày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còn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ta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lúc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nào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cũng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thấy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buồn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bực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?</a:t>
            </a:r>
          </a:p>
          <a:p>
            <a:pPr algn="just"/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bảo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	-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ra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rồi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sẽ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nói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.</a:t>
            </a:r>
          </a:p>
          <a:p>
            <a:pPr algn="just"/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ra.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nhảy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tót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lên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cây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cao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rồi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đáp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vọng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xuống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	-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Mỗi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khi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nhìn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thấy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chúng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đều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bỏ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chạy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hay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gây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gổ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buồn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bực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không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có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bạn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bè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Còn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chúng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lúc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nào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cũng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vui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chúng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có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nhiều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bạn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tốt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.</a:t>
            </a:r>
            <a:endParaRPr lang="vi-VN" sz="2100" dirty="0">
              <a:latin typeface="Arial-Rounded" charset="-93"/>
              <a:ea typeface="Arial-Rounded" charset="-93"/>
              <a:cs typeface="Arial-Rounded" charset="-93"/>
            </a:endParaRPr>
          </a:p>
          <a:p>
            <a:br>
              <a:rPr lang="vi-VN" sz="2400" dirty="0"/>
            </a:br>
            <a:r>
              <a:rPr lang="en-US" sz="3200" i="1" dirty="0">
                <a:latin typeface="Arial-Rounded" charset="-93"/>
                <a:ea typeface="Arial-Rounded" charset="-93"/>
                <a:cs typeface="Arial-Rounded" charset="-93"/>
              </a:rPr>
              <a:t>							</a:t>
            </a:r>
            <a:br>
              <a:rPr lang="vi-VN" sz="3200" dirty="0"/>
            </a:br>
            <a:endParaRPr lang="vi-VN" sz="3200" dirty="0">
              <a:latin typeface="Arial-Rounded" charset="-93"/>
              <a:ea typeface="Arial-Rounded" charset="-93"/>
              <a:cs typeface="Arial-Rounded" charset="-93"/>
            </a:endParaRPr>
          </a:p>
          <a:p>
            <a:br>
              <a:rPr lang="vi-VN" sz="3200" dirty="0"/>
            </a:br>
            <a:endParaRPr lang="en-US" altLang="zh-CN" sz="32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793442" y="820411"/>
            <a:ext cx="221064" cy="35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090976" y="820411"/>
            <a:ext cx="221064" cy="35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8110695" y="820411"/>
            <a:ext cx="221064" cy="35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128199" y="1191625"/>
            <a:ext cx="221064" cy="35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124675" y="1171285"/>
            <a:ext cx="221064" cy="35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024582" y="820411"/>
            <a:ext cx="3721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82151" y="1257526"/>
            <a:ext cx="3721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23191" y="1407567"/>
            <a:ext cx="3721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24582" y="1767581"/>
            <a:ext cx="3721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4\\\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0985" y="2021496"/>
            <a:ext cx="7193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55555555</a:t>
            </a:r>
            <a:r>
              <a:rPr lang="en-US" dirty="0">
                <a:latin typeface=".Vn3DH" panose="020B7200000000000000" pitchFamily="34" charset="0"/>
              </a:rPr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904077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HỎI CỦA SÓI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 </a:t>
            </a:r>
            <a:r>
              <a:rPr lang="vi-VN" sz="2000" dirty="0">
                <a:latin typeface="Arial-Rounded" charset="-93"/>
                <a:ea typeface="Arial-Rounded" charset="-93"/>
                <a:cs typeface="Arial-Rounded" charset="-93"/>
              </a:rPr>
              <a:t> 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Một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chú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đang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chuyền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trên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cành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cây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bổng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trượt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chân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rơi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trúng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đầu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lão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đang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ngái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ngủ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chồm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dậy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túm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lấy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van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nài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	- Xin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hãy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ra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!</a:t>
            </a:r>
          </a:p>
          <a:p>
            <a:pPr algn="just"/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nói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	-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Được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, ta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sẽ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nhưng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ngươi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hãy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cho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ta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biết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: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sao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baonj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các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ngươi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cứ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nhảy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nhót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vui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đùa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suốt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ngày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còn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ta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lúc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nào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cũng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thấy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buồn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bực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?</a:t>
            </a:r>
          </a:p>
          <a:p>
            <a:pPr algn="just"/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bảo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	-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ra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rồi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sẽ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nói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.</a:t>
            </a:r>
          </a:p>
          <a:p>
            <a:pPr algn="just"/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ra.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nhảy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tót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lên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cây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cao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rồi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đáp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vọng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xuống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	-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Mỗi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khi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nhìn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thấy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chúng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đều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bỏ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chạy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hay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gây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gổ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buồn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bực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không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có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bạn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bè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Còn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chúng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lúc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nào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cũng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vui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chúng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có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nhiều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bạn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>
                <a:latin typeface="Arial-Rounded" charset="-93"/>
                <a:ea typeface="Arial-Rounded" charset="-93"/>
                <a:cs typeface="Arial-Rounded" charset="-93"/>
              </a:rPr>
              <a:t>tốt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.</a:t>
            </a:r>
            <a:endParaRPr lang="vi-VN" sz="2100" dirty="0">
              <a:latin typeface="Arial-Rounded" charset="-93"/>
              <a:ea typeface="Arial-Rounded" charset="-93"/>
              <a:cs typeface="Arial-Rounded" charset="-93"/>
            </a:endParaRPr>
          </a:p>
          <a:p>
            <a:br>
              <a:rPr lang="vi-VN" sz="2400" dirty="0"/>
            </a:br>
            <a:r>
              <a:rPr lang="en-US" sz="3200" i="1" dirty="0">
                <a:latin typeface="Arial-Rounded" charset="-93"/>
                <a:ea typeface="Arial-Rounded" charset="-93"/>
                <a:cs typeface="Arial-Rounded" charset="-93"/>
              </a:rPr>
              <a:t>							</a:t>
            </a:r>
            <a:br>
              <a:rPr lang="vi-VN" sz="3200" dirty="0"/>
            </a:br>
            <a:endParaRPr lang="vi-VN" sz="3200" dirty="0">
              <a:latin typeface="Arial-Rounded" charset="-93"/>
              <a:ea typeface="Arial-Rounded" charset="-93"/>
              <a:cs typeface="Arial-Rounded" charset="-93"/>
            </a:endParaRPr>
          </a:p>
          <a:p>
            <a:br>
              <a:rPr lang="vi-VN" sz="3200" dirty="0"/>
            </a:br>
            <a:endParaRPr lang="en-US" altLang="zh-CN" sz="32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32126" y="74002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97998" y="3747526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793442" y="820411"/>
            <a:ext cx="221064" cy="35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090976" y="820411"/>
            <a:ext cx="221064" cy="35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8110695" y="820411"/>
            <a:ext cx="221064" cy="35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128199" y="1191625"/>
            <a:ext cx="221064" cy="35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042787" y="1171285"/>
            <a:ext cx="221064" cy="35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46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67513" y="149515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a. </a:t>
            </a:r>
            <a:r>
              <a:rPr lang="en-US" sz="320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Chuyện gì xảy ra khi sóc đang chuyền trên cành cây</a:t>
            </a:r>
            <a:r>
              <a:rPr lang="vi-VN" sz="320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?</a:t>
            </a:r>
            <a:endParaRPr lang="zh-CN" altLang="en-US" sz="3200" dirty="0">
              <a:solidFill>
                <a:schemeClr val="accent6"/>
              </a:solidFill>
              <a:latin typeface="Arial-Rounded" charset="-93"/>
              <a:ea typeface="Arial-Rounded" charset="-93"/>
              <a:cs typeface="Arial-Rounded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467513" y="14951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b. </a:t>
            </a:r>
            <a:r>
              <a:rPr lang="en-US" sz="320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Sói hỏi sóc điều gì?</a:t>
            </a:r>
            <a:endParaRPr lang="zh-CN" altLang="en-US" sz="3200" dirty="0">
              <a:solidFill>
                <a:schemeClr val="accent6"/>
              </a:solidFill>
              <a:latin typeface="Arial-Rounded" charset="-93"/>
              <a:ea typeface="Arial-Rounded" charset="-93"/>
              <a:cs typeface="Arial-Rounded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319177" y="154988"/>
            <a:ext cx="85056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C. </a:t>
            </a:r>
            <a:r>
              <a:rPr lang="en-US" sz="320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Vì sao sói lúc nào cũng cảm thấy buồn bực?</a:t>
            </a:r>
            <a:endParaRPr lang="vi-VN" sz="3200">
              <a:solidFill>
                <a:schemeClr val="accent6"/>
              </a:solidFill>
              <a:latin typeface="Arial-Rounded" charset="-93"/>
              <a:ea typeface="Arial-Rounded" charset="-93"/>
              <a:cs typeface="Arial-Rounded" charset="-93"/>
            </a:endParaRPr>
          </a:p>
          <a:p>
            <a:br>
              <a:rPr lang="vi-VN" sz="3200"/>
            </a:b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6732"/>
            <a:ext cx="9144000" cy="391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2954521b-b4ab-4ce3-8aa8-8bfa99a4c36e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742</Words>
  <Application>Microsoft Office PowerPoint</Application>
  <PresentationFormat>On-screen Show (16:9)</PresentationFormat>
  <Paragraphs>137</Paragraphs>
  <Slides>28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.Vn3DH</vt:lpstr>
      <vt:lpstr>Arial-Rounded</vt:lpstr>
      <vt:lpstr>HL Hoctro</vt:lpstr>
      <vt:lpstr>Times New Roman</vt:lpstr>
      <vt:lpstr>Arial Rounded</vt:lpstr>
      <vt:lpstr>#9Slide03 SVNAvo</vt:lpstr>
      <vt:lpstr>Calibri</vt:lpstr>
      <vt:lpstr>等线</vt:lpstr>
      <vt:lpstr>Arial</vt:lpstr>
      <vt:lpstr>DFPOP1-W9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Asus</cp:lastModifiedBy>
  <cp:revision>57</cp:revision>
  <dcterms:created xsi:type="dcterms:W3CDTF">2020-08-13T09:19:08Z</dcterms:created>
  <dcterms:modified xsi:type="dcterms:W3CDTF">2025-01-01T14:54:32Z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