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9" r:id="rId4"/>
    <p:sldMasterId id="2147483711" r:id="rId5"/>
    <p:sldMasterId id="2147483724" r:id="rId6"/>
    <p:sldMasterId id="2147483736" r:id="rId7"/>
  </p:sldMasterIdLst>
  <p:notesMasterIdLst>
    <p:notesMasterId r:id="rId37"/>
  </p:notesMasterIdLst>
  <p:sldIdLst>
    <p:sldId id="344" r:id="rId8"/>
    <p:sldId id="377" r:id="rId9"/>
    <p:sldId id="388" r:id="rId10"/>
    <p:sldId id="397" r:id="rId11"/>
    <p:sldId id="398" r:id="rId12"/>
    <p:sldId id="385" r:id="rId13"/>
    <p:sldId id="287" r:id="rId14"/>
    <p:sldId id="403" r:id="rId15"/>
    <p:sldId id="389" r:id="rId16"/>
    <p:sldId id="355" r:id="rId17"/>
    <p:sldId id="288" r:id="rId18"/>
    <p:sldId id="379" r:id="rId19"/>
    <p:sldId id="392" r:id="rId20"/>
    <p:sldId id="360" r:id="rId21"/>
    <p:sldId id="400" r:id="rId22"/>
    <p:sldId id="402" r:id="rId23"/>
    <p:sldId id="266" r:id="rId24"/>
    <p:sldId id="339" r:id="rId25"/>
    <p:sldId id="298" r:id="rId26"/>
    <p:sldId id="340" r:id="rId27"/>
    <p:sldId id="341" r:id="rId28"/>
    <p:sldId id="395" r:id="rId29"/>
    <p:sldId id="361" r:id="rId30"/>
    <p:sldId id="404" r:id="rId31"/>
    <p:sldId id="363" r:id="rId32"/>
    <p:sldId id="384" r:id="rId33"/>
    <p:sldId id="401" r:id="rId34"/>
    <p:sldId id="383" r:id="rId35"/>
    <p:sldId id="374" r:id="rId3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3792" autoAdjust="0"/>
  </p:normalViewPr>
  <p:slideViewPr>
    <p:cSldViewPr snapToGrid="0">
      <p:cViewPr varScale="1">
        <p:scale>
          <a:sx n="73" d="100"/>
          <a:sy n="73" d="100"/>
        </p:scale>
        <p:origin x="51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B3EE7-3364-4E18-A99E-9530DBA9F91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91000-4397-43E9-B853-4C58E1536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3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94F86-14A3-48D2-8632-BC2BB79190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735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tài</a:t>
            </a:r>
            <a:r>
              <a:rPr lang="en-US" altLang="zh-CN" dirty="0"/>
              <a:t> </a:t>
            </a:r>
            <a:r>
              <a:rPr lang="en-US" altLang="zh-CN" dirty="0" err="1"/>
              <a:t>khoản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1295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000-4397-43E9-B853-4C58E1536B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000-4397-43E9-B853-4C58E1536B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77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000-4397-43E9-B853-4C58E1536B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8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16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6A9C0-B917-4B43-A5B2-D07A481B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BF2CF-AC0D-4F1C-9ABB-63F7F4C08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56646-9706-48F2-96D8-8FC7B020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A530F3-433A-420B-BCB6-B5A5BC59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1D864-A26B-4BD7-AD1A-8A83CE6BE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67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A9EA09-727C-4983-A024-004B2C85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10433C-1EE0-4487-BDB7-326CF2CA6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431711-D52B-4C3F-A558-A3605261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8452BC-53F7-4818-9317-4305E3F7A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4E6C51-0980-4A19-B450-544AB7A3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23DC3-20D3-41A2-A0C4-EB938C661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E42BE5-98A9-45C3-93F2-EF6D685C2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791CB23-99DE-413D-914A-9BAE7EDB7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91C27A-23F3-47BD-9395-FF8C08DCA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4809A5-30A2-49CD-A4A5-A7B92F6C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5FF411-BB10-4BEC-9668-C2BFFF3A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B5CF4-E338-4B37-8F8B-B54EE02B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5C2DBF-E188-4373-94EA-386CDFA6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066D7-A4B8-45ED-8886-3768B85FD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69A8A6F-A0D5-4063-8671-4BD4C6C31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D6DB26C-F019-47E0-B5C5-56A14B03C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881B2A-2059-48D8-B501-B4C0C2268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066AD37-1115-4775-921C-446AE76F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48A6A53-3622-44F8-B101-B97B0D4D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7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0D0932-F396-454B-BA9E-954551136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AAD93B-CB15-40EA-9B27-9B0E23DC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1AF5506-C91B-4D55-9A55-326A85764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CFBA3C6-87AD-4513-A9DD-9D576FA0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1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49938F-4FEB-4CD0-8366-4E459B84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238137F-77C3-4B62-B481-22B801B58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6C7600-47ED-49F8-B6CC-CB93E804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24">
            <a:extLst>
              <a:ext uri="{FF2B5EF4-FFF2-40B4-BE49-F238E27FC236}">
                <a16:creationId xmlns:a16="http://schemas.microsoft.com/office/drawing/2014/main" id="{7B4568D1-BCE9-4911-8B29-5F85F33662C4}"/>
              </a:ext>
            </a:extLst>
          </p:cNvPr>
          <p:cNvGrpSpPr/>
          <p:nvPr userDrawn="1"/>
        </p:nvGrpSpPr>
        <p:grpSpPr>
          <a:xfrm>
            <a:off x="0" y="1935346"/>
            <a:ext cx="12192001" cy="4922654"/>
            <a:chOff x="0" y="1935346"/>
            <a:chExt cx="12192001" cy="4922654"/>
          </a:xfrm>
        </p:grpSpPr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id="{B03DA6C8-AA2C-4EE4-ABC4-3CBA6E9FB41D}"/>
                </a:ext>
              </a:extLst>
            </p:cNvPr>
            <p:cNvGrpSpPr/>
            <p:nvPr/>
          </p:nvGrpSpPr>
          <p:grpSpPr>
            <a:xfrm>
              <a:off x="0" y="1935346"/>
              <a:ext cx="9375494" cy="4922654"/>
              <a:chOff x="0" y="1935346"/>
              <a:chExt cx="12192000" cy="4922654"/>
            </a:xfrm>
          </p:grpSpPr>
          <p:grpSp>
            <p:nvGrpSpPr>
              <p:cNvPr id="13" name="组合 1">
                <a:extLst>
                  <a:ext uri="{FF2B5EF4-FFF2-40B4-BE49-F238E27FC236}">
                    <a16:creationId xmlns:a16="http://schemas.microsoft.com/office/drawing/2014/main" id="{94DCB4FE-D4D2-481F-B644-7991E45BDCAB}"/>
                  </a:ext>
                </a:extLst>
              </p:cNvPr>
              <p:cNvGrpSpPr/>
              <p:nvPr/>
            </p:nvGrpSpPr>
            <p:grpSpPr>
              <a:xfrm flipH="1">
                <a:off x="0" y="2558005"/>
                <a:ext cx="12192000" cy="4299995"/>
                <a:chOff x="0" y="1756238"/>
                <a:chExt cx="12192000" cy="5101762"/>
              </a:xfrm>
            </p:grpSpPr>
            <p:pic>
              <p:nvPicPr>
                <p:cNvPr id="16" name="图片 2">
                  <a:extLst>
                    <a:ext uri="{FF2B5EF4-FFF2-40B4-BE49-F238E27FC236}">
                      <a16:creationId xmlns:a16="http://schemas.microsoft.com/office/drawing/2014/main" id="{742DFD51-B4F8-4742-9517-B854A7474B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1756238"/>
                  <a:ext cx="12192000" cy="5101762"/>
                </a:xfrm>
                <a:prstGeom prst="rect">
                  <a:avLst/>
                </a:prstGeom>
              </p:spPr>
            </p:pic>
            <p:sp>
              <p:nvSpPr>
                <p:cNvPr id="17" name="椭圆 3">
                  <a:extLst>
                    <a:ext uri="{FF2B5EF4-FFF2-40B4-BE49-F238E27FC236}">
                      <a16:creationId xmlns:a16="http://schemas.microsoft.com/office/drawing/2014/main" id="{D67C7A33-1C08-449C-855B-BC87AC88AA9D}"/>
                    </a:ext>
                  </a:extLst>
                </p:cNvPr>
                <p:cNvSpPr/>
                <p:nvPr/>
              </p:nvSpPr>
              <p:spPr>
                <a:xfrm>
                  <a:off x="3136739" y="3313459"/>
                  <a:ext cx="1390574" cy="1390574"/>
                </a:xfrm>
                <a:prstGeom prst="ellipse">
                  <a:avLst/>
                </a:prstGeom>
                <a:solidFill>
                  <a:srgbClr val="FFEA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4" name="任意多边形: 形状 14">
                <a:extLst>
                  <a:ext uri="{FF2B5EF4-FFF2-40B4-BE49-F238E27FC236}">
                    <a16:creationId xmlns:a16="http://schemas.microsoft.com/office/drawing/2014/main" id="{48CD3AEE-2674-4603-8BC4-FECD60B5EFD7}"/>
                  </a:ext>
                </a:extLst>
              </p:cNvPr>
              <p:cNvSpPr/>
              <p:nvPr/>
            </p:nvSpPr>
            <p:spPr>
              <a:xfrm>
                <a:off x="8574296" y="1935346"/>
                <a:ext cx="2879807" cy="4185761"/>
              </a:xfrm>
              <a:custGeom>
                <a:avLst/>
                <a:gdLst>
                  <a:gd name="connsiteX0" fmla="*/ 1575544 w 2879807"/>
                  <a:gd name="connsiteY0" fmla="*/ 3967614 h 4185761"/>
                  <a:gd name="connsiteX1" fmla="*/ 2002264 w 2879807"/>
                  <a:gd name="connsiteY1" fmla="*/ 3896494 h 4185761"/>
                  <a:gd name="connsiteX2" fmla="*/ 2428984 w 2879807"/>
                  <a:gd name="connsiteY2" fmla="*/ 3937134 h 4185761"/>
                  <a:gd name="connsiteX3" fmla="*/ 2723624 w 2879807"/>
                  <a:gd name="connsiteY3" fmla="*/ 3947294 h 4185761"/>
                  <a:gd name="connsiteX4" fmla="*/ 2865864 w 2879807"/>
                  <a:gd name="connsiteY4" fmla="*/ 3256414 h 4185761"/>
                  <a:gd name="connsiteX5" fmla="*/ 2388344 w 2879807"/>
                  <a:gd name="connsiteY5" fmla="*/ 2982094 h 4185761"/>
                  <a:gd name="connsiteX6" fmla="*/ 2418824 w 2879807"/>
                  <a:gd name="connsiteY6" fmla="*/ 523374 h 4185761"/>
                  <a:gd name="connsiteX7" fmla="*/ 854184 w 2879807"/>
                  <a:gd name="connsiteY7" fmla="*/ 137294 h 4185761"/>
                  <a:gd name="connsiteX8" fmla="*/ 744 w 2879807"/>
                  <a:gd name="connsiteY8" fmla="*/ 2301374 h 4185761"/>
                  <a:gd name="connsiteX9" fmla="*/ 711944 w 2879807"/>
                  <a:gd name="connsiteY9" fmla="*/ 4048894 h 4185761"/>
                  <a:gd name="connsiteX10" fmla="*/ 1118344 w 2879807"/>
                  <a:gd name="connsiteY10" fmla="*/ 4059054 h 4185761"/>
                  <a:gd name="connsiteX11" fmla="*/ 1575544 w 2879807"/>
                  <a:gd name="connsiteY11" fmla="*/ 3967614 h 418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9807" h="4185761">
                    <a:moveTo>
                      <a:pt x="1575544" y="3967614"/>
                    </a:moveTo>
                    <a:cubicBezTo>
                      <a:pt x="1722864" y="3940521"/>
                      <a:pt x="1860024" y="3901574"/>
                      <a:pt x="2002264" y="3896494"/>
                    </a:cubicBezTo>
                    <a:cubicBezTo>
                      <a:pt x="2144504" y="3891414"/>
                      <a:pt x="2308757" y="3928667"/>
                      <a:pt x="2428984" y="3937134"/>
                    </a:cubicBezTo>
                    <a:cubicBezTo>
                      <a:pt x="2549211" y="3945601"/>
                      <a:pt x="2650811" y="4060747"/>
                      <a:pt x="2723624" y="3947294"/>
                    </a:cubicBezTo>
                    <a:cubicBezTo>
                      <a:pt x="2796437" y="3833841"/>
                      <a:pt x="2921744" y="3417281"/>
                      <a:pt x="2865864" y="3256414"/>
                    </a:cubicBezTo>
                    <a:cubicBezTo>
                      <a:pt x="2809984" y="3095547"/>
                      <a:pt x="2462851" y="3437601"/>
                      <a:pt x="2388344" y="2982094"/>
                    </a:cubicBezTo>
                    <a:cubicBezTo>
                      <a:pt x="2313837" y="2526587"/>
                      <a:pt x="2674517" y="997507"/>
                      <a:pt x="2418824" y="523374"/>
                    </a:cubicBezTo>
                    <a:cubicBezTo>
                      <a:pt x="2163131" y="49241"/>
                      <a:pt x="1257197" y="-159039"/>
                      <a:pt x="854184" y="137294"/>
                    </a:cubicBezTo>
                    <a:cubicBezTo>
                      <a:pt x="451171" y="433627"/>
                      <a:pt x="24451" y="1649441"/>
                      <a:pt x="744" y="2301374"/>
                    </a:cubicBezTo>
                    <a:cubicBezTo>
                      <a:pt x="-22963" y="2953307"/>
                      <a:pt x="525677" y="3755947"/>
                      <a:pt x="711944" y="4048894"/>
                    </a:cubicBezTo>
                    <a:cubicBezTo>
                      <a:pt x="898211" y="4341841"/>
                      <a:pt x="969331" y="4075987"/>
                      <a:pt x="1118344" y="4059054"/>
                    </a:cubicBezTo>
                    <a:cubicBezTo>
                      <a:pt x="1267357" y="4042121"/>
                      <a:pt x="1428224" y="3994707"/>
                      <a:pt x="1575544" y="3967614"/>
                    </a:cubicBezTo>
                    <a:close/>
                  </a:path>
                </a:pathLst>
              </a:custGeom>
              <a:solidFill>
                <a:srgbClr val="FFEA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5">
                <a:extLst>
                  <a:ext uri="{FF2B5EF4-FFF2-40B4-BE49-F238E27FC236}">
                    <a16:creationId xmlns:a16="http://schemas.microsoft.com/office/drawing/2014/main" id="{BA03621E-C073-43F0-99DF-579D37B80123}"/>
                  </a:ext>
                </a:extLst>
              </p:cNvPr>
              <p:cNvSpPr/>
              <p:nvPr/>
            </p:nvSpPr>
            <p:spPr>
              <a:xfrm>
                <a:off x="520854" y="3367647"/>
                <a:ext cx="2147360" cy="2874055"/>
              </a:xfrm>
              <a:custGeom>
                <a:avLst/>
                <a:gdLst>
                  <a:gd name="connsiteX0" fmla="*/ 231621 w 2147360"/>
                  <a:gd name="connsiteY0" fmla="*/ 2633103 h 2874055"/>
                  <a:gd name="connsiteX1" fmla="*/ 622146 w 2147360"/>
                  <a:gd name="connsiteY1" fmla="*/ 2804553 h 2874055"/>
                  <a:gd name="connsiteX2" fmla="*/ 765021 w 2147360"/>
                  <a:gd name="connsiteY2" fmla="*/ 2871228 h 2874055"/>
                  <a:gd name="connsiteX3" fmla="*/ 974571 w 2147360"/>
                  <a:gd name="connsiteY3" fmla="*/ 2861703 h 2874055"/>
                  <a:gd name="connsiteX4" fmla="*/ 1155546 w 2147360"/>
                  <a:gd name="connsiteY4" fmla="*/ 2861703 h 2874055"/>
                  <a:gd name="connsiteX5" fmla="*/ 1298421 w 2147360"/>
                  <a:gd name="connsiteY5" fmla="*/ 2814078 h 2874055"/>
                  <a:gd name="connsiteX6" fmla="*/ 1488921 w 2147360"/>
                  <a:gd name="connsiteY6" fmla="*/ 2690253 h 2874055"/>
                  <a:gd name="connsiteX7" fmla="*/ 1441296 w 2147360"/>
                  <a:gd name="connsiteY7" fmla="*/ 1271028 h 2874055"/>
                  <a:gd name="connsiteX8" fmla="*/ 2146146 w 2147360"/>
                  <a:gd name="connsiteY8" fmla="*/ 709053 h 2874055"/>
                  <a:gd name="connsiteX9" fmla="*/ 1593696 w 2147360"/>
                  <a:gd name="connsiteY9" fmla="*/ 4203 h 2874055"/>
                  <a:gd name="connsiteX10" fmla="*/ 955521 w 2147360"/>
                  <a:gd name="connsiteY10" fmla="*/ 442353 h 2874055"/>
                  <a:gd name="connsiteX11" fmla="*/ 241146 w 2147360"/>
                  <a:gd name="connsiteY11" fmla="*/ 985278 h 2874055"/>
                  <a:gd name="connsiteX12" fmla="*/ 126846 w 2147360"/>
                  <a:gd name="connsiteY12" fmla="*/ 1899678 h 2874055"/>
                  <a:gd name="connsiteX13" fmla="*/ 3021 w 2147360"/>
                  <a:gd name="connsiteY13" fmla="*/ 2309253 h 2874055"/>
                  <a:gd name="connsiteX14" fmla="*/ 231621 w 2147360"/>
                  <a:gd name="connsiteY14" fmla="*/ 2633103 h 2874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47360" h="2874055">
                    <a:moveTo>
                      <a:pt x="231621" y="2633103"/>
                    </a:moveTo>
                    <a:cubicBezTo>
                      <a:pt x="334808" y="2715653"/>
                      <a:pt x="533246" y="2764866"/>
                      <a:pt x="622146" y="2804553"/>
                    </a:cubicBezTo>
                    <a:cubicBezTo>
                      <a:pt x="711046" y="2844241"/>
                      <a:pt x="706284" y="2861703"/>
                      <a:pt x="765021" y="2871228"/>
                    </a:cubicBezTo>
                    <a:cubicBezTo>
                      <a:pt x="823759" y="2880753"/>
                      <a:pt x="909484" y="2863290"/>
                      <a:pt x="974571" y="2861703"/>
                    </a:cubicBezTo>
                    <a:cubicBezTo>
                      <a:pt x="1039658" y="2860116"/>
                      <a:pt x="1101571" y="2869640"/>
                      <a:pt x="1155546" y="2861703"/>
                    </a:cubicBezTo>
                    <a:cubicBezTo>
                      <a:pt x="1209521" y="2853766"/>
                      <a:pt x="1242859" y="2842653"/>
                      <a:pt x="1298421" y="2814078"/>
                    </a:cubicBezTo>
                    <a:cubicBezTo>
                      <a:pt x="1353984" y="2785503"/>
                      <a:pt x="1465108" y="2947428"/>
                      <a:pt x="1488921" y="2690253"/>
                    </a:cubicBezTo>
                    <a:cubicBezTo>
                      <a:pt x="1512734" y="2433078"/>
                      <a:pt x="1331759" y="1601228"/>
                      <a:pt x="1441296" y="1271028"/>
                    </a:cubicBezTo>
                    <a:cubicBezTo>
                      <a:pt x="1550833" y="940828"/>
                      <a:pt x="2120746" y="920190"/>
                      <a:pt x="2146146" y="709053"/>
                    </a:cubicBezTo>
                    <a:cubicBezTo>
                      <a:pt x="2171546" y="497916"/>
                      <a:pt x="1792134" y="48653"/>
                      <a:pt x="1593696" y="4203"/>
                    </a:cubicBezTo>
                    <a:cubicBezTo>
                      <a:pt x="1395259" y="-40247"/>
                      <a:pt x="1180946" y="278841"/>
                      <a:pt x="955521" y="442353"/>
                    </a:cubicBezTo>
                    <a:cubicBezTo>
                      <a:pt x="730096" y="605865"/>
                      <a:pt x="379258" y="742391"/>
                      <a:pt x="241146" y="985278"/>
                    </a:cubicBezTo>
                    <a:cubicBezTo>
                      <a:pt x="103034" y="1228165"/>
                      <a:pt x="166533" y="1679016"/>
                      <a:pt x="126846" y="1899678"/>
                    </a:cubicBezTo>
                    <a:cubicBezTo>
                      <a:pt x="87159" y="2120340"/>
                      <a:pt x="-19204" y="2183840"/>
                      <a:pt x="3021" y="2309253"/>
                    </a:cubicBezTo>
                    <a:cubicBezTo>
                      <a:pt x="25246" y="2434665"/>
                      <a:pt x="128434" y="2550553"/>
                      <a:pt x="231621" y="2633103"/>
                    </a:cubicBezTo>
                    <a:close/>
                  </a:path>
                </a:pathLst>
              </a:custGeom>
              <a:solidFill>
                <a:srgbClr val="FFEA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7" name="组合 17">
              <a:extLst>
                <a:ext uri="{FF2B5EF4-FFF2-40B4-BE49-F238E27FC236}">
                  <a16:creationId xmlns:a16="http://schemas.microsoft.com/office/drawing/2014/main" id="{D23E8E5B-87BD-496D-BA92-AFF38610181C}"/>
                </a:ext>
              </a:extLst>
            </p:cNvPr>
            <p:cNvGrpSpPr/>
            <p:nvPr/>
          </p:nvGrpSpPr>
          <p:grpSpPr>
            <a:xfrm flipH="1">
              <a:off x="8022444" y="1935346"/>
              <a:ext cx="4169557" cy="4922654"/>
              <a:chOff x="8529383" y="1935346"/>
              <a:chExt cx="5422140" cy="4922654"/>
            </a:xfrm>
          </p:grpSpPr>
          <p:grpSp>
            <p:nvGrpSpPr>
              <p:cNvPr id="8" name="组合 18">
                <a:extLst>
                  <a:ext uri="{FF2B5EF4-FFF2-40B4-BE49-F238E27FC236}">
                    <a16:creationId xmlns:a16="http://schemas.microsoft.com/office/drawing/2014/main" id="{CEE8EB31-C394-4311-812D-5DF806359426}"/>
                  </a:ext>
                </a:extLst>
              </p:cNvPr>
              <p:cNvGrpSpPr/>
              <p:nvPr/>
            </p:nvGrpSpPr>
            <p:grpSpPr>
              <a:xfrm flipH="1">
                <a:off x="8529383" y="2558005"/>
                <a:ext cx="5422140" cy="4299995"/>
                <a:chOff x="-1759523" y="1756238"/>
                <a:chExt cx="5422140" cy="5101762"/>
              </a:xfrm>
            </p:grpSpPr>
            <p:pic>
              <p:nvPicPr>
                <p:cNvPr id="10" name="图片 21">
                  <a:extLst>
                    <a:ext uri="{FF2B5EF4-FFF2-40B4-BE49-F238E27FC236}">
                      <a16:creationId xmlns:a16="http://schemas.microsoft.com/office/drawing/2014/main" id="{79E86B6C-389E-4991-9249-0AC8E7AED5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1756238"/>
                  <a:ext cx="3662617" cy="5101762"/>
                </a:xfrm>
                <a:prstGeom prst="rect">
                  <a:avLst/>
                </a:prstGeom>
              </p:spPr>
            </p:pic>
            <p:sp>
              <p:nvSpPr>
                <p:cNvPr id="11" name="椭圆 22">
                  <a:extLst>
                    <a:ext uri="{FF2B5EF4-FFF2-40B4-BE49-F238E27FC236}">
                      <a16:creationId xmlns:a16="http://schemas.microsoft.com/office/drawing/2014/main" id="{0F16F32A-1618-41B3-AE6C-E6CA93296D9D}"/>
                    </a:ext>
                  </a:extLst>
                </p:cNvPr>
                <p:cNvSpPr/>
                <p:nvPr/>
              </p:nvSpPr>
              <p:spPr>
                <a:xfrm>
                  <a:off x="-1759523" y="2916545"/>
                  <a:ext cx="1390574" cy="1390573"/>
                </a:xfrm>
                <a:prstGeom prst="ellipse">
                  <a:avLst/>
                </a:prstGeom>
                <a:solidFill>
                  <a:srgbClr val="FFEA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椭圆 23">
                  <a:extLst>
                    <a:ext uri="{FF2B5EF4-FFF2-40B4-BE49-F238E27FC236}">
                      <a16:creationId xmlns:a16="http://schemas.microsoft.com/office/drawing/2014/main" id="{6AE5FE11-C671-4A06-80C4-23B5819C397F}"/>
                    </a:ext>
                  </a:extLst>
                </p:cNvPr>
                <p:cNvSpPr/>
                <p:nvPr/>
              </p:nvSpPr>
              <p:spPr>
                <a:xfrm>
                  <a:off x="-2304" y="2916545"/>
                  <a:ext cx="1390574" cy="1390573"/>
                </a:xfrm>
                <a:prstGeom prst="ellipse">
                  <a:avLst/>
                </a:prstGeom>
                <a:solidFill>
                  <a:srgbClr val="FFEA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9" name="任意多边形: 形状 19">
                <a:extLst>
                  <a:ext uri="{FF2B5EF4-FFF2-40B4-BE49-F238E27FC236}">
                    <a16:creationId xmlns:a16="http://schemas.microsoft.com/office/drawing/2014/main" id="{2F798C3F-1F41-4DEC-965F-82D55B346E02}"/>
                  </a:ext>
                </a:extLst>
              </p:cNvPr>
              <p:cNvSpPr/>
              <p:nvPr/>
            </p:nvSpPr>
            <p:spPr>
              <a:xfrm>
                <a:off x="8574296" y="1935346"/>
                <a:ext cx="2879807" cy="4185761"/>
              </a:xfrm>
              <a:custGeom>
                <a:avLst/>
                <a:gdLst>
                  <a:gd name="connsiteX0" fmla="*/ 1575544 w 2879807"/>
                  <a:gd name="connsiteY0" fmla="*/ 3967614 h 4185761"/>
                  <a:gd name="connsiteX1" fmla="*/ 2002264 w 2879807"/>
                  <a:gd name="connsiteY1" fmla="*/ 3896494 h 4185761"/>
                  <a:gd name="connsiteX2" fmla="*/ 2428984 w 2879807"/>
                  <a:gd name="connsiteY2" fmla="*/ 3937134 h 4185761"/>
                  <a:gd name="connsiteX3" fmla="*/ 2723624 w 2879807"/>
                  <a:gd name="connsiteY3" fmla="*/ 3947294 h 4185761"/>
                  <a:gd name="connsiteX4" fmla="*/ 2865864 w 2879807"/>
                  <a:gd name="connsiteY4" fmla="*/ 3256414 h 4185761"/>
                  <a:gd name="connsiteX5" fmla="*/ 2388344 w 2879807"/>
                  <a:gd name="connsiteY5" fmla="*/ 2982094 h 4185761"/>
                  <a:gd name="connsiteX6" fmla="*/ 2418824 w 2879807"/>
                  <a:gd name="connsiteY6" fmla="*/ 523374 h 4185761"/>
                  <a:gd name="connsiteX7" fmla="*/ 854184 w 2879807"/>
                  <a:gd name="connsiteY7" fmla="*/ 137294 h 4185761"/>
                  <a:gd name="connsiteX8" fmla="*/ 744 w 2879807"/>
                  <a:gd name="connsiteY8" fmla="*/ 2301374 h 4185761"/>
                  <a:gd name="connsiteX9" fmla="*/ 711944 w 2879807"/>
                  <a:gd name="connsiteY9" fmla="*/ 4048894 h 4185761"/>
                  <a:gd name="connsiteX10" fmla="*/ 1118344 w 2879807"/>
                  <a:gd name="connsiteY10" fmla="*/ 4059054 h 4185761"/>
                  <a:gd name="connsiteX11" fmla="*/ 1575544 w 2879807"/>
                  <a:gd name="connsiteY11" fmla="*/ 3967614 h 418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9807" h="4185761">
                    <a:moveTo>
                      <a:pt x="1575544" y="3967614"/>
                    </a:moveTo>
                    <a:cubicBezTo>
                      <a:pt x="1722864" y="3940521"/>
                      <a:pt x="1860024" y="3901574"/>
                      <a:pt x="2002264" y="3896494"/>
                    </a:cubicBezTo>
                    <a:cubicBezTo>
                      <a:pt x="2144504" y="3891414"/>
                      <a:pt x="2308757" y="3928667"/>
                      <a:pt x="2428984" y="3937134"/>
                    </a:cubicBezTo>
                    <a:cubicBezTo>
                      <a:pt x="2549211" y="3945601"/>
                      <a:pt x="2650811" y="4060747"/>
                      <a:pt x="2723624" y="3947294"/>
                    </a:cubicBezTo>
                    <a:cubicBezTo>
                      <a:pt x="2796437" y="3833841"/>
                      <a:pt x="2921744" y="3417281"/>
                      <a:pt x="2865864" y="3256414"/>
                    </a:cubicBezTo>
                    <a:cubicBezTo>
                      <a:pt x="2809984" y="3095547"/>
                      <a:pt x="2462851" y="3437601"/>
                      <a:pt x="2388344" y="2982094"/>
                    </a:cubicBezTo>
                    <a:cubicBezTo>
                      <a:pt x="2313837" y="2526587"/>
                      <a:pt x="2674517" y="997507"/>
                      <a:pt x="2418824" y="523374"/>
                    </a:cubicBezTo>
                    <a:cubicBezTo>
                      <a:pt x="2163131" y="49241"/>
                      <a:pt x="1257197" y="-159039"/>
                      <a:pt x="854184" y="137294"/>
                    </a:cubicBezTo>
                    <a:cubicBezTo>
                      <a:pt x="451171" y="433627"/>
                      <a:pt x="24451" y="1649441"/>
                      <a:pt x="744" y="2301374"/>
                    </a:cubicBezTo>
                    <a:cubicBezTo>
                      <a:pt x="-22963" y="2953307"/>
                      <a:pt x="525677" y="3755947"/>
                      <a:pt x="711944" y="4048894"/>
                    </a:cubicBezTo>
                    <a:cubicBezTo>
                      <a:pt x="898211" y="4341841"/>
                      <a:pt x="969331" y="4075987"/>
                      <a:pt x="1118344" y="4059054"/>
                    </a:cubicBezTo>
                    <a:cubicBezTo>
                      <a:pt x="1267357" y="4042121"/>
                      <a:pt x="1428224" y="3994707"/>
                      <a:pt x="1575544" y="3967614"/>
                    </a:cubicBezTo>
                    <a:close/>
                  </a:path>
                </a:pathLst>
              </a:custGeom>
              <a:solidFill>
                <a:srgbClr val="FFEA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54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F9280-B3B8-436B-98DE-7FEB33FB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629855-405B-4B72-BD90-4F83A2EED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F43AB2-D123-4861-B6B1-FE478229E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65ADD9-634A-489C-9687-F961693BE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1B5DF9-208E-48E4-BC50-066A2F17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26F7DA-964D-4715-9E78-3BC7F8EC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5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660C7F-B34F-4C9F-9DB7-9E7763E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E74B0CB-809E-424B-B33D-A94D41F0B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91223D-CAFE-48A7-AA8D-7FCA08B8C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BAB7DE-DFE9-400C-9B79-86A26570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91F801-853F-4A4E-9ED6-97B96F9C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088317-ECB1-43F9-9DAE-053F928D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1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9F0820-9A0A-4FED-9FC8-365F6EFE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ABBE2C-1C28-482D-901C-A47CA75C5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E696BA-3B01-4F57-ACB5-7C3B2F85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B0FBE-7EE4-4C78-9731-CCD36EB26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8F7C8E-0990-4EA3-8A83-CB7C7976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9420CA8-901E-4953-8D0D-37AE248B3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CF44A0-144E-4C6E-9799-4C39D70AB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27DFFF-8136-4380-AAA0-1BA9C084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70284A-6ACC-49D0-B896-05C34B18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D31CD9-E013-4BFA-88F9-9835A366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9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userDrawn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2" y="23325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8" y="1762125"/>
            <a:ext cx="11443219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4" y="341099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23714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3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8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7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9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79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0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8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6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188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00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1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62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8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8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35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7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5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95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086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7092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044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7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55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62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32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446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759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056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156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673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256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203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67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953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0896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860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553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6338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1497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6419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967154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639157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9562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905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B8E10B-A9E6-4A5B-BCB4-DD9415A67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B98BAD5-AC1F-4260-9638-FF6C2C99F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631EC6-8E9E-4E85-89D3-9B3B385F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F61429-89B6-4771-B3AE-A2D82158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D1FD18-928D-4DDD-9A6C-852A5387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3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8.jpe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6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4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2F01F6A-D2C1-4D7B-8E7B-ECBA16D5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B76719-0B31-447F-A437-4F0F3B74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7610EC-21B4-4B68-8751-AC6A38874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7B23-DF04-4BA9-914A-B169B90C4693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69C0B7-69BC-4995-9150-AA179E0E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E719B6-C500-4311-8FE4-0F05058B3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08749D7-2C7B-0FF2-E2B1-37E60D20AB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729" y="260927"/>
            <a:ext cx="1355438" cy="135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4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74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52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950" y="33337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2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28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D3394F4-B99F-5C0A-50D8-C556BE830A4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1" y="238124"/>
            <a:ext cx="16287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75" y="3048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0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../clipboard/media/image8.sv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../clipboard/media/image6.sv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../clipboard/media/image8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F57214-A4E3-4B16-9267-1A55EB1F5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296" y="-332436"/>
            <a:ext cx="3246120" cy="2759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7030F-0164-4166-9764-17AF3AA8C03F}"/>
              </a:ext>
            </a:extLst>
          </p:cNvPr>
          <p:cNvSpPr txBox="1"/>
          <p:nvPr/>
        </p:nvSpPr>
        <p:spPr>
          <a:xfrm>
            <a:off x="305090" y="862392"/>
            <a:ext cx="120197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CHÀO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MỪNG THẦY CÔ DỰ GIỜ THĂM LỚP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vi-VN" sz="2800" b="1" i="1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 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 thực hiện: Nguyễn Thị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Hằng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7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4132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41326" y="1438755"/>
            <a:ext cx="49769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 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Những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cây hoa đều quay về phía mặt trời để nhận ánh sáng, nên những cây hoa cùng quay về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một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hướng</a:t>
            </a:r>
            <a:r>
              <a:rPr lang="vi-VN" sz="3200" b="1" dirty="0">
                <a:solidFill>
                  <a:srgbClr val="FF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>
            <a:fillRect/>
          </a:stretch>
        </p:blipFill>
        <p:spPr>
          <a:xfrm>
            <a:off x="-960121" y="-133427"/>
            <a:ext cx="1730829" cy="9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" name="Picture 2047">
            <a:extLst>
              <a:ext uri="{FF2B5EF4-FFF2-40B4-BE49-F238E27FC236}">
                <a16:creationId xmlns:a16="http://schemas.microsoft.com/office/drawing/2014/main" id="{0E70A480-80F0-5518-D699-59DB79E4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5405"/>
            <a:ext cx="12191999" cy="4542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0" y="269253"/>
            <a:ext cx="12191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4000" b="1" dirty="0">
                <a:ln w="0"/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Quan sát </a:t>
            </a:r>
            <a:r>
              <a:rPr lang="vi-VN" sz="4000" b="1" dirty="0" smtClean="0">
                <a:ln w="0"/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sz="4000" b="1" dirty="0" smtClean="0">
                <a:ln w="0"/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dirty="0" smtClean="0">
                <a:ln w="0"/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, nêu </a:t>
            </a:r>
            <a:r>
              <a:rPr lang="vi-VN" sz="4000" b="1" dirty="0">
                <a:ln w="0"/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những cách con người sử dụng ánh sáng đối với cây trồng và tác dụng của cách làm đó</a:t>
            </a:r>
            <a:r>
              <a:rPr lang="en-US" sz="4000" b="1" dirty="0">
                <a:ln w="0"/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0A480-80F0-5518-D699-59DB79E4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35953"/>
            <a:ext cx="12191999" cy="4542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93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052103"/>
              </p:ext>
            </p:extLst>
          </p:nvPr>
        </p:nvGraphicFramePr>
        <p:xfrm>
          <a:off x="660362" y="2899954"/>
          <a:ext cx="11405937" cy="35536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06905">
                  <a:extLst>
                    <a:ext uri="{9D8B030D-6E8A-4147-A177-3AD203B41FA5}">
                      <a16:colId xmlns:a16="http://schemas.microsoft.com/office/drawing/2014/main" val="964208827"/>
                    </a:ext>
                  </a:extLst>
                </a:gridCol>
                <a:gridCol w="5546558">
                  <a:extLst>
                    <a:ext uri="{9D8B030D-6E8A-4147-A177-3AD203B41FA5}">
                      <a16:colId xmlns:a16="http://schemas.microsoft.com/office/drawing/2014/main" val="67878885"/>
                    </a:ext>
                  </a:extLst>
                </a:gridCol>
                <a:gridCol w="4752474">
                  <a:extLst>
                    <a:ext uri="{9D8B030D-6E8A-4147-A177-3AD203B41FA5}">
                      <a16:colId xmlns:a16="http://schemas.microsoft.com/office/drawing/2014/main" val="1103755269"/>
                    </a:ext>
                  </a:extLst>
                </a:gridCol>
              </a:tblGrid>
              <a:tr h="12519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700" b="1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 của cách làm</a:t>
                      </a:r>
                      <a:endParaRPr lang="en-US" sz="2700" b="1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721609"/>
                  </a:ext>
                </a:extLst>
              </a:tr>
              <a:tr h="722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a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321940"/>
                  </a:ext>
                </a:extLst>
              </a:tr>
              <a:tr h="4880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b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00874"/>
                  </a:ext>
                </a:extLst>
              </a:tr>
              <a:tr h="10360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c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4686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0E7E007-9A6A-61B7-8F90-31C8FB8EDADF}"/>
              </a:ext>
            </a:extLst>
          </p:cNvPr>
          <p:cNvSpPr txBox="1"/>
          <p:nvPr/>
        </p:nvSpPr>
        <p:spPr>
          <a:xfrm>
            <a:off x="4323806" y="1559076"/>
            <a:ext cx="5081452" cy="919401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3" y="-212703"/>
            <a:ext cx="3753374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034080"/>
              </p:ext>
            </p:extLst>
          </p:nvPr>
        </p:nvGraphicFramePr>
        <p:xfrm>
          <a:off x="418011" y="91440"/>
          <a:ext cx="11773989" cy="67531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964208827"/>
                    </a:ext>
                  </a:extLst>
                </a:gridCol>
                <a:gridCol w="4323806">
                  <a:extLst>
                    <a:ext uri="{9D8B030D-6E8A-4147-A177-3AD203B41FA5}">
                      <a16:colId xmlns:a16="http://schemas.microsoft.com/office/drawing/2014/main" val="67878885"/>
                    </a:ext>
                  </a:extLst>
                </a:gridCol>
                <a:gridCol w="3426823">
                  <a:extLst>
                    <a:ext uri="{9D8B030D-6E8A-4147-A177-3AD203B41FA5}">
                      <a16:colId xmlns:a16="http://schemas.microsoft.com/office/drawing/2014/main" val="1103755269"/>
                    </a:ext>
                  </a:extLst>
                </a:gridCol>
              </a:tblGrid>
              <a:tr h="979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721609"/>
                  </a:ext>
                </a:extLst>
              </a:tr>
              <a:tr h="19926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a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321940"/>
                  </a:ext>
                </a:extLst>
              </a:tr>
              <a:tr h="1564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b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00874"/>
                  </a:ext>
                </a:extLst>
              </a:tr>
              <a:tr h="19926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c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01" marR="4440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46869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0" y="1358537"/>
            <a:ext cx="3971110" cy="1867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0" y="3226525"/>
            <a:ext cx="3971110" cy="1593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10" y="4820194"/>
            <a:ext cx="3971110" cy="2055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9120" y="1564532"/>
            <a:ext cx="43238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34465" y="1779975"/>
            <a:ext cx="30359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89121" y="3441968"/>
            <a:ext cx="41297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LED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61416" y="3558341"/>
            <a:ext cx="2988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389121" y="5220334"/>
            <a:ext cx="43238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12926" y="5321320"/>
            <a:ext cx="34790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8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A70E-5ADF-48C2-98A3-A52A35F6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784E3-4BA7-4D6E-93C7-084ADDB94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6E5D21-C837-4B67-9CE7-337E1C696B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238893" y="136208"/>
            <a:ext cx="113745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</a:t>
            </a:r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vi-VN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dụ khác về những </a:t>
            </a:r>
            <a:r>
              <a:rPr lang="vi-VN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cách con người sử dụng ánh sáng đối với cây trồng ở địa phương em.</a:t>
            </a:r>
            <a:endParaRPr kumimoji="0" lang="en-US" sz="3200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477786" y="1174570"/>
            <a:ext cx="113745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Thắp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điện chiếu sáng cho hoa cúc nhằm: Kéo dài thời gian sinh trưởng của cây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,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hạn chế ra nụ sớm điều chỉnh thời gian nở hoa, tăng độ đồng đều và phát triển chất lượng của hoa.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 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4" y="3069925"/>
            <a:ext cx="5379865" cy="3487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203" y="3063832"/>
            <a:ext cx="5648500" cy="352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2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Box 4"/>
          <p:cNvSpPr txBox="1"/>
          <p:nvPr/>
        </p:nvSpPr>
        <p:spPr>
          <a:xfrm>
            <a:off x="587828" y="339634"/>
            <a:ext cx="9571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Điều gì sẽ xảy ra với thực vật nếu không có ánh sáng?</a:t>
            </a:r>
            <a:endParaRPr lang="en-US" sz="32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652" y="858891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Không có ánh sáng thực vật sẽ mau chóng tàn lụi vì chúng cần ánh sáng để duy trì sự sống.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Down Arrow 10"/>
          <p:cNvSpPr/>
          <p:nvPr/>
        </p:nvSpPr>
        <p:spPr>
          <a:xfrm rot="16200000">
            <a:off x="236495" y="1001441"/>
            <a:ext cx="303206" cy="739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7644" y="1931033"/>
            <a:ext cx="11312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Ánh sáng có ảnh hưởng đến sự phát triển của thực vật như thế nào?</a:t>
            </a:r>
            <a:endParaRPr lang="en-US" sz="32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7183" y="3008251"/>
            <a:ext cx="114343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Ánh sáng ảnh hưởng đến thời gian ra lá, hoa, kết trái của cây.</a:t>
            </a:r>
            <a:endParaRPr lang="en-US" sz="3200" b="1" dirty="0" smtClean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 rot="16200000">
            <a:off x="453643" y="2926131"/>
            <a:ext cx="268370" cy="757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40152" y="3516193"/>
            <a:ext cx="11132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Ngoài ánh sáng của mặt trời thì ta có thể sử dụng ánh sáng nào để kích thích sự phát triển của cây trồng? </a:t>
            </a:r>
            <a:endParaRPr lang="en-US" sz="32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7644" y="4548644"/>
            <a:ext cx="11312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Có thể dùng ánh sáng đèn điện để kích thích sự phát triển của cây trồng.</a:t>
            </a:r>
            <a:endParaRPr lang="en-US" sz="32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  <a:p>
            <a:endParaRPr lang="en-US" sz="3200" dirty="0">
              <a:latin typeface="+mj-lt"/>
            </a:endParaRPr>
          </a:p>
        </p:txBody>
      </p:sp>
      <p:sp>
        <p:nvSpPr>
          <p:cNvPr id="18" name="Down Arrow 17"/>
          <p:cNvSpPr/>
          <p:nvPr/>
        </p:nvSpPr>
        <p:spPr>
          <a:xfrm rot="16200000">
            <a:off x="253912" y="4609290"/>
            <a:ext cx="268370" cy="757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2652" y="5533529"/>
            <a:ext cx="9752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Điều gì sẽ xảy ra với thực vật nếu ánh sáng quá mạnh?</a:t>
            </a:r>
            <a:endParaRPr lang="en-US" sz="32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712" y="6131198"/>
            <a:ext cx="8480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Ánh sáng quá mạnh sẽ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làm cho cây nhanh chết.</a:t>
            </a:r>
            <a:endParaRPr lang="en-US" sz="32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 rot="16200000">
            <a:off x="253912" y="6016530"/>
            <a:ext cx="268370" cy="757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4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6374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DBA7E-B428-4F68-B9A7-65AF234569A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55D8EA9-2199-43BA-97A6-E111106C065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71098B-538C-4FC3-ADAD-8B71DBD2EA6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6B434F3-0DEE-4A84-91B2-7759C44831E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F0F3C9A-CA49-486C-90DF-2BC7750A483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283C42-B904-4566-8B72-DF115490414F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5E96F4-0460-4CB8-A211-285764C51CA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918F3AC-ED59-47EA-A619-8E6904102286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5A28A2-6EA7-4A7F-A5F9-62C429EAF5E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0B39C9-AAFD-4B6C-94E6-C65258034FF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494D80-7394-4FDB-9DA4-C3449A5A083E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5A0C7E-2FBE-4A4F-A449-C81DD9BFFD0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EBF9B69-6822-4836-BF73-1C9A6A8D74E4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48DA88A-6CE2-416E-B21B-8ACEA20498F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2667443-7EFB-4288-8E47-11254C741AC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66B721-9392-4B37-8B83-A7AD7CA83235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E055C0-6AC3-4722-8F9C-7E5D0F74BCF6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7A225D-4D97-4F66-9511-13699868C1BE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D09EF45-1E2A-4E02-B0AF-8736808206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6F25A4-1F7C-4944-B238-56A865FE61D8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5971A2-B70E-4D03-A23D-C6ADDD82A85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2C7995-A972-4693-A531-E0F5D2F586DE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68F3B45-513E-4C48-81F2-5EB577E649F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F9150A-B162-4E73-B9FB-6F84787AF0CE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497B2AA-FEC7-4606-A9B5-8A01E7027C86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55944BA-7779-4A96-8A87-D7D605D068E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A4DB9-1390-4FF8-91EA-C48E1DC963C7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D3F882B-3A8E-43FF-8989-C9C2B6C1A6E4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CB4B8FB-B70E-4F23-A44C-71DD3AA1227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B7110-30BE-412B-8710-DF88F74FFB9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4A6DFED-5857-49C3-AA09-2954DA7755B4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370E325-A9EA-4A5C-9DA4-3388318AC1B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E4EFD4-0FB5-4765-BCC3-31C637EE2A1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C76C01C-DFF6-48EC-9F36-6CB435EB290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8F9046-ADAF-4A0D-80C4-7276AA44050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C5406C4-B843-49C5-8A56-6948966F7DC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3F579D1-90C9-4EB3-A809-9908883E6BD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2BC78-A204-4704-BA1A-96FBAF8E3DA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8E1239-314D-42C1-A306-EB17A3E2E407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E271C0-5592-4CA0-8211-7C47214C745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573684-FBC9-4B3A-B458-5570A64003C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392139-69AD-4AB9-9D25-3B53B78CFB9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0B4D20F-0DAB-4129-AAF8-5D5DE83C9E93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4EC17F-1612-48B2-8E3B-E18A55A39CE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AC60001-9D20-4DC9-8C32-2494F5910B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E7CF8A4-D2A6-4C0B-99AC-8BA60CFD65F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CEA81B0-9C38-45B2-A072-85E33EAF37C6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9D7793B-F37B-43F5-B66D-33DC802540C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882F61-0DBF-46BC-93D0-E8631510D4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7489EA7-34A4-4907-A4EC-F9C02C52E729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3DE0EA-AA2E-4FD1-8D3A-5A0AFD65060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634BEB-44E3-4901-96F6-0E43F160E303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A764791-06D0-4A07-8971-11D729843256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ABCD49E-27FB-4CD8-8900-00986E927F6F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F431556-09F8-416C-8A2F-F95CBB75DD53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0786939-C894-48E5-87FD-760C56122728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E1D852-5EFC-472F-A6A2-5C8E35C7FE76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FFBB753-9F76-42F2-87BF-1451619CCA6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D881661-A30B-4634-AA0F-11312A1C1CF5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8A716B9-108D-4810-8BE1-63E32C04646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A1080B1-A78F-4825-975D-F03CD26BD005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2217DBD-2110-42DD-AED8-438A2DAABCD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E73C135-F39F-4414-917E-2A8788CF53F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E543E3C-6C92-4D20-90D9-A1FA7F6C54A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557D72-1224-4BD5-BD78-A505169894E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51B695F-E2EB-40D8-8D21-43E2A24E1AA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076E50B-C3C4-45CE-B8C7-E2D03775F915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7536704-AD00-4CF8-B07D-625F348DF2B0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DFAA415-787A-488E-98EB-4A8A082F475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259B90-D84C-43FD-AFBE-AFAD353DAA42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49E1C68-D5B8-42F4-9196-C9DC40C12BE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074F150-986C-4C75-A6DF-C8B55D2CC386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D5F726C-1068-45F0-A9CA-60EAE171BCE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1E83B07-B7FA-4DBA-8EFE-A9DCD69E65E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E8725B-A6FF-4FB8-97E7-3564DA011593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3EFE6C6-7415-49AC-83AF-A09B8E9DECE0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6FDA896-2C67-45DE-8BCE-C0796DC53A42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E9A819A-5B22-46D2-A386-7278A26FD73F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459A6EB-5936-4B02-9E55-5A76B7E3309F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C7FABFE-0C19-47FC-B065-DA727DA4C413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DD0B345-F502-45A6-BC0F-354DB2FD469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A9C4D39-5A83-426C-B075-0E88BB67265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9F71FCB-34A6-4ADB-95D2-BD45228F418A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EEA4FC2-4A26-4D42-9B06-199CC6AA8BE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D6FD019-D527-4101-A42F-FBF9232CFB6E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AE54659-C2F7-4563-9C9B-868CF2B8C91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783F538-9703-4D34-9AB8-0E058B29E52D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4DE0C9B-80F8-48B3-B011-0A29AD29289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3ECADE7-0DED-4ADA-B219-386D692651F4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C155E7E-14C6-491E-9AD3-85D17FAE6F1A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41FB16C-E6F1-4BFD-AB75-49EADA69912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700C65D-DC0D-48B3-A26F-9B48DE3CD584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0378626-615A-46EA-96FC-A075C4B2E38F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F6A96DF-C60C-47BA-B8E6-FF8232C9F4A9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34D16FD-363F-473E-A61E-F305BC4E1BF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616FD77-9449-480C-A8E8-15DEAC6F2B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10883C9-52DE-4BDC-A042-B139390E7D16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942931A-CEC3-4851-A84A-BED47DAA708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4FA0A66-55F5-4A04-988E-A0E89E649E5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1909476-0295-48F6-B974-0ACDA2BDC88B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1202004-0192-4CF4-BE9D-F3B208FA7555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A642A6-5A38-4BAC-B3E3-B94D2E05CAB9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396335A-7DD6-4816-8728-190A18F9684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D87AD8-EC12-4DC1-96B8-7CBD7D7E4AC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64B893A-C3ED-4BA7-9736-094D722D1776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9BE3A09-1013-4FC2-B76D-09A27ADA8CD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6F56421-E87D-45AB-9E5F-F8DF4533077B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B688EF04-D6DA-BA43-0BEC-E00E279A0CC7}"/>
              </a:ext>
            </a:extLst>
          </p:cNvPr>
          <p:cNvSpPr txBox="1"/>
          <p:nvPr/>
        </p:nvSpPr>
        <p:spPr>
          <a:xfrm>
            <a:off x="-512618" y="2496620"/>
            <a:ext cx="125885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2. Ánh </a:t>
            </a:r>
            <a:r>
              <a:rPr lang="nl-NL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 đối với sự </a:t>
            </a:r>
            <a:r>
              <a:rPr lang="nl-NL" sz="6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</a:p>
          <a:p>
            <a:r>
              <a:rPr lang="nl-NL" sz="6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của </a:t>
            </a:r>
            <a:r>
              <a:rPr lang="nl-NL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vật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9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328345" y="0"/>
            <a:ext cx="11487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uan sát hình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 cho biết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ộng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 cần ánh sáng để làm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711B5-2FDA-755E-2EC5-9359122F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902" y="1323439"/>
            <a:ext cx="7694035" cy="5534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11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ACEC83-39F4-02C0-9858-3BA42B5E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356" y="117756"/>
            <a:ext cx="6902040" cy="4923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750109" y="5327650"/>
            <a:ext cx="7029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+mj-lt"/>
              </a:rPr>
              <a:t>Con mèo cần ánh để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0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ndefined (1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1155700"/>
            <a:ext cx="4146550" cy="4146550"/>
          </a:xfrm>
          <a:prstGeom prst="rect">
            <a:avLst/>
          </a:prstGeom>
        </p:spPr>
      </p:pic>
      <p:pic>
        <p:nvPicPr>
          <p:cNvPr id="6" name="图片 5" descr="61c1b4b54d2965e75f8a432c441188e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0000">
            <a:off x="9928225" y="3041650"/>
            <a:ext cx="1641475" cy="3322320"/>
          </a:xfrm>
          <a:prstGeom prst="rect">
            <a:avLst/>
          </a:prstGeom>
        </p:spPr>
      </p:pic>
      <p:pic>
        <p:nvPicPr>
          <p:cNvPr id="15" name="图片 14" descr="a6a6d201e3a52359e6f7f4c39de683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5" y="-711200"/>
            <a:ext cx="9848849" cy="7762405"/>
          </a:xfrm>
          <a:prstGeom prst="rect">
            <a:avLst/>
          </a:prstGeom>
        </p:spPr>
      </p:pic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300" y="1031875"/>
            <a:ext cx="463931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95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Icon&#10;&#10;Description automatically generated">
            <a:extLst>
              <a:ext uri="{FF2B5EF4-FFF2-40B4-BE49-F238E27FC236}">
                <a16:creationId xmlns:a16="http://schemas.microsoft.com/office/drawing/2014/main" id="{0CC47314-F673-0E06-16CB-93ABD27C2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0798" r="11762" b="15616"/>
          <a:stretch/>
        </p:blipFill>
        <p:spPr>
          <a:xfrm rot="21348712">
            <a:off x="5860705" y="1178704"/>
            <a:ext cx="7409772" cy="3176697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7463119" y="2043777"/>
            <a:ext cx="4728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44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trâu c</a:t>
            </a:r>
            <a:r>
              <a:rPr lang="en-US" sz="44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</a:t>
            </a:r>
            <a:r>
              <a:rPr lang="vi-VN" sz="44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ánh sáng để gặm cỏ.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3A98B-80CE-DCB4-8897-A537F9898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30" y="1500026"/>
            <a:ext cx="6763491" cy="4200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69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F138C-07D5-DA19-C2E8-7FFC07C85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3" y="0"/>
            <a:ext cx="8672512" cy="4435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DFFB77D-A144-D0D2-E3B2-174229BFC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0798" r="11762" b="15616"/>
          <a:stretch/>
        </p:blipFill>
        <p:spPr>
          <a:xfrm rot="21348712">
            <a:off x="5779545" y="4151598"/>
            <a:ext cx="6596098" cy="28278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1BC6A6-9D15-4A9C-3933-99A911D1B959}"/>
              </a:ext>
            </a:extLst>
          </p:cNvPr>
          <p:cNvSpPr/>
          <p:nvPr/>
        </p:nvSpPr>
        <p:spPr>
          <a:xfrm>
            <a:off x="6649626" y="4837775"/>
            <a:ext cx="49932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3600" b="1" dirty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Con báo cần ánh sáng để đuổi theo con mồi</a:t>
            </a:r>
            <a:r>
              <a:rPr lang="vi-VN" sz="3600" b="1" dirty="0" smtClean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92E82ED-2BD1-618E-1EE1-5D76F27A0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0798" r="11762" b="15616"/>
          <a:stretch/>
        </p:blipFill>
        <p:spPr>
          <a:xfrm rot="21348712">
            <a:off x="-156743" y="4191756"/>
            <a:ext cx="5830151" cy="28278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B10CD7-9FD2-3D4B-393B-6827BE79BCCF}"/>
              </a:ext>
            </a:extLst>
          </p:cNvPr>
          <p:cNvSpPr/>
          <p:nvPr/>
        </p:nvSpPr>
        <p:spPr>
          <a:xfrm>
            <a:off x="63894" y="4745308"/>
            <a:ext cx="49932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3600" b="1" dirty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Con nai cần ánh sáng để chạy thoát khỏi con </a:t>
            </a:r>
            <a:r>
              <a:rPr lang="en-US" sz="3600" b="1" dirty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b</a:t>
            </a:r>
            <a:r>
              <a:rPr lang="vi-VN" sz="3600" b="1" dirty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áo.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5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281" y="666207"/>
            <a:ext cx="9190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atin typeface="+mj-lt"/>
              </a:rPr>
              <a:t>  </a:t>
            </a:r>
          </a:p>
          <a:p>
            <a:r>
              <a:rPr lang="vi-VN" sz="4800" b="1" dirty="0" smtClean="0">
                <a:latin typeface="+mj-lt"/>
              </a:rPr>
              <a:t>Động vật cần ánh sáng để làm gì?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02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8E567482-FA5E-295D-2CAA-258AD5FBA7BA}"/>
              </a:ext>
            </a:extLst>
          </p:cNvPr>
          <p:cNvCxnSpPr>
            <a:cxnSpLocks/>
          </p:cNvCxnSpPr>
          <p:nvPr/>
        </p:nvCxnSpPr>
        <p:spPr>
          <a:xfrm>
            <a:off x="5593976" y="3265302"/>
            <a:ext cx="1546412" cy="146806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3DDA88-B9AD-8575-D87A-3A2898259F01}"/>
              </a:ext>
            </a:extLst>
          </p:cNvPr>
          <p:cNvCxnSpPr>
            <a:cxnSpLocks/>
          </p:cNvCxnSpPr>
          <p:nvPr/>
        </p:nvCxnSpPr>
        <p:spPr>
          <a:xfrm flipV="1">
            <a:off x="5593976" y="1896036"/>
            <a:ext cx="1546412" cy="129648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5A7261-0CF8-5EBD-8F36-E9DF9AD0EB80}"/>
              </a:ext>
            </a:extLst>
          </p:cNvPr>
          <p:cNvSpPr/>
          <p:nvPr/>
        </p:nvSpPr>
        <p:spPr>
          <a:xfrm>
            <a:off x="51547" y="2375724"/>
            <a:ext cx="5542429" cy="16335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388" y="1356463"/>
            <a:ext cx="4486901" cy="1574995"/>
          </a:xfrm>
          <a:prstGeom prst="rect">
            <a:avLst/>
          </a:prstGeom>
        </p:spPr>
      </p:pic>
      <p:sp>
        <p:nvSpPr>
          <p:cNvPr id="10" name="Rectangle: Rounded Corners 139">
            <a:extLst>
              <a:ext uri="{FF2B5EF4-FFF2-40B4-BE49-F238E27FC236}">
                <a16:creationId xmlns:a16="http://schemas.microsoft.com/office/drawing/2014/main" id="{376BAB6C-CE49-7A71-2878-A5721178EDED}"/>
              </a:ext>
            </a:extLst>
          </p:cNvPr>
          <p:cNvSpPr/>
          <p:nvPr/>
        </p:nvSpPr>
        <p:spPr>
          <a:xfrm rot="16200000">
            <a:off x="9178664" y="2328238"/>
            <a:ext cx="879266" cy="49558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Ánh </a:t>
            </a:r>
            <a:r>
              <a:rPr lang="vi-VN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sáng đem sự sống đến cho thực vật. Thực vật là thức ăn của động vật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0" y="610257"/>
            <a:ext cx="3753374" cy="3086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509" y="144471"/>
            <a:ext cx="6209608" cy="44144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5474" y="4947698"/>
            <a:ext cx="93921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rgbClr val="000000"/>
                </a:solidFill>
              </a:rPr>
              <a:t>     </a:t>
            </a:r>
            <a:r>
              <a:rPr lang="vi-VN" sz="3600" b="1" dirty="0" smtClean="0">
                <a:solidFill>
                  <a:srgbClr val="000000"/>
                </a:solidFill>
                <a:latin typeface="+mj-lt"/>
              </a:rPr>
              <a:t>Người </a:t>
            </a:r>
            <a:r>
              <a:rPr lang="vi-VN" sz="3600" b="1" dirty="0">
                <a:solidFill>
                  <a:srgbClr val="000000"/>
                </a:solidFill>
                <a:latin typeface="+mj-lt"/>
              </a:rPr>
              <a:t>ta dùng ánh sáng đèn điện ở các trang trại nuôi gà (Hình 4) để làm gì?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693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0D2A4E-F435-477B-85E2-9D51684B7441}"/>
              </a:ext>
            </a:extLst>
          </p:cNvPr>
          <p:cNvSpPr/>
          <p:nvPr/>
        </p:nvSpPr>
        <p:spPr>
          <a:xfrm>
            <a:off x="671418" y="4702629"/>
            <a:ext cx="1152058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chiếu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sáng,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 thích cho gà ăn được nhiều, chóng tăng cân, đẻ nhiều trứng.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1" y="288163"/>
            <a:ext cx="6209608" cy="44144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1156" y="1084997"/>
            <a:ext cx="52995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00"/>
                </a:solidFill>
                <a:latin typeface="+mj-lt"/>
              </a:rPr>
              <a:t>  Người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ta dùng ánh sáng đèn điện ở các trang trại nuôi gà (Hình </a:t>
            </a:r>
            <a:r>
              <a:rPr lang="vi-VN" sz="4000" b="1" dirty="0" smtClean="0">
                <a:solidFill>
                  <a:srgbClr val="000000"/>
                </a:solidFill>
                <a:latin typeface="+mj-lt"/>
              </a:rPr>
              <a:t>4)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để làm gì?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70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6089" y="942657"/>
            <a:ext cx="6281578" cy="52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279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0271" y="81535"/>
            <a:ext cx="104259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nl-NL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điều học được trong bài, em hãy cho </a:t>
            </a:r>
            <a:r>
              <a:rPr lang="nl-NL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biết:</a:t>
            </a:r>
            <a:r>
              <a:rPr lang="vi-VN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Vì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 khi mặt trời lặn xuống đàn chim lại bay về tổ còn đàn gà lại vội lên chuồng?</a:t>
            </a:r>
            <a:endParaRPr lang="en-US" sz="4000" b="1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1282" y="3160834"/>
            <a:ext cx="108114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 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ì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à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ban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lặn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được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mọi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 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ăn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vào ban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37070" y="32945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458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4961" y="1180084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sp>
        <p:nvSpPr>
          <p:cNvPr id="9" name="TextBox 8"/>
          <p:cNvSpPr txBox="1"/>
          <p:nvPr/>
        </p:nvSpPr>
        <p:spPr>
          <a:xfrm>
            <a:off x="5566493" y="3280363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</a:t>
            </a:r>
            <a:r>
              <a:rPr kumimoji="0" lang="nl-NL" sz="4000" b="1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BT</a:t>
            </a:r>
            <a:endParaRPr lang="nl-NL" sz="4000" b="1" kern="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nl-NL" sz="4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</a:t>
            </a: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85" y="592924"/>
            <a:ext cx="5310076" cy="1225402"/>
          </a:xfrm>
          <a:prstGeom prst="rect">
            <a:avLst/>
          </a:prstGeom>
        </p:spPr>
      </p:pic>
      <p:pic>
        <p:nvPicPr>
          <p:cNvPr id="6" name="Picture 5" descr="A cartoon of a person holding a sword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85" y="2483770"/>
            <a:ext cx="3988676" cy="364183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58595" y="592924"/>
            <a:ext cx="1440004" cy="12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8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DAD760-FF96-1C47-2056-676D0C8BA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94" y="1936016"/>
            <a:ext cx="10126334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9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68401" y="1244600"/>
            <a:ext cx="1571107" cy="538120"/>
          </a:xfrm>
          <a:prstGeom prst="rect">
            <a:avLst/>
          </a:prstGeom>
          <a:noFill/>
        </p:spPr>
        <p:txBody>
          <a:bodyPr spcFirstLastPara="1" wrap="none" lIns="51435" tIns="25718" rIns="51435" bIns="25718" numCol="1">
            <a:prstTxWarp prst="textArchUp">
              <a:avLst/>
            </a:prstTxWarp>
            <a:spAutoFit/>
          </a:bodyPr>
          <a:lstStyle/>
          <a:p>
            <a:pPr algn="ctr"/>
            <a:r>
              <a:rPr lang="vi-VN" sz="3300" b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3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3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2508" y="2050190"/>
            <a:ext cx="8554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22446">
            <a:off x="183179" y="-866979"/>
            <a:ext cx="3156548" cy="1224878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22446">
            <a:off x="9177013" y="-749149"/>
            <a:ext cx="3156548" cy="1224878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890"/>
            <a:ext cx="12192000" cy="3847109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>
            <a:fillRect/>
          </a:stretch>
        </p:blipFill>
        <p:spPr>
          <a:xfrm>
            <a:off x="0" y="4057910"/>
            <a:ext cx="3235427" cy="2800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5670" y="3128720"/>
            <a:ext cx="109387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09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1" y="1580606"/>
            <a:ext cx="12192000" cy="52773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0" y="0"/>
            <a:ext cx="120771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  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Chọn 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hai chậu cây dừa cạn giống nhau (Hình 1a, 1c). Đặt chậu cây a trong nhà, chậu cây c ngoài sân. Hằng ngày tưới nước đầy đủ cho hai cây. Sau một thời gian hình ảnh hai cây như hình 1b, 1d.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1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8004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9606" y="3687413"/>
            <a:ext cx="5721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chậu cây a trong nhà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>
            <a:off x="6922865" y="3687412"/>
            <a:ext cx="5269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 ngoài sân</a:t>
            </a:r>
            <a:endParaRPr lang="en-US" sz="3600" dirty="0"/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500057" y="4568953"/>
            <a:ext cx="11958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</a:t>
            </a:r>
            <a:r>
              <a:rPr lang="en-029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029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029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029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029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029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029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029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029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029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1b, 1d.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1BE47C-4CB4-3DD7-79E4-3E01F05FEC9E}"/>
              </a:ext>
            </a:extLst>
          </p:cNvPr>
          <p:cNvSpPr txBox="1"/>
          <p:nvPr/>
        </p:nvSpPr>
        <p:spPr>
          <a:xfrm>
            <a:off x="358793" y="4475388"/>
            <a:ext cx="5543551" cy="1464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Cây </a:t>
            </a:r>
            <a:r>
              <a:rPr lang="vi-VN" sz="4000" b="1" dirty="0" smtClean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phát </a:t>
            </a:r>
            <a:r>
              <a:rPr lang="vi-VN" sz="4000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triển </a:t>
            </a:r>
            <a:r>
              <a:rPr lang="vi-VN" sz="4000" b="1" dirty="0" smtClean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kém, </a:t>
            </a:r>
            <a:r>
              <a:rPr lang="vi-VN" sz="4000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bị rụng hoa, </a:t>
            </a:r>
            <a:r>
              <a:rPr lang="vi-VN" sz="4000" b="1" dirty="0" smtClean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lá</a:t>
            </a:r>
            <a:r>
              <a:rPr lang="en-US" sz="4000" b="1" dirty="0" smtClean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1BE47C-4CB4-3DD7-79E4-3E01F05FEC9E}"/>
              </a:ext>
            </a:extLst>
          </p:cNvPr>
          <p:cNvSpPr txBox="1"/>
          <p:nvPr/>
        </p:nvSpPr>
        <p:spPr>
          <a:xfrm>
            <a:off x="6043608" y="4495169"/>
            <a:ext cx="6096128" cy="1362075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phát </a:t>
            </a:r>
            <a:r>
              <a:rPr lang="vi-VN" sz="3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tươi tốt, cây </a:t>
            </a:r>
            <a:r>
              <a:rPr lang="en-US" sz="3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3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 và nhiều hoa hơn.</a:t>
            </a:r>
          </a:p>
        </p:txBody>
      </p:sp>
    </p:spTree>
    <p:extLst>
      <p:ext uri="{BB962C8B-B14F-4D97-AF65-F5344CB8AC3E}">
        <p14:creationId xmlns:p14="http://schemas.microsoft.com/office/powerpoint/2010/main" val="18360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985544"/>
            <a:ext cx="5460274" cy="4605359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1B2B8145-FED6-7BDE-05F2-0117515ADF3B}"/>
              </a:ext>
            </a:extLst>
          </p:cNvPr>
          <p:cNvSpPr txBox="1"/>
          <p:nvPr/>
        </p:nvSpPr>
        <p:spPr>
          <a:xfrm>
            <a:off x="6244045" y="2318727"/>
            <a:ext cx="5527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  Yếu tố nào </a:t>
            </a:r>
            <a:r>
              <a:rPr lang="vi-VN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ảnh hưởng đến sự phát triển của hai cây </a:t>
            </a:r>
            <a:r>
              <a:rPr lang="vi-VN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4" y="0"/>
            <a:ext cx="12192000" cy="28215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664E9C-FBC2-E466-0F1B-2BE52896F04F}"/>
              </a:ext>
            </a:extLst>
          </p:cNvPr>
          <p:cNvSpPr txBox="1"/>
          <p:nvPr/>
        </p:nvSpPr>
        <p:spPr>
          <a:xfrm>
            <a:off x="688586" y="3617799"/>
            <a:ext cx="11263928" cy="64698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 ảnh hưởng đến sự phát triển của hai cây là ánh sáng.</a:t>
            </a:r>
          </a:p>
        </p:txBody>
      </p:sp>
    </p:spTree>
    <p:extLst>
      <p:ext uri="{BB962C8B-B14F-4D97-AF65-F5344CB8AC3E}">
        <p14:creationId xmlns:p14="http://schemas.microsoft.com/office/powerpoint/2010/main" val="22415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UID" val="{79B6DEA7-66A0-4498-A9C0-5DDF16D1A64E}:3411"/>
  <p:tag name="GENSWF_ADVANCE_TIME" val="20.665"/>
  <p:tag name="GENSWF_SLIDE_TITLE" val="GIỚI THIỆU"/>
  <p:tag name="ISPRING_SLIDE_ID_2" val="{B43BCCB2-855A-45F5-BD02-307F7A598EF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851</Words>
  <Application>Microsoft Office PowerPoint</Application>
  <PresentationFormat>Widescreen</PresentationFormat>
  <Paragraphs>75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微软雅黑</vt:lpstr>
      <vt:lpstr>SimSun</vt:lpstr>
      <vt:lpstr>Aptos</vt:lpstr>
      <vt:lpstr>Arial</vt:lpstr>
      <vt:lpstr>Calibri</vt:lpstr>
      <vt:lpstr>Calibri Light</vt:lpstr>
      <vt:lpstr>Cambria</vt:lpstr>
      <vt:lpstr>等线</vt:lpstr>
      <vt:lpstr>等线 Light</vt:lpstr>
      <vt:lpstr>DFPOP1-W9</vt:lpstr>
      <vt:lpstr>Times New Roman</vt:lpstr>
      <vt:lpstr>华康少女文字W5</vt:lpstr>
      <vt:lpstr>字魂105号-简雅黑</vt:lpstr>
      <vt:lpstr>1_Office Theme</vt:lpstr>
      <vt:lpstr>Office 主题​​</vt:lpstr>
      <vt:lpstr>Office 主题</vt:lpstr>
      <vt:lpstr>1_Office 主题</vt:lpstr>
      <vt:lpstr>Office Theme</vt:lpstr>
      <vt:lpstr>Custom Design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256</cp:revision>
  <cp:lastPrinted>2024-12-04T15:45:26Z</cp:lastPrinted>
  <dcterms:created xsi:type="dcterms:W3CDTF">2023-08-09T12:18:31Z</dcterms:created>
  <dcterms:modified xsi:type="dcterms:W3CDTF">2024-12-04T15:47:50Z</dcterms:modified>
</cp:coreProperties>
</file>